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76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4" r:id="rId17"/>
    <p:sldId id="295" r:id="rId18"/>
    <p:sldId id="298" r:id="rId19"/>
    <p:sldId id="292" r:id="rId20"/>
    <p:sldId id="293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70" d="100"/>
          <a:sy n="7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F3D5C-6543-4F6A-A9AA-CA66AED1D5A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83D4-8E20-4959-8C28-F70B35ADD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D9374E-871E-4E2C-B03B-CD63C707E5B7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Acids and Bases</a:t>
            </a:r>
            <a:endParaRPr lang="en-US" b="1" dirty="0"/>
          </a:p>
        </p:txBody>
      </p:sp>
      <p:pic>
        <p:nvPicPr>
          <p:cNvPr id="16386" name="Picture 2" descr="http://www.mghs.sa.edu.au/Internet/Faculties/Science/Year9/Pics/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 Scale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001000" cy="4623816"/>
          </a:xfrm>
        </p:spPr>
        <p:txBody>
          <a:bodyPr/>
          <a:lstStyle/>
          <a:p>
            <a:r>
              <a:rPr lang="en-US" dirty="0" smtClean="0"/>
              <a:t>****_____</a:t>
            </a:r>
          </a:p>
          <a:p>
            <a:endParaRPr lang="en-US" dirty="0" smtClean="0"/>
          </a:p>
          <a:p>
            <a:r>
              <a:rPr lang="en-US" dirty="0" smtClean="0"/>
              <a:t>For every decrease in pH value, this represents a 10x Increase in [H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5</a:t>
            </a:r>
            <a:r>
              <a:rPr lang="en-US" dirty="0" smtClean="0">
                <a:sym typeface="Wingdings" pitchFamily="2" charset="2"/>
              </a:rPr>
              <a:t> &lt;---------- 6 &lt;------------ 7 &lt;----------- 8</a:t>
            </a:r>
          </a:p>
          <a:p>
            <a:r>
              <a:rPr lang="en-US" dirty="0" smtClean="0">
                <a:sym typeface="Wingdings" pitchFamily="2" charset="2"/>
              </a:rPr>
              <a:t>                  10 x                 10 x                  10 x 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	&lt;-------------------------------------------------------------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                                                 1000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 Calculations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720460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K</a:t>
            </a:r>
            <a:r>
              <a:rPr lang="en-US" sz="2800" baseline="-25000" dirty="0" err="1" smtClean="0"/>
              <a:t>sp</a:t>
            </a:r>
            <a:r>
              <a:rPr lang="en-US" sz="2800" dirty="0" smtClean="0"/>
              <a:t>  (The ionization of H2O)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 &lt;-----------&gt;  </a:t>
            </a:r>
            <a:r>
              <a:rPr lang="en-US" sz="2800" b="1" dirty="0" err="1" smtClean="0"/>
              <a:t>H</a:t>
            </a:r>
            <a:r>
              <a:rPr lang="en-US" sz="2800" b="1" baseline="30000" dirty="0" err="1" smtClean="0"/>
              <a:t>+</a:t>
            </a:r>
            <a:r>
              <a:rPr lang="en-US" sz="2800" b="1" dirty="0" err="1" smtClean="0">
                <a:latin typeface="Blackadder ITC" pitchFamily="82" charset="0"/>
              </a:rPr>
              <a:t>aq</a:t>
            </a:r>
            <a:r>
              <a:rPr lang="en-US" sz="2800" b="1" dirty="0" smtClean="0"/>
              <a:t>  +  OH</a:t>
            </a:r>
            <a:r>
              <a:rPr lang="en-US" sz="2800" b="1" baseline="30000" dirty="0" smtClean="0"/>
              <a:t>-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latin typeface="Blackadder ITC" pitchFamily="82" charset="0"/>
              </a:rPr>
              <a:t>aq</a:t>
            </a:r>
            <a:endParaRPr lang="en-US" sz="2800" b="1" dirty="0" smtClean="0">
              <a:latin typeface="Blackadder ITC" pitchFamily="82" charset="0"/>
            </a:endParaRPr>
          </a:p>
          <a:p>
            <a:endParaRPr lang="en-US" sz="2800" dirty="0" smtClean="0"/>
          </a:p>
          <a:p>
            <a:r>
              <a:rPr lang="en-US" sz="2800" dirty="0" err="1" smtClean="0"/>
              <a:t>K</a:t>
            </a:r>
            <a:r>
              <a:rPr lang="en-US" sz="2800" baseline="-25000" dirty="0" err="1" smtClean="0"/>
              <a:t>eq</a:t>
            </a:r>
            <a:r>
              <a:rPr lang="en-US" sz="2800" dirty="0" smtClean="0"/>
              <a:t> =  [H+]  [OH-]              Fact      K</a:t>
            </a:r>
            <a:r>
              <a:rPr lang="en-US" sz="2800" baseline="-25000" dirty="0" smtClean="0"/>
              <a:t>H2O</a:t>
            </a:r>
            <a:r>
              <a:rPr lang="en-US" sz="2800" dirty="0" smtClean="0"/>
              <a:t> =  1 x 10 </a:t>
            </a:r>
            <a:r>
              <a:rPr lang="en-US" sz="2800" baseline="30000" dirty="0" smtClean="0"/>
              <a:t>-14</a:t>
            </a:r>
          </a:p>
          <a:p>
            <a:r>
              <a:rPr lang="en-US" sz="2800" dirty="0" smtClean="0"/>
              <a:t>1 x 10</a:t>
            </a:r>
            <a:r>
              <a:rPr lang="en-US" sz="2800" baseline="30000" dirty="0" smtClean="0"/>
              <a:t>-14 </a:t>
            </a:r>
            <a:r>
              <a:rPr lang="en-US" sz="2800" dirty="0" smtClean="0"/>
              <a:t> =  [H+]  [OH-]</a:t>
            </a:r>
          </a:p>
          <a:p>
            <a:r>
              <a:rPr lang="en-US" sz="2800" dirty="0" smtClean="0"/>
              <a:t>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 = 1 x 10</a:t>
            </a:r>
            <a:r>
              <a:rPr lang="en-US" sz="2800" baseline="30000" dirty="0" smtClean="0"/>
              <a:t>-7</a:t>
            </a:r>
            <a:r>
              <a:rPr lang="en-US" sz="2800" dirty="0" smtClean="0"/>
              <a:t>			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 = 1x 10</a:t>
            </a:r>
            <a:r>
              <a:rPr lang="en-US" sz="2800" baseline="30000" dirty="0" smtClean="0"/>
              <a:t>-7</a:t>
            </a:r>
          </a:p>
          <a:p>
            <a:r>
              <a:rPr lang="en-US" sz="2800" dirty="0" smtClean="0"/>
              <a:t>		     </a:t>
            </a:r>
            <a:r>
              <a:rPr lang="en-US" sz="2800" b="1" u="sng" dirty="0" smtClean="0"/>
              <a:t>Calculate pH</a:t>
            </a:r>
            <a:endParaRPr lang="en-US" sz="2800" dirty="0" smtClean="0"/>
          </a:p>
          <a:p>
            <a:r>
              <a:rPr lang="en-US" sz="2800" dirty="0" smtClean="0"/>
              <a:t>pH = -log[H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			</a:t>
            </a:r>
            <a:r>
              <a:rPr lang="en-US" sz="2800" dirty="0" err="1" smtClean="0"/>
              <a:t>pOH</a:t>
            </a:r>
            <a:r>
              <a:rPr lang="en-US" sz="2800" dirty="0" smtClean="0"/>
              <a:t> = -log[OH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pH = 7					</a:t>
            </a:r>
            <a:r>
              <a:rPr lang="en-US" sz="2800" dirty="0" err="1" smtClean="0"/>
              <a:t>pOH</a:t>
            </a:r>
            <a:r>
              <a:rPr lang="en-US" sz="2800" dirty="0" smtClean="0"/>
              <a:t> = 7</a:t>
            </a:r>
          </a:p>
          <a:p>
            <a:r>
              <a:rPr lang="en-US" sz="2800" dirty="0" smtClean="0"/>
              <a:t>		pH + </a:t>
            </a:r>
            <a:r>
              <a:rPr lang="en-US" sz="2800" dirty="0" err="1" smtClean="0"/>
              <a:t>pOH</a:t>
            </a:r>
            <a:r>
              <a:rPr lang="en-US" sz="2800" dirty="0" smtClean="0"/>
              <a:t> =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Hydrolysis of a Salt!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(it is the reverse reaction of a __________________ reaction)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KCl</a:t>
            </a:r>
            <a:r>
              <a:rPr lang="en-US" dirty="0" smtClean="0"/>
              <a:t>  + HOH  -----&gt; KOH  +  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How can we determine the pH of the resulting solution?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09800"/>
            <a:ext cx="2752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Neutralization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763000" cy="125272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Determine the pH of </a:t>
            </a:r>
            <a:br>
              <a:rPr lang="en-US" sz="4000" dirty="0" smtClean="0"/>
            </a:br>
            <a:r>
              <a:rPr lang="en-US" sz="4000" dirty="0" smtClean="0"/>
              <a:t>the Resulting Solution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623816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Strong Acids</a:t>
            </a:r>
          </a:p>
          <a:p>
            <a:endParaRPr lang="en-US" dirty="0" smtClean="0"/>
          </a:p>
          <a:p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err="1" smtClean="0"/>
              <a:t>HBr</a:t>
            </a:r>
            <a:endParaRPr lang="en-US" dirty="0" smtClean="0"/>
          </a:p>
          <a:p>
            <a:r>
              <a:rPr lang="en-US" dirty="0" smtClean="0"/>
              <a:t>HI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8200" y="1752600"/>
            <a:ext cx="4038600" cy="4623816"/>
          </a:xfrm>
          <a:prstGeom prst="rect">
            <a:avLst/>
          </a:prstGeom>
        </p:spPr>
        <p:txBody>
          <a:bodyPr/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StrongBases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I M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OH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1676400" y="5867400"/>
            <a:ext cx="57150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5638800"/>
            <a:ext cx="0" cy="5334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5105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53340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7010400" y="53340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SB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5410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3800" y="5334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14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763000" cy="125272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Determine the pH of </a:t>
            </a:r>
            <a:br>
              <a:rPr lang="en-US" sz="4000" dirty="0" smtClean="0"/>
            </a:br>
            <a:r>
              <a:rPr lang="en-US" sz="4000" dirty="0" smtClean="0"/>
              <a:t>the Resulting Solution</a:t>
            </a:r>
            <a:endParaRPr lang="en-US" sz="4000" dirty="0"/>
          </a:p>
        </p:txBody>
      </p:sp>
      <p:sp>
        <p:nvSpPr>
          <p:cNvPr id="10" name="Left-Right Arrow 9"/>
          <p:cNvSpPr/>
          <p:nvPr/>
        </p:nvSpPr>
        <p:spPr>
          <a:xfrm>
            <a:off x="1676400" y="5867400"/>
            <a:ext cx="57150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5638800"/>
            <a:ext cx="0" cy="5334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5105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533400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7010400" y="5334000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SB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5410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3800" y="5334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14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1981200"/>
            <a:ext cx="3885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  </a:t>
            </a:r>
            <a:r>
              <a:rPr lang="en-US" sz="2400" dirty="0" smtClean="0"/>
              <a:t>+  H(OH)  </a:t>
            </a:r>
            <a:r>
              <a:rPr lang="en-US" sz="2400" dirty="0" smtClean="0">
                <a:sym typeface="Wingdings" pitchFamily="2" charset="2"/>
              </a:rPr>
              <a:t>&lt;-----------&gt;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1981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ym typeface="Wingdings" pitchFamily="2" charset="2"/>
              </a:rPr>
              <a:t>NaOH</a:t>
            </a:r>
            <a:r>
              <a:rPr lang="en-US" sz="2400" dirty="0" smtClean="0">
                <a:sym typeface="Wingdings" pitchFamily="2" charset="2"/>
              </a:rPr>
              <a:t> + H</a:t>
            </a:r>
            <a:r>
              <a:rPr lang="en-US" sz="2400" baseline="-25000" dirty="0" smtClean="0">
                <a:sym typeface="Wingdings" pitchFamily="2" charset="2"/>
              </a:rPr>
              <a:t>3</a:t>
            </a:r>
            <a:r>
              <a:rPr lang="en-US" sz="2400" dirty="0" smtClean="0">
                <a:sym typeface="Wingdings" pitchFamily="2" charset="2"/>
              </a:rPr>
              <a:t>PO</a:t>
            </a:r>
            <a:r>
              <a:rPr lang="en-US" sz="2400" baseline="-25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 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34896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Mg(</a:t>
            </a:r>
            <a:r>
              <a:rPr lang="en-US" dirty="0" err="1" smtClean="0"/>
              <a:t>Cl</a:t>
            </a:r>
            <a:r>
              <a:rPr lang="en-US" dirty="0" smtClean="0"/>
              <a:t>)</a:t>
            </a:r>
            <a:r>
              <a:rPr lang="en-US" baseline="-25000" dirty="0" smtClean="0"/>
              <a:t>2 </a:t>
            </a:r>
            <a:r>
              <a:rPr lang="en-US" dirty="0" smtClean="0"/>
              <a:t> +  H(OH)   &lt;----------&gt;            </a:t>
            </a:r>
          </a:p>
          <a:p>
            <a:endParaRPr lang="en-US" dirty="0" smtClean="0"/>
          </a:p>
          <a:p>
            <a:r>
              <a:rPr lang="en-US" dirty="0" err="1" smtClean="0"/>
              <a:t>KBr</a:t>
            </a:r>
            <a:r>
              <a:rPr lang="en-US" dirty="0" smtClean="0"/>
              <a:t>  +  H(OH) &lt;----------&gt;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Def.  A technique that is used to determine the strength of an unknown (acid or base) compared with a known (acid or base).</a:t>
            </a:r>
          </a:p>
          <a:p>
            <a:endParaRPr lang="en-US" dirty="0" smtClean="0"/>
          </a:p>
          <a:p>
            <a:pPr lvl="4"/>
            <a:r>
              <a:rPr lang="en-US" sz="3200" b="1" dirty="0" smtClean="0"/>
              <a:t>(</a:t>
            </a:r>
            <a:r>
              <a:rPr lang="en-US" sz="3200" b="1" dirty="0" err="1" smtClean="0"/>
              <a:t>coef</a:t>
            </a:r>
            <a:r>
              <a:rPr lang="en-US" sz="3200" b="1" dirty="0" smtClean="0"/>
              <a:t> A)  M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V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 = M</a:t>
            </a:r>
            <a:r>
              <a:rPr lang="en-US" sz="3200" b="1" baseline="-25000" dirty="0" smtClean="0"/>
              <a:t>B</a:t>
            </a:r>
            <a:r>
              <a:rPr lang="en-US" sz="3200" b="1" dirty="0" smtClean="0"/>
              <a:t>V</a:t>
            </a:r>
            <a:r>
              <a:rPr lang="en-US" sz="3200" b="1" baseline="-25000" dirty="0" smtClean="0"/>
              <a:t>B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coef</a:t>
            </a:r>
            <a:r>
              <a:rPr lang="en-US" sz="3200" b="1" dirty="0" smtClean="0"/>
              <a:t> B)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876800"/>
            <a:ext cx="50564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We need an acid base indicator: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Phenolphthalein    </a:t>
            </a:r>
            <a:r>
              <a:rPr lang="en-US" sz="2800" b="1" u="sng" dirty="0" smtClean="0"/>
              <a:t>Acid </a:t>
            </a:r>
            <a:r>
              <a:rPr lang="en-US" sz="2800" b="1" dirty="0" smtClean="0"/>
              <a:t>       </a:t>
            </a:r>
            <a:r>
              <a:rPr lang="en-US" sz="2800" b="1" u="sng" dirty="0" smtClean="0"/>
              <a:t>Base</a:t>
            </a:r>
          </a:p>
          <a:p>
            <a:r>
              <a:rPr lang="en-US" sz="2800" b="1" dirty="0" smtClean="0"/>
              <a:t>			 clear       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Pink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2" name="Picture 4" descr="http://t2.gstatic.com/images?q=tbn:ANd9GcRrIFkvblmXs7mlCQ49LL7YLR0xEryqVDQQg-VyrXzVTE2eWdOortHCxn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0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Titration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Steps.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 smtClean="0"/>
              <a:t>Set up 2 </a:t>
            </a:r>
            <a:r>
              <a:rPr lang="en-US" dirty="0" err="1" smtClean="0"/>
              <a:t>burets</a:t>
            </a:r>
            <a:r>
              <a:rPr lang="en-US" dirty="0" smtClean="0"/>
              <a:t> using a stand and holder.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 smtClean="0"/>
              <a:t>Add acid in one </a:t>
            </a:r>
            <a:r>
              <a:rPr lang="en-US" dirty="0" err="1" smtClean="0"/>
              <a:t>buret</a:t>
            </a:r>
            <a:r>
              <a:rPr lang="en-US" dirty="0" smtClean="0"/>
              <a:t> #1 (standard solution) and base in </a:t>
            </a:r>
            <a:r>
              <a:rPr lang="en-US" dirty="0" err="1" smtClean="0"/>
              <a:t>buret</a:t>
            </a:r>
            <a:r>
              <a:rPr lang="en-US" dirty="0" smtClean="0"/>
              <a:t> #2 to a point and record the point looking at the bottom of the meniscus.  This is the start point for measuring volume.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 smtClean="0"/>
              <a:t>Slowly add the base to a flask (less volume is better) and record the volume used.  Warning……</a:t>
            </a:r>
          </a:p>
          <a:p>
            <a:pPr marL="1191006" lvl="2" indent="-514350">
              <a:buFont typeface="+mj-lt"/>
              <a:buAutoNum type="arabicPeriod"/>
            </a:pPr>
            <a:r>
              <a:rPr lang="en-US" dirty="0" smtClean="0"/>
              <a:t>Add a few drops of indicator (clear)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Titration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Steps.</a:t>
            </a:r>
          </a:p>
          <a:p>
            <a:pPr marL="1191006" lvl="2" indent="-514350">
              <a:buAutoNum type="arabicPeriod" startAt="5"/>
            </a:pPr>
            <a:r>
              <a:rPr lang="en-US" dirty="0" smtClean="0"/>
              <a:t>Place flask under </a:t>
            </a:r>
            <a:r>
              <a:rPr lang="en-US" dirty="0" err="1" smtClean="0"/>
              <a:t>biuret</a:t>
            </a:r>
            <a:r>
              <a:rPr lang="en-US" dirty="0" smtClean="0"/>
              <a:t> #2 (Base)</a:t>
            </a:r>
          </a:p>
          <a:p>
            <a:pPr marL="1191006" lvl="2" indent="-514350">
              <a:buAutoNum type="arabicPeriod" startAt="5"/>
            </a:pPr>
            <a:r>
              <a:rPr lang="en-US" dirty="0" smtClean="0"/>
              <a:t>Slowly add base to flask (watch for a color change to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pale pink</a:t>
            </a:r>
            <a:r>
              <a:rPr lang="en-US" dirty="0" smtClean="0"/>
              <a:t>)  </a:t>
            </a:r>
            <a:r>
              <a:rPr lang="en-US" b="1" dirty="0" smtClean="0"/>
              <a:t>***Do not go past the end point</a:t>
            </a:r>
            <a:r>
              <a:rPr lang="en-US" dirty="0" smtClean="0"/>
              <a:t>!</a:t>
            </a:r>
          </a:p>
          <a:p>
            <a:pPr marL="1191006" lvl="2" indent="-514350">
              <a:buAutoNum type="arabicPeriod" startAt="5"/>
            </a:pPr>
            <a:r>
              <a:rPr lang="en-US" dirty="0" smtClean="0"/>
              <a:t>Record the volume used.****Warning……..</a:t>
            </a:r>
          </a:p>
          <a:p>
            <a:pPr marL="1191006" lvl="2" indent="-514350">
              <a:buAutoNum type="arabicPeriod" startAt="5"/>
            </a:pPr>
            <a:r>
              <a:rPr lang="en-US" dirty="0" smtClean="0"/>
              <a:t>Insert numbers into the equation!</a:t>
            </a:r>
          </a:p>
          <a:p>
            <a:pPr marL="1191006" lvl="2" indent="-514350">
              <a:buFont typeface="+mj-lt"/>
              <a:buAutoNum type="arabicPeriod"/>
            </a:pPr>
            <a:endParaRPr lang="en-US" dirty="0" smtClean="0"/>
          </a:p>
          <a:p>
            <a:pPr marL="1191006" lvl="2" indent="-514350">
              <a:buFont typeface="+mj-lt"/>
              <a:buAutoNum type="arabicPeriod"/>
            </a:pPr>
            <a:endParaRPr lang="en-US" dirty="0" smtClean="0"/>
          </a:p>
          <a:p>
            <a:pPr marL="1191006" lvl="2" indent="-514350">
              <a:buNone/>
            </a:pPr>
            <a:r>
              <a:rPr lang="en-US" b="1" dirty="0" smtClean="0"/>
              <a:t>              (</a:t>
            </a:r>
            <a:r>
              <a:rPr lang="en-US" b="1" dirty="0" err="1" smtClean="0"/>
              <a:t>coef</a:t>
            </a:r>
            <a:r>
              <a:rPr lang="en-US" b="1" dirty="0" smtClean="0"/>
              <a:t> A)  M</a:t>
            </a:r>
            <a:r>
              <a:rPr lang="en-US" b="1" baseline="-25000" dirty="0" smtClean="0"/>
              <a:t>A</a:t>
            </a:r>
            <a:r>
              <a:rPr lang="en-US" b="1" dirty="0" smtClean="0"/>
              <a:t>V</a:t>
            </a:r>
            <a:r>
              <a:rPr lang="en-US" b="1" baseline="-25000" dirty="0" smtClean="0"/>
              <a:t>A</a:t>
            </a:r>
            <a:r>
              <a:rPr lang="en-US" b="1" dirty="0" smtClean="0"/>
              <a:t> = M</a:t>
            </a:r>
            <a:r>
              <a:rPr lang="en-US" b="1" baseline="-25000" dirty="0" smtClean="0"/>
              <a:t>B</a:t>
            </a:r>
            <a:r>
              <a:rPr lang="en-US" b="1" dirty="0" smtClean="0"/>
              <a:t>V</a:t>
            </a:r>
            <a:r>
              <a:rPr lang="en-US" b="1" baseline="-25000" dirty="0" smtClean="0"/>
              <a:t>B</a:t>
            </a:r>
            <a:r>
              <a:rPr lang="en-US" b="1" dirty="0" smtClean="0"/>
              <a:t> (</a:t>
            </a:r>
            <a:r>
              <a:rPr lang="en-US" b="1" dirty="0" err="1" smtClean="0"/>
              <a:t>coef</a:t>
            </a:r>
            <a:r>
              <a:rPr lang="en-US" b="1" dirty="0" smtClean="0"/>
              <a:t> B)</a:t>
            </a:r>
          </a:p>
          <a:p>
            <a:pPr marL="1191006" lvl="2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Titration</a:t>
            </a:r>
            <a:endParaRPr lang="en-US" dirty="0"/>
          </a:p>
        </p:txBody>
      </p:sp>
      <p:pic>
        <p:nvPicPr>
          <p:cNvPr id="3" name="Picture 2" descr="Titration vide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828800"/>
            <a:ext cx="2819400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n-US" sz="3200" b="1" dirty="0" smtClean="0"/>
              <a:t>(</a:t>
            </a:r>
            <a:r>
              <a:rPr lang="en-US" sz="3200" b="1" dirty="0" err="1" smtClean="0"/>
              <a:t>coef</a:t>
            </a:r>
            <a:r>
              <a:rPr lang="en-US" sz="3200" b="1" dirty="0" smtClean="0"/>
              <a:t> A)  M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V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 = M</a:t>
            </a:r>
            <a:r>
              <a:rPr lang="en-US" sz="3200" b="1" baseline="-25000" dirty="0" smtClean="0"/>
              <a:t>B</a:t>
            </a:r>
            <a:r>
              <a:rPr lang="en-US" sz="3200" b="1" dirty="0" smtClean="0"/>
              <a:t>V</a:t>
            </a:r>
            <a:r>
              <a:rPr lang="en-US" sz="3200" b="1" baseline="-25000" dirty="0" smtClean="0"/>
              <a:t>B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coef</a:t>
            </a:r>
            <a:r>
              <a:rPr lang="en-US" sz="3200" b="1" dirty="0" smtClean="0"/>
              <a:t> B)</a:t>
            </a:r>
            <a:endParaRPr lang="en-US" sz="3200" b="1" dirty="0"/>
          </a:p>
        </p:txBody>
      </p:sp>
      <p:pic>
        <p:nvPicPr>
          <p:cNvPr id="1036" name="Picture 12" descr="IMAGE SEFIMG/SEXP4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0"/>
            <a:ext cx="4301663" cy="3371850"/>
          </a:xfrm>
          <a:prstGeom prst="rect">
            <a:avLst/>
          </a:prstGeom>
          <a:noFill/>
        </p:spPr>
      </p:pic>
      <p:pic>
        <p:nvPicPr>
          <p:cNvPr id="1038" name="Picture 14" descr="IMAGE SEFIMG/SEXP4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2337" y="2971800"/>
            <a:ext cx="4301663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Acids         &amp;        Bases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Sour Taste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Reacts with certain metals</a:t>
            </a:r>
          </a:p>
          <a:p>
            <a:pPr marL="457200" indent="-457200">
              <a:buNone/>
            </a:pPr>
            <a:r>
              <a:rPr lang="en-US" dirty="0" smtClean="0"/>
              <a:t>	 on table J to yield H</a:t>
            </a:r>
            <a:r>
              <a:rPr lang="en-US" baseline="-25000" dirty="0" smtClean="0"/>
              <a:t>2</a:t>
            </a:r>
            <a:r>
              <a:rPr lang="en-US" dirty="0" smtClean="0"/>
              <a:t>(g)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Great Electrolytes (Why?)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Excellent Conductors of Electricity (Why?)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Cause Acid/Base Indicators to change colors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Slimy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Great Electrolytes (Why?)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Excellent conductors of Electricity (Why?)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Cause Acid/Base Indicators to change colors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715000"/>
            <a:ext cx="68409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Acid reacts with Base to yield Salt and Water</a:t>
            </a:r>
          </a:p>
          <a:p>
            <a:r>
              <a:rPr lang="en-US" sz="2800" b="1" dirty="0" smtClean="0"/>
              <a:t>Called the “Neutralization Reaction”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Titration and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n-US" sz="3200" b="1" dirty="0" smtClean="0"/>
              <a:t>(</a:t>
            </a:r>
            <a:r>
              <a:rPr lang="en-US" sz="3200" b="1" dirty="0" err="1" smtClean="0"/>
              <a:t>coef</a:t>
            </a:r>
            <a:r>
              <a:rPr lang="en-US" sz="3200" b="1" dirty="0" smtClean="0"/>
              <a:t> A)  M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V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 = M</a:t>
            </a:r>
            <a:r>
              <a:rPr lang="en-US" sz="3200" b="1" baseline="-25000" dirty="0" smtClean="0"/>
              <a:t>B</a:t>
            </a:r>
            <a:r>
              <a:rPr lang="en-US" sz="3200" b="1" dirty="0" smtClean="0"/>
              <a:t>V</a:t>
            </a:r>
            <a:r>
              <a:rPr lang="en-US" sz="3200" b="1" baseline="-25000" dirty="0" smtClean="0"/>
              <a:t>B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coef</a:t>
            </a:r>
            <a:r>
              <a:rPr lang="en-US" sz="3200" b="1" dirty="0" smtClean="0"/>
              <a:t> B)</a:t>
            </a:r>
            <a:endParaRPr lang="en-US" sz="3200" b="1" dirty="0"/>
          </a:p>
        </p:txBody>
      </p:sp>
      <p:pic>
        <p:nvPicPr>
          <p:cNvPr id="1026" name="Picture 2" descr="http://t1.gstatic.com/images?q=tbn:ANd9GcTbT4-W-58pwjZ9HeWBGKrQEs0HgYsiHuYJDlmReQA0v9nDyi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1219200" cy="29337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RU-Axs2lQtgAsoFk1ax0qYUfNxvFqtd-ejC4mHvYnWfs8WofR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895600"/>
            <a:ext cx="1781175" cy="257175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RkiesRsVuwOEDunZjZ0KCXLAvDOF9fJy3vY7XMMSUSEh8Jt4O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048000"/>
            <a:ext cx="2238375" cy="20478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24600" y="5791200"/>
            <a:ext cx="2329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End Point</a:t>
            </a:r>
            <a:endParaRPr lang="en-US" sz="4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Naming Acids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1676400"/>
            <a:ext cx="0" cy="762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2438400"/>
            <a:ext cx="0" cy="762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67600" y="2438400"/>
            <a:ext cx="0" cy="762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09600" y="2438400"/>
            <a:ext cx="68580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3200400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Binary (2 elements)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3276600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Tiernary</a:t>
            </a:r>
            <a:r>
              <a:rPr lang="en-US" b="1" u="sng" dirty="0" smtClean="0"/>
              <a:t> (3 elements)</a:t>
            </a:r>
            <a:endParaRPr lang="en-US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581400"/>
            <a:ext cx="35310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Always starts with “Hydro”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Name the Non-Metal (Chlorine)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Drop the ending, add </a:t>
            </a:r>
            <a:r>
              <a:rPr lang="en-US" b="1" dirty="0" err="1" smtClean="0">
                <a:solidFill>
                  <a:srgbClr val="FF0000"/>
                </a:solidFill>
              </a:rPr>
              <a:t>ic</a:t>
            </a:r>
            <a:r>
              <a:rPr lang="en-US" b="1" dirty="0" smtClean="0">
                <a:solidFill>
                  <a:srgbClr val="FF0000"/>
                </a:solidFill>
              </a:rPr>
              <a:t> acid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876800"/>
            <a:ext cx="32158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000" b="1" dirty="0" err="1" smtClean="0">
                <a:solidFill>
                  <a:srgbClr val="FF0000"/>
                </a:solidFill>
              </a:rPr>
              <a:t>HCl</a:t>
            </a:r>
            <a:r>
              <a:rPr lang="en-US" sz="2000" b="1" dirty="0" smtClean="0">
                <a:solidFill>
                  <a:srgbClr val="FF0000"/>
                </a:solidFill>
              </a:rPr>
              <a:t>             Hydrochloric Acid</a:t>
            </a:r>
          </a:p>
          <a:p>
            <a:pPr marL="342900" indent="-342900"/>
            <a:r>
              <a:rPr lang="en-US" sz="2000" b="1" dirty="0" err="1" smtClean="0">
                <a:solidFill>
                  <a:srgbClr val="FF0000"/>
                </a:solidFill>
              </a:rPr>
              <a:t>HBr</a:t>
            </a:r>
            <a:r>
              <a:rPr lang="en-US" sz="2000" b="1" dirty="0" smtClean="0">
                <a:solidFill>
                  <a:srgbClr val="FF0000"/>
                </a:solidFill>
              </a:rPr>
              <a:t>    	</a:t>
            </a:r>
            <a:r>
              <a:rPr lang="en-US" sz="2000" b="1" dirty="0" err="1" smtClean="0">
                <a:solidFill>
                  <a:srgbClr val="FF0000"/>
                </a:solidFill>
              </a:rPr>
              <a:t>Hydrobromic</a:t>
            </a:r>
            <a:r>
              <a:rPr lang="en-US" sz="2000" b="1" dirty="0" smtClean="0">
                <a:solidFill>
                  <a:srgbClr val="FF0000"/>
                </a:solidFill>
              </a:rPr>
              <a:t> Acid</a:t>
            </a:r>
          </a:p>
          <a:p>
            <a:pPr marL="342900" indent="-342900"/>
            <a:r>
              <a:rPr lang="en-US" sz="2000" b="1" dirty="0" smtClean="0">
                <a:solidFill>
                  <a:srgbClr val="FF0000"/>
                </a:solidFill>
              </a:rPr>
              <a:t>HI		</a:t>
            </a:r>
            <a:r>
              <a:rPr lang="en-US" sz="2000" b="1" dirty="0" err="1" smtClean="0">
                <a:solidFill>
                  <a:srgbClr val="FF0000"/>
                </a:solidFill>
              </a:rPr>
              <a:t>Hydroiodic</a:t>
            </a:r>
            <a:r>
              <a:rPr lang="en-US" sz="2000" b="1" dirty="0" smtClean="0">
                <a:solidFill>
                  <a:srgbClr val="FF0000"/>
                </a:solidFill>
              </a:rPr>
              <a:t> Acid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943600" y="3200400"/>
            <a:ext cx="297180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43600" y="3200400"/>
            <a:ext cx="0" cy="762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15400" y="3200400"/>
            <a:ext cx="0" cy="762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10200" y="4038600"/>
            <a:ext cx="38042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b="1" dirty="0" smtClean="0">
                <a:solidFill>
                  <a:srgbClr val="FF0000"/>
                </a:solidFill>
              </a:rPr>
              <a:t>M(PI)			     M(PI)</a:t>
            </a:r>
          </a:p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</a:rPr>
              <a:t>ate </a:t>
            </a:r>
            <a:r>
              <a:rPr lang="en-US" sz="2800" b="1" dirty="0" smtClean="0">
                <a:solidFill>
                  <a:srgbClr val="FF0000"/>
                </a:solidFill>
              </a:rPr>
              <a:t>– </a:t>
            </a:r>
            <a:r>
              <a:rPr lang="en-US" sz="2800" b="1" dirty="0" err="1" smtClean="0">
                <a:solidFill>
                  <a:srgbClr val="FF0000"/>
                </a:solidFill>
              </a:rPr>
              <a:t>ic</a:t>
            </a:r>
            <a:r>
              <a:rPr lang="en-US" sz="2800" b="1" dirty="0" smtClean="0">
                <a:solidFill>
                  <a:srgbClr val="FF0000"/>
                </a:solidFill>
              </a:rPr>
              <a:t>         </a:t>
            </a:r>
            <a:r>
              <a:rPr lang="en-US" sz="2800" b="1" dirty="0" smtClean="0">
                <a:solidFill>
                  <a:srgbClr val="FF0000"/>
                </a:solidFill>
              </a:rPr>
              <a:t>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ite</a:t>
            </a:r>
            <a:r>
              <a:rPr lang="en-US" sz="2800" b="1" dirty="0" smtClean="0">
                <a:solidFill>
                  <a:srgbClr val="FF0000"/>
                </a:solidFill>
              </a:rPr>
              <a:t> - </a:t>
            </a:r>
            <a:r>
              <a:rPr lang="en-US" sz="2800" b="1" dirty="0" err="1" smtClean="0">
                <a:solidFill>
                  <a:srgbClr val="FF0000"/>
                </a:solidFill>
              </a:rPr>
              <a:t>ous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8600" y="4800600"/>
            <a:ext cx="2542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SO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4 </a:t>
            </a:r>
            <a:r>
              <a:rPr lang="en-US" sz="2000" b="1" dirty="0" smtClean="0">
                <a:solidFill>
                  <a:srgbClr val="FF0000"/>
                </a:solidFill>
              </a:rPr>
              <a:t>     Sulfur</a:t>
            </a:r>
            <a:r>
              <a:rPr lang="en-US" sz="2000" b="1" dirty="0" smtClean="0"/>
              <a:t>ic</a:t>
            </a:r>
            <a:r>
              <a:rPr lang="en-US" sz="2000" b="1" dirty="0" smtClean="0">
                <a:solidFill>
                  <a:srgbClr val="FF0000"/>
                </a:solidFill>
              </a:rPr>
              <a:t> Acid</a:t>
            </a:r>
          </a:p>
          <a:p>
            <a:pPr marL="342900" indent="-342900"/>
            <a:r>
              <a:rPr lang="en-US" sz="2000" b="1" dirty="0" smtClean="0">
                <a:solidFill>
                  <a:srgbClr val="FF0000"/>
                </a:solidFill>
              </a:rPr>
              <a:t>HNO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>
                <a:solidFill>
                  <a:srgbClr val="FF0000"/>
                </a:solidFill>
              </a:rPr>
              <a:t>      Nitr</a:t>
            </a:r>
            <a:r>
              <a:rPr lang="en-US" sz="2000" b="1" dirty="0" smtClean="0"/>
              <a:t>ic </a:t>
            </a:r>
            <a:r>
              <a:rPr lang="en-US" sz="2000" b="1" dirty="0" smtClean="0">
                <a:solidFill>
                  <a:srgbClr val="FF0000"/>
                </a:solidFill>
              </a:rPr>
              <a:t>Acid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6832" y="5562600"/>
            <a:ext cx="27671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000" b="1" dirty="0" smtClean="0">
                <a:solidFill>
                  <a:srgbClr val="FF0000"/>
                </a:solidFill>
              </a:rPr>
              <a:t>HNO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Nitr</a:t>
            </a:r>
            <a:r>
              <a:rPr lang="en-US" sz="2000" b="1" dirty="0" smtClean="0"/>
              <a:t>ous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Acid</a:t>
            </a:r>
          </a:p>
          <a:p>
            <a:pPr marL="342900" indent="-34290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SO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Sulfur</a:t>
            </a:r>
            <a:r>
              <a:rPr lang="en-US" sz="2000" b="1" dirty="0" smtClean="0"/>
              <a:t>ous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Acid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1828800"/>
            <a:ext cx="164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This is Review!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US" dirty="0" smtClean="0"/>
              <a:t>The Neutralization Reaction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1219200" y="5638800"/>
            <a:ext cx="228600" cy="228600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1066800" y="2362200"/>
            <a:ext cx="6324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Acid  +  Base  -------------&gt;    Salt   +  Water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3124200"/>
            <a:ext cx="56877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HCl</a:t>
            </a:r>
            <a:r>
              <a:rPr lang="en-US" sz="2400" b="1" dirty="0" smtClean="0"/>
              <a:t>     +    </a:t>
            </a:r>
            <a:r>
              <a:rPr lang="en-US" sz="2400" b="1" dirty="0" err="1" smtClean="0"/>
              <a:t>NaOH</a:t>
            </a:r>
            <a:r>
              <a:rPr lang="en-US" sz="2400" b="1" dirty="0" smtClean="0"/>
              <a:t>     --------&gt;     </a:t>
            </a:r>
            <a:r>
              <a:rPr lang="en-US" sz="2400" b="1" dirty="0" err="1" smtClean="0"/>
              <a:t>NaCl</a:t>
            </a:r>
            <a:r>
              <a:rPr lang="en-US" sz="2400" b="1" dirty="0" smtClean="0"/>
              <a:t>   +    H2O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 kind of Reaction do you See?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         Double Replacement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Hydrolysis of a Salt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sz="2200" dirty="0" smtClean="0"/>
              <a:t>The Reverse Reaction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191000" cy="674687"/>
          </a:xfrm>
        </p:spPr>
        <p:txBody>
          <a:bodyPr>
            <a:normAutofit/>
          </a:bodyPr>
          <a:lstStyle/>
          <a:p>
            <a:r>
              <a:rPr lang="en-US" dirty="0" smtClean="0"/>
              <a:t>Adding water to a salt!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09800" y="2743200"/>
            <a:ext cx="4876800" cy="7153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Water  +  Salt  --------&gt;   Acid  +  Base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0" y="35814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H2O  +  </a:t>
            </a:r>
            <a:r>
              <a:rPr lang="en-US" sz="2000" b="1" dirty="0" err="1" smtClean="0"/>
              <a:t>NaCl</a:t>
            </a:r>
            <a:r>
              <a:rPr lang="en-US" sz="2000" b="1" dirty="0" smtClean="0"/>
              <a:t>  -------------&gt;   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 +  </a:t>
            </a:r>
            <a:r>
              <a:rPr lang="en-US" sz="2000" b="1" dirty="0" err="1" smtClean="0"/>
              <a:t>NaOH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4191000"/>
            <a:ext cx="358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Called “The Parent Acid and Base”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1" uiExpand="1" build="p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 of Acid and Base</a:t>
            </a:r>
            <a:br>
              <a:rPr lang="en-US" dirty="0" smtClean="0"/>
            </a:br>
            <a:r>
              <a:rPr lang="en-US" dirty="0" smtClean="0"/>
              <a:t>                   Arrhenius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371600"/>
            <a:ext cx="2286000" cy="6746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Acid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905000"/>
            <a:ext cx="5562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Any substance that yields (H</a:t>
            </a:r>
            <a:r>
              <a:rPr lang="en-US" b="1" baseline="30000" dirty="0" smtClean="0"/>
              <a:t>+</a:t>
            </a:r>
            <a:r>
              <a:rPr lang="en-US" b="1" dirty="0" smtClean="0"/>
              <a:t>) as </a:t>
            </a:r>
          </a:p>
          <a:p>
            <a:r>
              <a:rPr lang="en-US" b="1" dirty="0" smtClean="0"/>
              <a:t> the only positive ion in solution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HCl</a:t>
            </a:r>
            <a:r>
              <a:rPr lang="en-US" b="1" dirty="0" smtClean="0">
                <a:solidFill>
                  <a:srgbClr val="FF0000"/>
                </a:solidFill>
              </a:rPr>
              <a:t> ------------&gt;  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 +    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HBr</a:t>
            </a:r>
            <a:r>
              <a:rPr lang="en-US" b="1" dirty="0" smtClean="0">
                <a:solidFill>
                  <a:srgbClr val="FF0000"/>
                </a:solidFill>
              </a:rPr>
              <a:t> ------------&gt;    H</a:t>
            </a:r>
            <a:r>
              <a:rPr lang="en-US" b="1" baseline="30000" dirty="0" smtClean="0">
                <a:solidFill>
                  <a:srgbClr val="FF0000"/>
                </a:solidFill>
              </a:rPr>
              <a:t>+ </a:t>
            </a:r>
            <a:r>
              <a:rPr lang="en-US" b="1" dirty="0" smtClean="0">
                <a:solidFill>
                  <a:srgbClr val="FF0000"/>
                </a:solidFill>
              </a:rPr>
              <a:t>  +  Br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O+  ----------&gt; 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 +  HOH</a:t>
            </a:r>
            <a:endParaRPr lang="en-US" b="1" baseline="30000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---------&gt;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 +   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-  -------&gt;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+  HPO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-2 </a:t>
            </a:r>
            <a:r>
              <a:rPr lang="en-US" b="1" dirty="0" smtClean="0">
                <a:solidFill>
                  <a:srgbClr val="FF0000"/>
                </a:solidFill>
              </a:rPr>
              <a:t>  --------&gt;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+ 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5400" y="1447800"/>
            <a:ext cx="1371600" cy="71535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981200"/>
            <a:ext cx="35571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 Substance that yields (OH-) ion</a:t>
            </a:r>
          </a:p>
          <a:p>
            <a:r>
              <a:rPr lang="en-US" dirty="0" smtClean="0"/>
              <a:t>as the only (-) ion in solution</a:t>
            </a:r>
          </a:p>
          <a:p>
            <a:r>
              <a:rPr lang="en-US" dirty="0" smtClean="0"/>
              <a:t>(Recall:  </a:t>
            </a:r>
            <a:r>
              <a:rPr lang="en-US" dirty="0" err="1" smtClean="0"/>
              <a:t>Goup</a:t>
            </a:r>
            <a:r>
              <a:rPr lang="en-US" dirty="0" smtClean="0"/>
              <a:t> I,II Metal with OH</a:t>
            </a:r>
          </a:p>
          <a:p>
            <a:r>
              <a:rPr lang="en-US" dirty="0" smtClean="0"/>
              <a:t>       and NH</a:t>
            </a:r>
            <a:r>
              <a:rPr lang="en-US" baseline="-25000" dirty="0" smtClean="0"/>
              <a:t>4</a:t>
            </a:r>
            <a:r>
              <a:rPr lang="en-US" dirty="0" smtClean="0"/>
              <a:t>OH)</a:t>
            </a:r>
          </a:p>
          <a:p>
            <a:endParaRPr lang="en-US" dirty="0" smtClean="0"/>
          </a:p>
          <a:p>
            <a:r>
              <a:rPr lang="en-US" dirty="0" err="1" smtClean="0"/>
              <a:t>NaOH</a:t>
            </a:r>
            <a:r>
              <a:rPr lang="en-US" dirty="0" smtClean="0"/>
              <a:t> --------&gt;  Na</a:t>
            </a:r>
            <a:r>
              <a:rPr lang="en-US" baseline="30000" dirty="0" smtClean="0"/>
              <a:t>+</a:t>
            </a:r>
            <a:r>
              <a:rPr lang="en-US" dirty="0" smtClean="0"/>
              <a:t>  +  OH</a:t>
            </a:r>
            <a:r>
              <a:rPr lang="en-US" baseline="30000" dirty="0" smtClean="0"/>
              <a:t>-</a:t>
            </a:r>
          </a:p>
          <a:p>
            <a:endParaRPr lang="en-US" dirty="0" smtClean="0"/>
          </a:p>
          <a:p>
            <a:r>
              <a:rPr lang="en-US" dirty="0" smtClean="0"/>
              <a:t>Ca(OH)2 -----&gt;  Ca</a:t>
            </a:r>
            <a:r>
              <a:rPr lang="en-US" baseline="30000" dirty="0" smtClean="0"/>
              <a:t>+2</a:t>
            </a:r>
            <a:r>
              <a:rPr lang="en-US" dirty="0" smtClean="0"/>
              <a:t>  +  2OH</a:t>
            </a:r>
            <a:r>
              <a:rPr lang="en-US" baseline="30000" dirty="0" smtClean="0"/>
              <a:t>-</a:t>
            </a:r>
          </a:p>
          <a:p>
            <a:endParaRPr lang="en-US" dirty="0" smtClean="0"/>
          </a:p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OH ----&gt; 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 </a:t>
            </a:r>
            <a:r>
              <a:rPr lang="en-US" dirty="0" smtClean="0"/>
              <a:t> +  OH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4342877" y="5103674"/>
            <a:ext cx="48011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Reminder:  Do not confuse Base with Alcohols!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(Hydrocarbon-OH)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OH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OH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448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Amphoterism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Any Substance That can act as either acid or base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19050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O+  ----------&gt; 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 +  HOH                                               </a:t>
            </a:r>
            <a:r>
              <a:rPr lang="en-US" b="1" dirty="0" err="1" smtClean="0">
                <a:solidFill>
                  <a:srgbClr val="FF0000"/>
                </a:solidFill>
              </a:rPr>
              <a:t>HOH</a:t>
            </a:r>
            <a:r>
              <a:rPr lang="en-US" b="1" dirty="0" smtClean="0">
                <a:solidFill>
                  <a:srgbClr val="FF0000"/>
                </a:solidFill>
              </a:rPr>
              <a:t>  ------------&gt; 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+  OH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---------&gt;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 +   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 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-  -------&gt;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+  HPO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-2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                                     HPO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-2 </a:t>
            </a:r>
            <a:r>
              <a:rPr lang="en-US" b="1" dirty="0" smtClean="0">
                <a:solidFill>
                  <a:srgbClr val="FF0000"/>
                </a:solidFill>
              </a:rPr>
              <a:t>  --------&gt;  H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 + PO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-3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05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Definitions of Acid and Base</a:t>
            </a:r>
            <a:br>
              <a:rPr lang="en-US" dirty="0" smtClean="0"/>
            </a:br>
            <a:r>
              <a:rPr lang="en-US" dirty="0" err="1" smtClean="0"/>
              <a:t>Bronsted</a:t>
            </a:r>
            <a:r>
              <a:rPr lang="en-US" dirty="0" smtClean="0"/>
              <a:t> - Lowery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371600"/>
            <a:ext cx="2286000" cy="6746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Acid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362200"/>
            <a:ext cx="838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                    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+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O  +  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O  -------------&gt;  OH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  +  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+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5400" y="1447800"/>
            <a:ext cx="1371600" cy="71535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981200"/>
            <a:ext cx="2157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 (H</a:t>
            </a:r>
            <a:r>
              <a:rPr lang="en-US" baseline="30000" dirty="0" smtClean="0"/>
              <a:t>+</a:t>
            </a:r>
            <a:r>
              <a:rPr lang="en-US" dirty="0" smtClean="0"/>
              <a:t>) Acceptor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5169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Strong Acid (SA) ----------&gt;  H</a:t>
            </a:r>
            <a:r>
              <a:rPr lang="en-US" b="1" baseline="30000" dirty="0" smtClean="0"/>
              <a:t>+</a:t>
            </a:r>
            <a:r>
              <a:rPr lang="en-US" b="1" dirty="0" smtClean="0"/>
              <a:t>  +  Weak Base (WB)</a:t>
            </a:r>
          </a:p>
          <a:p>
            <a:endParaRPr lang="en-US" b="1" dirty="0" smtClean="0"/>
          </a:p>
          <a:p>
            <a:r>
              <a:rPr lang="en-US" b="1" dirty="0" smtClean="0"/>
              <a:t>Weak Acid (WA) ------------&gt;  H</a:t>
            </a:r>
            <a:r>
              <a:rPr lang="en-US" b="1" baseline="30000" dirty="0" smtClean="0"/>
              <a:t>+</a:t>
            </a:r>
            <a:r>
              <a:rPr lang="en-US" b="1" dirty="0" smtClean="0"/>
              <a:t>  + Strong Base (SB)</a:t>
            </a:r>
            <a:endParaRPr lang="en-US" b="1" dirty="0"/>
          </a:p>
        </p:txBody>
      </p:sp>
      <p:sp>
        <p:nvSpPr>
          <p:cNvPr id="12" name="Arc 11"/>
          <p:cNvSpPr/>
          <p:nvPr/>
        </p:nvSpPr>
        <p:spPr>
          <a:xfrm>
            <a:off x="609600" y="2895600"/>
            <a:ext cx="45719" cy="76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Down Arrow 17"/>
          <p:cNvSpPr/>
          <p:nvPr/>
        </p:nvSpPr>
        <p:spPr>
          <a:xfrm>
            <a:off x="457200" y="3048000"/>
            <a:ext cx="17526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flipH="1">
            <a:off x="5334000" y="3200400"/>
            <a:ext cx="13716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190500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Proton (H</a:t>
            </a:r>
            <a:r>
              <a:rPr lang="en-US" b="1" baseline="30000" dirty="0" smtClean="0"/>
              <a:t>+</a:t>
            </a:r>
            <a:r>
              <a:rPr lang="en-US" b="1" dirty="0" smtClean="0"/>
              <a:t>) Donor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build="allAtOnce"/>
      <p:bldP spid="7" grpId="0" build="p"/>
      <p:bldP spid="8" grpId="0"/>
      <p:bldP spid="18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Acids and Strong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623816"/>
          </a:xfrm>
        </p:spPr>
        <p:txBody>
          <a:bodyPr/>
          <a:lstStyle/>
          <a:p>
            <a:r>
              <a:rPr lang="en-US" sz="3600" b="1" dirty="0" smtClean="0"/>
              <a:t>Strong Acids</a:t>
            </a:r>
          </a:p>
          <a:p>
            <a:endParaRPr lang="en-US" dirty="0" smtClean="0"/>
          </a:p>
          <a:p>
            <a:r>
              <a:rPr lang="en-US" dirty="0" err="1" smtClean="0"/>
              <a:t>HCl</a:t>
            </a:r>
            <a:endParaRPr lang="en-US" dirty="0" smtClean="0"/>
          </a:p>
          <a:p>
            <a:r>
              <a:rPr lang="en-US" dirty="0" err="1" smtClean="0"/>
              <a:t>HBr</a:t>
            </a:r>
            <a:endParaRPr lang="en-US" dirty="0" smtClean="0"/>
          </a:p>
          <a:p>
            <a:r>
              <a:rPr lang="en-US" dirty="0" smtClean="0"/>
              <a:t>HI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b="1" dirty="0" err="1" smtClean="0"/>
              <a:t>StrongBases</a:t>
            </a:r>
            <a:r>
              <a:rPr lang="en-US" sz="3600" b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Group I M</a:t>
            </a:r>
          </a:p>
          <a:p>
            <a:r>
              <a:rPr lang="en-US" dirty="0" smtClean="0"/>
              <a:t>Ca, </a:t>
            </a:r>
            <a:r>
              <a:rPr lang="en-US" dirty="0" err="1" smtClean="0"/>
              <a:t>Sr</a:t>
            </a:r>
            <a:r>
              <a:rPr lang="en-US" dirty="0" smtClean="0"/>
              <a:t>, </a:t>
            </a:r>
            <a:r>
              <a:rPr lang="en-US" dirty="0" err="1" smtClean="0"/>
              <a:t>Ba</a:t>
            </a:r>
            <a:r>
              <a:rPr lang="en-US" dirty="0" smtClean="0"/>
              <a:t> with 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 Scale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8229600" cy="4623816"/>
          </a:xfrm>
        </p:spPr>
        <p:txBody>
          <a:bodyPr/>
          <a:lstStyle/>
          <a:p>
            <a:r>
              <a:rPr lang="en-US" sz="3200" b="1" dirty="0" smtClean="0"/>
              <a:t>pH Scale</a:t>
            </a:r>
          </a:p>
          <a:p>
            <a:pPr lvl="1"/>
            <a:r>
              <a:rPr lang="en-US" dirty="0" smtClean="0"/>
              <a:t>Is a scale that is used to measure if a substance is an acid or base</a:t>
            </a:r>
          </a:p>
          <a:p>
            <a:pPr lvl="1"/>
            <a:r>
              <a:rPr lang="en-US" dirty="0" smtClean="0"/>
              <a:t>Measures </a:t>
            </a:r>
            <a:r>
              <a:rPr lang="en-US" b="1" dirty="0" smtClean="0"/>
              <a:t>the Percent [H+]</a:t>
            </a:r>
            <a:r>
              <a:rPr lang="en-US" dirty="0" smtClean="0"/>
              <a:t>  (The power of </a:t>
            </a:r>
            <a:r>
              <a:rPr lang="en-US" b="1" u="sng" dirty="0" smtClean="0">
                <a:solidFill>
                  <a:srgbClr val="0070C0"/>
                </a:solidFill>
              </a:rPr>
              <a:t>Hydrogen</a:t>
            </a:r>
            <a:r>
              <a:rPr lang="en-US" dirty="0" smtClean="0"/>
              <a:t>!)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http://www.worsleyschool.net/science/files/pH/phsca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419600"/>
            <a:ext cx="67151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797</Words>
  <Application>Microsoft Office PowerPoint</Application>
  <PresentationFormat>On-screen Show (4:3)</PresentationFormat>
  <Paragraphs>212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Acids and Bases</vt:lpstr>
      <vt:lpstr>Acids         &amp;        Bases</vt:lpstr>
      <vt:lpstr>The Neutralization Reaction</vt:lpstr>
      <vt:lpstr>The Hydrolysis of a Salt           The Reverse Reaction</vt:lpstr>
      <vt:lpstr>Definitions of Acid and Base                    Arrhenius </vt:lpstr>
      <vt:lpstr>Amphoterism Any Substance That can act as either acid or base </vt:lpstr>
      <vt:lpstr>Definitions of Acid and Base Bronsted - Lowery </vt:lpstr>
      <vt:lpstr>Strong Acids and Strong Bases</vt:lpstr>
      <vt:lpstr>pH Scale</vt:lpstr>
      <vt:lpstr>pH Scale</vt:lpstr>
      <vt:lpstr>pH Calculations</vt:lpstr>
      <vt:lpstr>The Hydrolysis of a Salt!</vt:lpstr>
      <vt:lpstr>Determine the pH of  the Resulting Solution</vt:lpstr>
      <vt:lpstr>Determine the pH of  the Resulting Solution</vt:lpstr>
      <vt:lpstr>Titration</vt:lpstr>
      <vt:lpstr>Titration Technique</vt:lpstr>
      <vt:lpstr>Titration Technique</vt:lpstr>
      <vt:lpstr>Titration</vt:lpstr>
      <vt:lpstr>Titration</vt:lpstr>
      <vt:lpstr>Titration and Calculations</vt:lpstr>
      <vt:lpstr>Naming Acids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and Theories</dc:title>
  <dc:creator>Steven Tringali</dc:creator>
  <cp:lastModifiedBy>temp</cp:lastModifiedBy>
  <cp:revision>51</cp:revision>
  <dcterms:created xsi:type="dcterms:W3CDTF">2011-06-12T17:34:36Z</dcterms:created>
  <dcterms:modified xsi:type="dcterms:W3CDTF">2014-04-30T16:28:19Z</dcterms:modified>
</cp:coreProperties>
</file>