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72" r:id="rId6"/>
    <p:sldId id="273" r:id="rId7"/>
    <p:sldId id="274" r:id="rId8"/>
    <p:sldId id="275" r:id="rId9"/>
    <p:sldId id="278" r:id="rId10"/>
    <p:sldId id="277" r:id="rId11"/>
    <p:sldId id="260" r:id="rId12"/>
    <p:sldId id="259" r:id="rId13"/>
    <p:sldId id="261" r:id="rId14"/>
    <p:sldId id="262" r:id="rId15"/>
    <p:sldId id="263" r:id="rId16"/>
    <p:sldId id="264" r:id="rId17"/>
    <p:sldId id="279" r:id="rId18"/>
    <p:sldId id="280" r:id="rId19"/>
    <p:sldId id="281" r:id="rId20"/>
    <p:sldId id="265" r:id="rId21"/>
    <p:sldId id="266" r:id="rId22"/>
    <p:sldId id="267"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388C7-939E-43D8-BFE8-471C81CFBA1B}"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388C7-939E-43D8-BFE8-471C81CFBA1B}"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388C7-939E-43D8-BFE8-471C81CFBA1B}"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388C7-939E-43D8-BFE8-471C81CFBA1B}"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388C7-939E-43D8-BFE8-471C81CFBA1B}"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388C7-939E-43D8-BFE8-471C81CFBA1B}"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388C7-939E-43D8-BFE8-471C81CFBA1B}"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388C7-939E-43D8-BFE8-471C81CFBA1B}"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388C7-939E-43D8-BFE8-471C81CFBA1B}"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388C7-939E-43D8-BFE8-471C81CFBA1B}"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388C7-939E-43D8-BFE8-471C81CFBA1B}"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03E2-B738-4393-9E21-01D1DC7E17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388C7-939E-43D8-BFE8-471C81CFBA1B}" type="datetimeFigureOut">
              <a:rPr lang="en-US" smtClean="0"/>
              <a:pPr/>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703E2-B738-4393-9E21-01D1DC7E17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a:t>
            </a:r>
            <a:r>
              <a:rPr lang="en-US" smtClean="0"/>
              <a:t>exual </a:t>
            </a:r>
            <a:r>
              <a:rPr lang="en-US" dirty="0" smtClean="0"/>
              <a:t>Reproduction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of mitosis in an animal cell"/>
          <p:cNvPicPr>
            <a:picLocks noChangeAspect="1" noChangeArrowheads="1"/>
          </p:cNvPicPr>
          <p:nvPr/>
        </p:nvPicPr>
        <p:blipFill>
          <a:blip r:embed="rId2" cstate="print"/>
          <a:srcRect/>
          <a:stretch>
            <a:fillRect/>
          </a:stretch>
        </p:blipFill>
        <p:spPr bwMode="auto">
          <a:xfrm>
            <a:off x="1524000" y="1447800"/>
            <a:ext cx="5524500" cy="381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Interphase</a:t>
            </a:r>
            <a:endParaRPr lang="en-US" dirty="0"/>
          </a:p>
        </p:txBody>
      </p:sp>
      <p:sp>
        <p:nvSpPr>
          <p:cNvPr id="3" name="Content Placeholder 2"/>
          <p:cNvSpPr>
            <a:spLocks noGrp="1"/>
          </p:cNvSpPr>
          <p:nvPr>
            <p:ph idx="1"/>
          </p:nvPr>
        </p:nvSpPr>
        <p:spPr/>
        <p:txBody>
          <a:bodyPr/>
          <a:lstStyle/>
          <a:p>
            <a:r>
              <a:rPr lang="en-US" dirty="0" smtClean="0"/>
              <a:t>Chromosomes replicate and the nuclear membrane disintegrates</a:t>
            </a:r>
          </a:p>
        </p:txBody>
      </p:sp>
      <p:pic>
        <p:nvPicPr>
          <p:cNvPr id="12290" name="Picture 2" descr="http://www.phschool.com/science/biology_place/biocoach/meiosis/images/meinter.gif"/>
          <p:cNvPicPr>
            <a:picLocks noChangeAspect="1" noChangeArrowheads="1"/>
          </p:cNvPicPr>
          <p:nvPr/>
        </p:nvPicPr>
        <p:blipFill>
          <a:blip r:embed="rId2" cstate="print"/>
          <a:srcRect/>
          <a:stretch>
            <a:fillRect/>
          </a:stretch>
        </p:blipFill>
        <p:spPr bwMode="auto">
          <a:xfrm>
            <a:off x="1905000" y="2895600"/>
            <a:ext cx="3810000" cy="1466851"/>
          </a:xfrm>
          <a:prstGeom prst="rect">
            <a:avLst/>
          </a:prstGeom>
          <a:noFill/>
        </p:spPr>
      </p:pic>
      <p:pic>
        <p:nvPicPr>
          <p:cNvPr id="7" name="Picture 4" descr="https://students.ga.desire2learn.com/d2l/lor/viewer/viewFile.d2lfile/1798/12656/single-double-strand.png"/>
          <p:cNvPicPr>
            <a:picLocks noChangeAspect="1" noChangeArrowheads="1"/>
          </p:cNvPicPr>
          <p:nvPr/>
        </p:nvPicPr>
        <p:blipFill>
          <a:blip r:embed="rId3" cstate="print"/>
          <a:srcRect/>
          <a:stretch>
            <a:fillRect/>
          </a:stretch>
        </p:blipFill>
        <p:spPr bwMode="auto">
          <a:xfrm>
            <a:off x="5791200" y="2819400"/>
            <a:ext cx="2973848" cy="3381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Prophase</a:t>
            </a:r>
            <a:endParaRPr lang="en-US" dirty="0"/>
          </a:p>
        </p:txBody>
      </p:sp>
      <p:sp>
        <p:nvSpPr>
          <p:cNvPr id="3" name="Content Placeholder 2"/>
          <p:cNvSpPr>
            <a:spLocks noGrp="1"/>
          </p:cNvSpPr>
          <p:nvPr>
            <p:ph idx="1"/>
          </p:nvPr>
        </p:nvSpPr>
        <p:spPr>
          <a:xfrm>
            <a:off x="457200" y="914400"/>
            <a:ext cx="8229600" cy="4525963"/>
          </a:xfrm>
        </p:spPr>
        <p:txBody>
          <a:bodyPr>
            <a:normAutofit fontScale="92500" lnSpcReduction="10000"/>
          </a:bodyPr>
          <a:lstStyle/>
          <a:p>
            <a:r>
              <a:rPr lang="en-US" dirty="0" smtClean="0"/>
              <a:t>Normally, genetic material is loosely bundled into CHROMATIN</a:t>
            </a:r>
          </a:p>
          <a:p>
            <a:pPr lvl="1"/>
            <a:r>
              <a:rPr lang="en-US" dirty="0" smtClean="0"/>
              <a:t>At the beginning of prophase, these chromatin fibers become tightly coiled (Become Short, Thick, and Visible) </a:t>
            </a:r>
          </a:p>
          <a:p>
            <a:pPr lvl="2"/>
            <a:r>
              <a:rPr lang="en-US" dirty="0" smtClean="0"/>
              <a:t>CHROMOSOMES</a:t>
            </a:r>
          </a:p>
          <a:p>
            <a:r>
              <a:rPr lang="en-US" dirty="0" smtClean="0"/>
              <a:t>Chromosomes are made up of sister CHROMATIDS </a:t>
            </a:r>
          </a:p>
          <a:p>
            <a:pPr lvl="1"/>
            <a:r>
              <a:rPr lang="en-US" dirty="0" smtClean="0"/>
              <a:t>which are bound together at a CENTROMERE </a:t>
            </a:r>
          </a:p>
          <a:p>
            <a:r>
              <a:rPr lang="en-US" dirty="0" smtClean="0"/>
              <a:t>CENTRIOLES begin to move to poles</a:t>
            </a:r>
            <a:endParaRPr lang="en-US" dirty="0"/>
          </a:p>
        </p:txBody>
      </p:sp>
      <p:pic>
        <p:nvPicPr>
          <p:cNvPr id="2050" name="Picture 2" descr="http://www.janewhitney.com/img/sister_chromatids.jpg"/>
          <p:cNvPicPr>
            <a:picLocks noChangeAspect="1" noChangeArrowheads="1"/>
          </p:cNvPicPr>
          <p:nvPr/>
        </p:nvPicPr>
        <p:blipFill>
          <a:blip r:embed="rId2" cstate="print"/>
          <a:srcRect/>
          <a:stretch>
            <a:fillRect/>
          </a:stretch>
        </p:blipFill>
        <p:spPr bwMode="auto">
          <a:xfrm>
            <a:off x="7010400" y="4800600"/>
            <a:ext cx="1627991" cy="1524000"/>
          </a:xfrm>
          <a:prstGeom prst="rect">
            <a:avLst/>
          </a:prstGeom>
          <a:noFill/>
        </p:spPr>
      </p:pic>
      <p:pic>
        <p:nvPicPr>
          <p:cNvPr id="2052" name="Picture 4" descr="Prophase"/>
          <p:cNvPicPr>
            <a:picLocks noChangeAspect="1" noChangeArrowheads="1"/>
          </p:cNvPicPr>
          <p:nvPr/>
        </p:nvPicPr>
        <p:blipFill>
          <a:blip r:embed="rId3" cstate="print"/>
          <a:srcRect/>
          <a:stretch>
            <a:fillRect/>
          </a:stretch>
        </p:blipFill>
        <p:spPr bwMode="auto">
          <a:xfrm>
            <a:off x="3657600" y="5334000"/>
            <a:ext cx="1693331"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Metaphase</a:t>
            </a:r>
            <a:endParaRPr lang="en-US" dirty="0"/>
          </a:p>
        </p:txBody>
      </p:sp>
      <p:sp>
        <p:nvSpPr>
          <p:cNvPr id="3" name="Content Placeholder 2"/>
          <p:cNvSpPr>
            <a:spLocks noGrp="1"/>
          </p:cNvSpPr>
          <p:nvPr>
            <p:ph idx="1"/>
          </p:nvPr>
        </p:nvSpPr>
        <p:spPr>
          <a:xfrm>
            <a:off x="228600" y="990600"/>
            <a:ext cx="8229600" cy="4525963"/>
          </a:xfrm>
        </p:spPr>
        <p:txBody>
          <a:bodyPr/>
          <a:lstStyle/>
          <a:p>
            <a:r>
              <a:rPr lang="en-US" dirty="0" smtClean="0"/>
              <a:t>Chromosomes align along the </a:t>
            </a:r>
            <a:r>
              <a:rPr lang="en-US" u="sng" dirty="0" smtClean="0"/>
              <a:t>equatorial line</a:t>
            </a:r>
          </a:p>
          <a:p>
            <a:r>
              <a:rPr lang="en-US" dirty="0" smtClean="0"/>
              <a:t>SPINDLE FIBERS form and attach themselves to the chromosomes at the </a:t>
            </a:r>
            <a:r>
              <a:rPr lang="en-US" dirty="0" err="1" smtClean="0"/>
              <a:t>centromeres</a:t>
            </a:r>
            <a:endParaRPr lang="en-US" dirty="0" smtClean="0"/>
          </a:p>
        </p:txBody>
      </p:sp>
      <p:pic>
        <p:nvPicPr>
          <p:cNvPr id="17410" name="Picture 2" descr="http://www.wi.mit.edu/news/paradigm/spring_2008/img/splitsville_metaphase.jpg"/>
          <p:cNvPicPr>
            <a:picLocks noChangeAspect="1" noChangeArrowheads="1"/>
          </p:cNvPicPr>
          <p:nvPr/>
        </p:nvPicPr>
        <p:blipFill>
          <a:blip r:embed="rId2" cstate="print"/>
          <a:srcRect/>
          <a:stretch>
            <a:fillRect/>
          </a:stretch>
        </p:blipFill>
        <p:spPr bwMode="auto">
          <a:xfrm>
            <a:off x="3048000" y="3950017"/>
            <a:ext cx="3276600" cy="2907983"/>
          </a:xfrm>
          <a:prstGeom prst="rect">
            <a:avLst/>
          </a:prstGeom>
          <a:noFill/>
        </p:spPr>
      </p:pic>
      <p:cxnSp>
        <p:nvCxnSpPr>
          <p:cNvPr id="6" name="Straight Connector 5"/>
          <p:cNvCxnSpPr/>
          <p:nvPr/>
        </p:nvCxnSpPr>
        <p:spPr>
          <a:xfrm>
            <a:off x="4724400" y="3886200"/>
            <a:ext cx="76200" cy="274320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Anaphase</a:t>
            </a:r>
            <a:endParaRPr lang="en-US" dirty="0"/>
          </a:p>
        </p:txBody>
      </p:sp>
      <p:sp>
        <p:nvSpPr>
          <p:cNvPr id="3" name="Content Placeholder 2"/>
          <p:cNvSpPr>
            <a:spLocks noGrp="1"/>
          </p:cNvSpPr>
          <p:nvPr>
            <p:ph idx="1"/>
          </p:nvPr>
        </p:nvSpPr>
        <p:spPr/>
        <p:txBody>
          <a:bodyPr/>
          <a:lstStyle/>
          <a:p>
            <a:r>
              <a:rPr lang="en-US" dirty="0" smtClean="0"/>
              <a:t>Sister </a:t>
            </a:r>
            <a:r>
              <a:rPr lang="en-US" dirty="0" err="1" smtClean="0"/>
              <a:t>chromatids</a:t>
            </a:r>
            <a:r>
              <a:rPr lang="en-US" dirty="0" smtClean="0"/>
              <a:t> begin to separate</a:t>
            </a:r>
          </a:p>
          <a:p>
            <a:r>
              <a:rPr lang="en-US" dirty="0" smtClean="0"/>
              <a:t>Each </a:t>
            </a:r>
            <a:r>
              <a:rPr lang="en-US" dirty="0" err="1" smtClean="0"/>
              <a:t>Chromatid</a:t>
            </a:r>
            <a:r>
              <a:rPr lang="en-US" dirty="0" smtClean="0"/>
              <a:t> is pulled towards the opposite pole by the spindle fibers</a:t>
            </a:r>
            <a:endParaRPr lang="en-US" dirty="0"/>
          </a:p>
        </p:txBody>
      </p:sp>
      <p:pic>
        <p:nvPicPr>
          <p:cNvPr id="18434" name="Picture 2" descr="http://upload.wikimedia.org/wikipedia/commons/5/57/Cellule_en_anaphase.gif"/>
          <p:cNvPicPr>
            <a:picLocks noChangeAspect="1" noChangeArrowheads="1"/>
          </p:cNvPicPr>
          <p:nvPr/>
        </p:nvPicPr>
        <p:blipFill>
          <a:blip r:embed="rId2" cstate="print"/>
          <a:srcRect/>
          <a:stretch>
            <a:fillRect/>
          </a:stretch>
        </p:blipFill>
        <p:spPr bwMode="auto">
          <a:xfrm>
            <a:off x="2667000" y="3189137"/>
            <a:ext cx="3886200" cy="3668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Telophase</a:t>
            </a:r>
            <a:endParaRPr lang="en-US" dirty="0"/>
          </a:p>
        </p:txBody>
      </p:sp>
      <p:sp>
        <p:nvSpPr>
          <p:cNvPr id="3" name="Content Placeholder 2"/>
          <p:cNvSpPr>
            <a:spLocks noGrp="1"/>
          </p:cNvSpPr>
          <p:nvPr>
            <p:ph idx="1"/>
          </p:nvPr>
        </p:nvSpPr>
        <p:spPr/>
        <p:txBody>
          <a:bodyPr/>
          <a:lstStyle/>
          <a:p>
            <a:r>
              <a:rPr lang="en-US" dirty="0" smtClean="0"/>
              <a:t>New NUCLEAR MEMBRANE forms around the separated sister </a:t>
            </a:r>
            <a:r>
              <a:rPr lang="en-US" dirty="0" err="1" smtClean="0"/>
              <a:t>chromatids</a:t>
            </a:r>
            <a:endParaRPr lang="en-US" dirty="0" smtClean="0"/>
          </a:p>
          <a:p>
            <a:r>
              <a:rPr lang="en-US" dirty="0" err="1" smtClean="0"/>
              <a:t>Chromatids</a:t>
            </a:r>
            <a:r>
              <a:rPr lang="en-US" dirty="0" smtClean="0"/>
              <a:t> unwind back into chromatin</a:t>
            </a:r>
          </a:p>
          <a:p>
            <a:r>
              <a:rPr lang="en-US" dirty="0" smtClean="0"/>
              <a:t>Cell membranes begin to pinch in to begin separating into two new cells (</a:t>
            </a:r>
            <a:r>
              <a:rPr lang="en-US" dirty="0" err="1" smtClean="0"/>
              <a:t>furroughing</a:t>
            </a:r>
            <a:r>
              <a:rPr lang="en-US" dirty="0" smtClean="0"/>
              <a:t>)</a:t>
            </a:r>
            <a:endParaRPr lang="en-US" dirty="0"/>
          </a:p>
        </p:txBody>
      </p:sp>
      <p:pic>
        <p:nvPicPr>
          <p:cNvPr id="19458" name="Picture 2" descr="http://micro.magnet.fsu.edu/cells/fluorescencemitosis/images/telophase1large.jpg"/>
          <p:cNvPicPr>
            <a:picLocks noChangeAspect="1" noChangeArrowheads="1"/>
          </p:cNvPicPr>
          <p:nvPr/>
        </p:nvPicPr>
        <p:blipFill>
          <a:blip r:embed="rId2" cstate="print"/>
          <a:srcRect/>
          <a:stretch>
            <a:fillRect/>
          </a:stretch>
        </p:blipFill>
        <p:spPr bwMode="auto">
          <a:xfrm>
            <a:off x="2667000" y="4374000"/>
            <a:ext cx="3429000" cy="248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Cytokinesis</a:t>
            </a:r>
            <a:endParaRPr lang="en-US" dirty="0"/>
          </a:p>
        </p:txBody>
      </p:sp>
      <p:sp>
        <p:nvSpPr>
          <p:cNvPr id="3" name="Content Placeholder 2"/>
          <p:cNvSpPr>
            <a:spLocks noGrp="1"/>
          </p:cNvSpPr>
          <p:nvPr>
            <p:ph idx="1"/>
          </p:nvPr>
        </p:nvSpPr>
        <p:spPr/>
        <p:txBody>
          <a:bodyPr/>
          <a:lstStyle/>
          <a:p>
            <a:r>
              <a:rPr lang="en-US" dirty="0" smtClean="0"/>
              <a:t>Cells completely split to form two daughter cells</a:t>
            </a:r>
          </a:p>
          <a:p>
            <a:r>
              <a:rPr lang="en-US" dirty="0" smtClean="0"/>
              <a:t>Each cell is an exact copy of each other as well as the parent cell</a:t>
            </a:r>
          </a:p>
          <a:p>
            <a:r>
              <a:rPr lang="en-US" dirty="0" smtClean="0"/>
              <a:t>In plant cells, cell pate forms which will then become a new cell wall</a:t>
            </a:r>
          </a:p>
          <a:p>
            <a:pPr>
              <a:buNone/>
            </a:pPr>
            <a:endParaRPr lang="en-US" dirty="0"/>
          </a:p>
        </p:txBody>
      </p:sp>
      <p:sp>
        <p:nvSpPr>
          <p:cNvPr id="20482" name="AutoShape 2" descr="http://celldynamics.org/celldynamics/research/cytokinesis/images/SdTelo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celldynamics.org/celldynamics/research/cytokinesis/images/SdTelo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celldynamics.org/celldynamics/research/cytokinesis/images/SdTelo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http://celldynamics.org/celldynamics/research/cytokinesis/images/SdTelo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SdTeloAT.jpg"/>
          <p:cNvPicPr>
            <a:picLocks noChangeAspect="1"/>
          </p:cNvPicPr>
          <p:nvPr/>
        </p:nvPicPr>
        <p:blipFill>
          <a:blip r:embed="rId2" cstate="print"/>
          <a:stretch>
            <a:fillRect/>
          </a:stretch>
        </p:blipFill>
        <p:spPr>
          <a:xfrm>
            <a:off x="2971800" y="4709160"/>
            <a:ext cx="3581400" cy="214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23000"/>
          </a:schemeClr>
        </a:solidFill>
        <a:effectLst/>
      </p:bgPr>
    </p:bg>
    <p:spTree>
      <p:nvGrpSpPr>
        <p:cNvPr id="1" name=""/>
        <p:cNvGrpSpPr/>
        <p:nvPr/>
      </p:nvGrpSpPr>
      <p:grpSpPr>
        <a:xfrm>
          <a:off x="0" y="0"/>
          <a:ext cx="0" cy="0"/>
          <a:chOff x="0" y="0"/>
          <a:chExt cx="0" cy="0"/>
        </a:xfrm>
      </p:grpSpPr>
      <p:pic>
        <p:nvPicPr>
          <p:cNvPr id="35842" name="Picture 2" descr="http://www.yourgenome.org/sites/default/files/illustrations/process/mitosis_yourgenome.png"/>
          <p:cNvPicPr>
            <a:picLocks noChangeAspect="1" noChangeArrowheads="1"/>
          </p:cNvPicPr>
          <p:nvPr/>
        </p:nvPicPr>
        <p:blipFill>
          <a:blip r:embed="rId2" cstate="print"/>
          <a:srcRect/>
          <a:stretch>
            <a:fillRect/>
          </a:stretch>
        </p:blipFill>
        <p:spPr bwMode="auto">
          <a:xfrm>
            <a:off x="838200" y="320585"/>
            <a:ext cx="7162800" cy="65374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23000"/>
          </a:schemeClr>
        </a:solidFill>
        <a:effectLst/>
      </p:bgPr>
    </p:bg>
    <p:spTree>
      <p:nvGrpSpPr>
        <p:cNvPr id="1" name=""/>
        <p:cNvGrpSpPr/>
        <p:nvPr/>
      </p:nvGrpSpPr>
      <p:grpSpPr>
        <a:xfrm>
          <a:off x="0" y="0"/>
          <a:ext cx="0" cy="0"/>
          <a:chOff x="0" y="0"/>
          <a:chExt cx="0" cy="0"/>
        </a:xfrm>
      </p:grpSpPr>
      <p:pic>
        <p:nvPicPr>
          <p:cNvPr id="36866" name="Picture 2" descr="https://upload.wikimedia.org/wikipedia/commons/thumb/e/e0/Major_events_in_mitosis.svg/350px-Major_events_in_mitosis.svg.png"/>
          <p:cNvPicPr>
            <a:picLocks noChangeAspect="1" noChangeArrowheads="1"/>
          </p:cNvPicPr>
          <p:nvPr/>
        </p:nvPicPr>
        <p:blipFill>
          <a:blip r:embed="rId2" cstate="print"/>
          <a:srcRect/>
          <a:stretch>
            <a:fillRect/>
          </a:stretch>
        </p:blipFill>
        <p:spPr bwMode="auto">
          <a:xfrm>
            <a:off x="342000" y="1066800"/>
            <a:ext cx="7769994" cy="281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mtchs.org/BIO/biologyexploringlife/text/chapter9/09images/09-09.gif"/>
          <p:cNvPicPr>
            <a:picLocks noChangeAspect="1" noChangeArrowheads="1"/>
          </p:cNvPicPr>
          <p:nvPr/>
        </p:nvPicPr>
        <p:blipFill>
          <a:blip r:embed="rId2" cstate="print"/>
          <a:srcRect/>
          <a:stretch>
            <a:fillRect/>
          </a:stretch>
        </p:blipFill>
        <p:spPr bwMode="auto">
          <a:xfrm>
            <a:off x="4114800" y="4191000"/>
            <a:ext cx="4048125" cy="1647825"/>
          </a:xfrm>
          <a:prstGeom prst="rect">
            <a:avLst/>
          </a:prstGeom>
          <a:noFill/>
        </p:spPr>
      </p:pic>
      <p:pic>
        <p:nvPicPr>
          <p:cNvPr id="37892" name="Picture 4" descr="http://image.tutorvista.com/content/feed/tvcs/cytokin.gif"/>
          <p:cNvPicPr>
            <a:picLocks noChangeAspect="1" noChangeArrowheads="1"/>
          </p:cNvPicPr>
          <p:nvPr/>
        </p:nvPicPr>
        <p:blipFill>
          <a:blip r:embed="rId3" cstate="print"/>
          <a:srcRect/>
          <a:stretch>
            <a:fillRect/>
          </a:stretch>
        </p:blipFill>
        <p:spPr bwMode="auto">
          <a:xfrm>
            <a:off x="762000" y="533400"/>
            <a:ext cx="3048000" cy="3000376"/>
          </a:xfrm>
          <a:prstGeom prst="rect">
            <a:avLst/>
          </a:prstGeom>
          <a:noFill/>
        </p:spPr>
      </p:pic>
      <p:sp>
        <p:nvSpPr>
          <p:cNvPr id="4" name="TextBox 3"/>
          <p:cNvSpPr txBox="1"/>
          <p:nvPr/>
        </p:nvSpPr>
        <p:spPr>
          <a:xfrm>
            <a:off x="4800600" y="914400"/>
            <a:ext cx="2819400" cy="1015663"/>
          </a:xfrm>
          <a:prstGeom prst="rect">
            <a:avLst/>
          </a:prstGeom>
          <a:noFill/>
        </p:spPr>
        <p:txBody>
          <a:bodyPr wrap="square" rtlCol="0">
            <a:spAutoFit/>
          </a:bodyPr>
          <a:lstStyle/>
          <a:p>
            <a:r>
              <a:rPr lang="en-US" sz="6000" dirty="0" smtClean="0">
                <a:solidFill>
                  <a:srgbClr val="FF0000"/>
                </a:solidFill>
              </a:rPr>
              <a:t>ANIMAL</a:t>
            </a:r>
            <a:endParaRPr lang="en-US" sz="6000" dirty="0">
              <a:solidFill>
                <a:srgbClr val="FF0000"/>
              </a:solidFill>
            </a:endParaRPr>
          </a:p>
        </p:txBody>
      </p:sp>
      <p:sp>
        <p:nvSpPr>
          <p:cNvPr id="5" name="TextBox 4"/>
          <p:cNvSpPr txBox="1"/>
          <p:nvPr/>
        </p:nvSpPr>
        <p:spPr>
          <a:xfrm>
            <a:off x="533400" y="4648200"/>
            <a:ext cx="2819400" cy="1015663"/>
          </a:xfrm>
          <a:prstGeom prst="rect">
            <a:avLst/>
          </a:prstGeom>
          <a:noFill/>
        </p:spPr>
        <p:txBody>
          <a:bodyPr wrap="square" rtlCol="0">
            <a:spAutoFit/>
          </a:bodyPr>
          <a:lstStyle/>
          <a:p>
            <a:r>
              <a:rPr lang="en-US" sz="6000" dirty="0" smtClean="0">
                <a:solidFill>
                  <a:srgbClr val="FF0000"/>
                </a:solidFill>
              </a:rPr>
              <a:t>PLANT</a:t>
            </a:r>
            <a:endParaRPr lang="en-US" sz="6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700010" cy="5386090"/>
          </a:xfrm>
          <a:prstGeom prst="rect">
            <a:avLst/>
          </a:prstGeom>
          <a:noFill/>
        </p:spPr>
        <p:txBody>
          <a:bodyPr wrap="none" rtlCol="0">
            <a:spAutoFit/>
          </a:bodyPr>
          <a:lstStyle/>
          <a:p>
            <a:r>
              <a:rPr lang="en-US" sz="2800" dirty="0" smtClean="0"/>
              <a:t>Reproduction (def)</a:t>
            </a:r>
          </a:p>
          <a:p>
            <a:r>
              <a:rPr lang="en-US" sz="2800" dirty="0" smtClean="0"/>
              <a:t>	1. the production of individuals of their own kind</a:t>
            </a:r>
          </a:p>
          <a:p>
            <a:r>
              <a:rPr lang="en-US" sz="2800" dirty="0" smtClean="0"/>
              <a:t>	2. Necessary for the survival of the species, not</a:t>
            </a:r>
          </a:p>
          <a:p>
            <a:r>
              <a:rPr lang="en-US" sz="2800" dirty="0" smtClean="0"/>
              <a:t>	     the organism</a:t>
            </a:r>
          </a:p>
          <a:p>
            <a:r>
              <a:rPr lang="en-US" sz="2800" dirty="0" smtClean="0"/>
              <a:t>		a. Species -  a group of organisms that can </a:t>
            </a:r>
          </a:p>
          <a:p>
            <a:r>
              <a:rPr lang="en-US" sz="2800" dirty="0" smtClean="0"/>
              <a:t>			reproduce and produce fertile offspring</a:t>
            </a:r>
          </a:p>
          <a:p>
            <a:endParaRPr lang="en-US" sz="2800" dirty="0" smtClean="0"/>
          </a:p>
          <a:p>
            <a:endParaRPr lang="en-US" sz="2800" dirty="0" smtClean="0"/>
          </a:p>
          <a:p>
            <a:r>
              <a:rPr lang="en-US" sz="4000" dirty="0" smtClean="0"/>
              <a:t>2 Types of reproduction</a:t>
            </a:r>
          </a:p>
          <a:p>
            <a:r>
              <a:rPr lang="en-US" sz="4000" dirty="0" smtClean="0"/>
              <a:t>	1. asexual</a:t>
            </a:r>
          </a:p>
          <a:p>
            <a:r>
              <a:rPr lang="en-US" sz="4000" dirty="0" smtClean="0"/>
              <a:t>	2. sexual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Fission</a:t>
            </a:r>
            <a:endParaRPr lang="en-US" dirty="0"/>
          </a:p>
        </p:txBody>
      </p:sp>
      <p:sp>
        <p:nvSpPr>
          <p:cNvPr id="3" name="Content Placeholder 2"/>
          <p:cNvSpPr>
            <a:spLocks noGrp="1"/>
          </p:cNvSpPr>
          <p:nvPr>
            <p:ph idx="1"/>
          </p:nvPr>
        </p:nvSpPr>
        <p:spPr/>
        <p:txBody>
          <a:bodyPr/>
          <a:lstStyle/>
          <a:p>
            <a:r>
              <a:rPr lang="en-US" dirty="0" smtClean="0"/>
              <a:t>Common in one-celled organisms</a:t>
            </a:r>
          </a:p>
          <a:p>
            <a:r>
              <a:rPr lang="en-US" dirty="0" smtClean="0"/>
              <a:t>Nucleus divides by mitosis</a:t>
            </a:r>
          </a:p>
          <a:p>
            <a:r>
              <a:rPr lang="en-US" dirty="0" smtClean="0"/>
              <a:t>Cytoplasm divides to form two daughter cells of equal size</a:t>
            </a:r>
          </a:p>
          <a:p>
            <a:endParaRPr lang="en-US" dirty="0"/>
          </a:p>
        </p:txBody>
      </p:sp>
      <p:pic>
        <p:nvPicPr>
          <p:cNvPr id="21506" name="Picture 2" descr="http://www.visualphotos.com/photo/1x6346146/binary_fission_7w6403.jpg"/>
          <p:cNvPicPr>
            <a:picLocks noChangeAspect="1" noChangeArrowheads="1"/>
          </p:cNvPicPr>
          <p:nvPr/>
        </p:nvPicPr>
        <p:blipFill>
          <a:blip r:embed="rId2" cstate="print"/>
          <a:srcRect/>
          <a:stretch>
            <a:fillRect/>
          </a:stretch>
        </p:blipFill>
        <p:spPr bwMode="auto">
          <a:xfrm>
            <a:off x="2590800" y="3810000"/>
            <a:ext cx="4724400" cy="3232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Budding</a:t>
            </a:r>
            <a:endParaRPr lang="en-US" dirty="0"/>
          </a:p>
        </p:txBody>
      </p:sp>
      <p:sp>
        <p:nvSpPr>
          <p:cNvPr id="3" name="Content Placeholder 2"/>
          <p:cNvSpPr>
            <a:spLocks noGrp="1"/>
          </p:cNvSpPr>
          <p:nvPr>
            <p:ph idx="1"/>
          </p:nvPr>
        </p:nvSpPr>
        <p:spPr>
          <a:xfrm>
            <a:off x="457200" y="762000"/>
            <a:ext cx="8229600" cy="4525963"/>
          </a:xfrm>
        </p:spPr>
        <p:txBody>
          <a:bodyPr/>
          <a:lstStyle/>
          <a:p>
            <a:r>
              <a:rPr lang="en-US" dirty="0" smtClean="0"/>
              <a:t>Very similar in nature to Binary Fission</a:t>
            </a:r>
          </a:p>
          <a:p>
            <a:r>
              <a:rPr lang="en-US" dirty="0" smtClean="0"/>
              <a:t>Mitosis takes place to form small BUDS which contain identical genetic material</a:t>
            </a:r>
          </a:p>
          <a:p>
            <a:r>
              <a:rPr lang="en-US" dirty="0" smtClean="0"/>
              <a:t>Unlike Binary Fission, there is an UNEQUAL distribution of cytoplasm</a:t>
            </a:r>
          </a:p>
          <a:p>
            <a:r>
              <a:rPr lang="en-US" dirty="0" smtClean="0"/>
              <a:t>Some cells may separate while others may remain attached to the parent cell to form a colony</a:t>
            </a:r>
            <a:endParaRPr lang="en-US" dirty="0"/>
          </a:p>
        </p:txBody>
      </p:sp>
      <p:pic>
        <p:nvPicPr>
          <p:cNvPr id="22530" name="Picture 2" descr="http://www.sciencephoto.com/image/122293/530wm/C0058781-Yeast_cells,_with_one_budding-SPL.jpg"/>
          <p:cNvPicPr>
            <a:picLocks noChangeAspect="1" noChangeArrowheads="1"/>
          </p:cNvPicPr>
          <p:nvPr/>
        </p:nvPicPr>
        <p:blipFill>
          <a:blip r:embed="rId2" cstate="print"/>
          <a:srcRect/>
          <a:stretch>
            <a:fillRect/>
          </a:stretch>
        </p:blipFill>
        <p:spPr bwMode="auto">
          <a:xfrm>
            <a:off x="2133600" y="4487173"/>
            <a:ext cx="2590800" cy="2370827"/>
          </a:xfrm>
          <a:prstGeom prst="rect">
            <a:avLst/>
          </a:prstGeom>
          <a:noFill/>
        </p:spPr>
      </p:pic>
      <p:pic>
        <p:nvPicPr>
          <p:cNvPr id="22532" name="Picture 4" descr="http://www.microscope-microscope.org/gallery/Mark-Simmons/images/hydra2.jpg"/>
          <p:cNvPicPr>
            <a:picLocks noChangeAspect="1" noChangeArrowheads="1"/>
          </p:cNvPicPr>
          <p:nvPr/>
        </p:nvPicPr>
        <p:blipFill>
          <a:blip r:embed="rId3" cstate="print"/>
          <a:srcRect/>
          <a:stretch>
            <a:fillRect/>
          </a:stretch>
        </p:blipFill>
        <p:spPr bwMode="auto">
          <a:xfrm>
            <a:off x="4876800" y="4572000"/>
            <a:ext cx="3251200" cy="2438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Sporulation</a:t>
            </a:r>
            <a:endParaRPr lang="en-US" dirty="0"/>
          </a:p>
        </p:txBody>
      </p:sp>
      <p:sp>
        <p:nvSpPr>
          <p:cNvPr id="3" name="Content Placeholder 2"/>
          <p:cNvSpPr>
            <a:spLocks noGrp="1"/>
          </p:cNvSpPr>
          <p:nvPr>
            <p:ph idx="1"/>
          </p:nvPr>
        </p:nvSpPr>
        <p:spPr/>
        <p:txBody>
          <a:bodyPr/>
          <a:lstStyle/>
          <a:p>
            <a:r>
              <a:rPr lang="en-US" dirty="0" smtClean="0"/>
              <a:t>Often found in mold</a:t>
            </a:r>
          </a:p>
          <a:p>
            <a:r>
              <a:rPr lang="en-US" dirty="0" smtClean="0"/>
              <a:t>Spores are produced through mitosis</a:t>
            </a:r>
          </a:p>
          <a:p>
            <a:pPr lvl="1"/>
            <a:r>
              <a:rPr lang="en-US" dirty="0" smtClean="0"/>
              <a:t>Surrounded by a tough coat</a:t>
            </a:r>
          </a:p>
          <a:p>
            <a:pPr lvl="2"/>
            <a:r>
              <a:rPr lang="en-US" dirty="0" smtClean="0"/>
              <a:t>Allows them to survive harsh environmental conditions</a:t>
            </a:r>
          </a:p>
        </p:txBody>
      </p:sp>
      <p:pic>
        <p:nvPicPr>
          <p:cNvPr id="23554" name="Picture 2" descr="http://1.bp.blogspot.com/_W_anctqLk3A/TDSULH5S04I/AAAAAAAAA9E/weGJobcUlpM/s1600/BasilDownyMildewSporulation3.jpg"/>
          <p:cNvPicPr>
            <a:picLocks noChangeAspect="1" noChangeArrowheads="1"/>
          </p:cNvPicPr>
          <p:nvPr/>
        </p:nvPicPr>
        <p:blipFill>
          <a:blip r:embed="rId2" cstate="print"/>
          <a:srcRect/>
          <a:stretch>
            <a:fillRect/>
          </a:stretch>
        </p:blipFill>
        <p:spPr bwMode="auto">
          <a:xfrm>
            <a:off x="2057400" y="3733800"/>
            <a:ext cx="5562600" cy="33107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a:t>
            </a:r>
            <a:endParaRPr lang="en-US" dirty="0"/>
          </a:p>
        </p:txBody>
      </p:sp>
      <p:sp>
        <p:nvSpPr>
          <p:cNvPr id="3" name="Content Placeholder 2"/>
          <p:cNvSpPr>
            <a:spLocks noGrp="1"/>
          </p:cNvSpPr>
          <p:nvPr>
            <p:ph idx="1"/>
          </p:nvPr>
        </p:nvSpPr>
        <p:spPr/>
        <p:txBody>
          <a:bodyPr/>
          <a:lstStyle/>
          <a:p>
            <a:r>
              <a:rPr lang="en-US" dirty="0" smtClean="0"/>
              <a:t>Replacement of </a:t>
            </a:r>
            <a:r>
              <a:rPr lang="en-US" dirty="0" err="1" smtClean="0"/>
              <a:t>Regrowth</a:t>
            </a:r>
            <a:r>
              <a:rPr lang="en-US" dirty="0" smtClean="0"/>
              <a:t> of a lost or damaged body part</a:t>
            </a:r>
          </a:p>
          <a:p>
            <a:pPr lvl="1"/>
            <a:r>
              <a:rPr lang="en-US" dirty="0" smtClean="0"/>
              <a:t>Lobsters can regenerate a lost claw</a:t>
            </a:r>
          </a:p>
          <a:p>
            <a:pPr lvl="1"/>
            <a:r>
              <a:rPr lang="en-US" dirty="0" smtClean="0"/>
              <a:t>Sea stars can develop from one arm and a part of the </a:t>
            </a:r>
            <a:r>
              <a:rPr lang="en-US" dirty="0" err="1" smtClean="0"/>
              <a:t>cntral</a:t>
            </a:r>
            <a:r>
              <a:rPr lang="en-US" dirty="0" smtClean="0"/>
              <a:t> disk of an existing sea star</a:t>
            </a:r>
            <a:endParaRPr lang="en-US" dirty="0"/>
          </a:p>
        </p:txBody>
      </p:sp>
      <p:pic>
        <p:nvPicPr>
          <p:cNvPr id="24578" name="Picture 2" descr="http://cdn.medgadget.com/img/Limb%20Regeneration.jpg"/>
          <p:cNvPicPr>
            <a:picLocks noChangeAspect="1" noChangeArrowheads="1"/>
          </p:cNvPicPr>
          <p:nvPr/>
        </p:nvPicPr>
        <p:blipFill>
          <a:blip r:embed="rId2" cstate="print"/>
          <a:srcRect/>
          <a:stretch>
            <a:fillRect/>
          </a:stretch>
        </p:blipFill>
        <p:spPr bwMode="auto">
          <a:xfrm>
            <a:off x="3200400" y="4029075"/>
            <a:ext cx="3333750" cy="282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Vegetative Propagation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Occurs in plants</a:t>
            </a:r>
          </a:p>
          <a:p>
            <a:r>
              <a:rPr lang="en-US" dirty="0" smtClean="0"/>
              <a:t>New plants can develop from the roots, stems, or leaves of a parent plant</a:t>
            </a:r>
          </a:p>
          <a:p>
            <a:r>
              <a:rPr lang="en-US" dirty="0" smtClean="0"/>
              <a:t>Cuttings:</a:t>
            </a:r>
          </a:p>
          <a:p>
            <a:pPr lvl="1"/>
            <a:r>
              <a:rPr lang="en-US" dirty="0" smtClean="0"/>
              <a:t>A piece of a previous plant can develop a new root system and survive on its own</a:t>
            </a:r>
          </a:p>
          <a:p>
            <a:r>
              <a:rPr lang="en-US" dirty="0" smtClean="0"/>
              <a:t>Bulbs</a:t>
            </a:r>
          </a:p>
          <a:p>
            <a:r>
              <a:rPr lang="en-US" dirty="0" smtClean="0"/>
              <a:t>Tubers</a:t>
            </a:r>
          </a:p>
          <a:p>
            <a:pPr lvl="1"/>
            <a:r>
              <a:rPr lang="en-US" dirty="0" smtClean="0"/>
              <a:t>Potatoes</a:t>
            </a:r>
          </a:p>
          <a:p>
            <a:r>
              <a:rPr lang="en-US" dirty="0" smtClean="0"/>
              <a:t>Runners</a:t>
            </a:r>
          </a:p>
        </p:txBody>
      </p:sp>
      <p:pic>
        <p:nvPicPr>
          <p:cNvPr id="25606" name="Picture 6" descr="http://4.bp.blogspot.com/_8M4A38LyBBs/Sttz_tNcroI/AAAAAAAAQjE/miy6W3sSZoc/s400/Potato+Bud6.jpg"/>
          <p:cNvPicPr>
            <a:picLocks noChangeAspect="1" noChangeArrowheads="1"/>
          </p:cNvPicPr>
          <p:nvPr/>
        </p:nvPicPr>
        <p:blipFill>
          <a:blip r:embed="rId2" cstate="print"/>
          <a:srcRect/>
          <a:stretch>
            <a:fillRect/>
          </a:stretch>
        </p:blipFill>
        <p:spPr bwMode="auto">
          <a:xfrm>
            <a:off x="6324600" y="3886200"/>
            <a:ext cx="1976247"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3400" y="1"/>
          <a:ext cx="7924800" cy="6537959"/>
        </p:xfrm>
        <a:graphic>
          <a:graphicData uri="http://schemas.openxmlformats.org/drawingml/2006/table">
            <a:tbl>
              <a:tblPr firstRow="1" bandRow="1">
                <a:tableStyleId>{073A0DAA-6AF3-43AB-8588-CEC1D06C72B9}</a:tableStyleId>
              </a:tblPr>
              <a:tblGrid>
                <a:gridCol w="2641600"/>
                <a:gridCol w="2641600"/>
                <a:gridCol w="2641600"/>
              </a:tblGrid>
              <a:tr h="1018981">
                <a:tc>
                  <a:txBody>
                    <a:bodyPr/>
                    <a:lstStyle/>
                    <a:p>
                      <a:r>
                        <a:rPr lang="en-US" sz="3200" dirty="0" smtClean="0"/>
                        <a:t>Asexual Reproduction</a:t>
                      </a:r>
                      <a:endParaRPr lang="en-US" sz="3200" dirty="0"/>
                    </a:p>
                  </a:txBody>
                  <a:tcPr/>
                </a:tc>
                <a:tc>
                  <a:txBody>
                    <a:bodyPr/>
                    <a:lstStyle/>
                    <a:p>
                      <a:endParaRPr lang="en-US" sz="3200" dirty="0"/>
                    </a:p>
                  </a:txBody>
                  <a:tcPr/>
                </a:tc>
                <a:tc>
                  <a:txBody>
                    <a:bodyPr/>
                    <a:lstStyle/>
                    <a:p>
                      <a:r>
                        <a:rPr lang="en-US" sz="3200" dirty="0" smtClean="0"/>
                        <a:t>Sexual Reproduction</a:t>
                      </a:r>
                      <a:endParaRPr lang="en-US" sz="3200" dirty="0"/>
                    </a:p>
                  </a:txBody>
                  <a:tcPr/>
                </a:tc>
              </a:tr>
              <a:tr h="563736">
                <a:tc>
                  <a:txBody>
                    <a:bodyPr/>
                    <a:lstStyle/>
                    <a:p>
                      <a:r>
                        <a:rPr lang="en-US" sz="2400" dirty="0" smtClean="0"/>
                        <a:t>1</a:t>
                      </a:r>
                      <a:r>
                        <a:rPr lang="en-US" sz="2400" baseline="0" dirty="0" smtClean="0"/>
                        <a:t> Parent</a:t>
                      </a:r>
                      <a:endParaRPr lang="en-US" sz="2400" dirty="0"/>
                    </a:p>
                  </a:txBody>
                  <a:tcPr/>
                </a:tc>
                <a:tc>
                  <a:txBody>
                    <a:bodyPr/>
                    <a:lstStyle/>
                    <a:p>
                      <a:r>
                        <a:rPr lang="en-US" sz="2400" dirty="0" smtClean="0"/>
                        <a:t>Parents</a:t>
                      </a:r>
                      <a:endParaRPr lang="en-US" sz="2400" dirty="0"/>
                    </a:p>
                  </a:txBody>
                  <a:tcPr/>
                </a:tc>
                <a:tc>
                  <a:txBody>
                    <a:bodyPr/>
                    <a:lstStyle/>
                    <a:p>
                      <a:r>
                        <a:rPr lang="en-US" sz="2400" dirty="0" smtClean="0"/>
                        <a:t>2 Parents</a:t>
                      </a:r>
                      <a:endParaRPr lang="en-US" sz="2400" dirty="0"/>
                    </a:p>
                  </a:txBody>
                  <a:tcPr/>
                </a:tc>
              </a:tr>
              <a:tr h="1135436">
                <a:tc>
                  <a:txBody>
                    <a:bodyPr/>
                    <a:lstStyle/>
                    <a:p>
                      <a:r>
                        <a:rPr lang="en-US" sz="2400" dirty="0" smtClean="0"/>
                        <a:t>Identical in looks and heredity (clones)</a:t>
                      </a:r>
                      <a:endParaRPr lang="en-US" sz="2400" dirty="0"/>
                    </a:p>
                  </a:txBody>
                  <a:tcPr/>
                </a:tc>
                <a:tc>
                  <a:txBody>
                    <a:bodyPr/>
                    <a:lstStyle/>
                    <a:p>
                      <a:r>
                        <a:rPr lang="en-US" sz="2400" dirty="0" smtClean="0"/>
                        <a:t>Offspring</a:t>
                      </a:r>
                      <a:endParaRPr lang="en-US" sz="2400" dirty="0"/>
                    </a:p>
                  </a:txBody>
                  <a:tcPr/>
                </a:tc>
                <a:tc>
                  <a:txBody>
                    <a:bodyPr/>
                    <a:lstStyle/>
                    <a:p>
                      <a:r>
                        <a:rPr lang="en-US" sz="2400" dirty="0" smtClean="0"/>
                        <a:t>Varied offspring</a:t>
                      </a:r>
                    </a:p>
                    <a:p>
                      <a:r>
                        <a:rPr lang="en-US" sz="2400" dirty="0" smtClean="0"/>
                        <a:t>Benefits?</a:t>
                      </a:r>
                      <a:endParaRPr lang="en-US" sz="2400" dirty="0"/>
                    </a:p>
                  </a:txBody>
                  <a:tcPr/>
                </a:tc>
              </a:tr>
              <a:tr h="563736">
                <a:tc>
                  <a:txBody>
                    <a:bodyPr/>
                    <a:lstStyle/>
                    <a:p>
                      <a:r>
                        <a:rPr lang="en-US" sz="2400" dirty="0" smtClean="0"/>
                        <a:t>Mitosis</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Meiosis</a:t>
                      </a:r>
                      <a:endParaRPr lang="en-US" sz="2400" dirty="0"/>
                    </a:p>
                  </a:txBody>
                  <a:tcPr/>
                </a:tc>
              </a:tr>
              <a:tr h="786071">
                <a:tc>
                  <a:txBody>
                    <a:bodyPr/>
                    <a:lstStyle/>
                    <a:p>
                      <a:r>
                        <a:rPr lang="en-US" sz="2400" dirty="0" smtClean="0"/>
                        <a:t>All cells of the body except the sex</a:t>
                      </a:r>
                      <a:r>
                        <a:rPr lang="en-US" sz="2400" baseline="0" dirty="0" smtClean="0"/>
                        <a:t> cells</a:t>
                      </a:r>
                      <a:endParaRPr lang="en-US" sz="2400" dirty="0"/>
                    </a:p>
                  </a:txBody>
                  <a:tcPr/>
                </a:tc>
                <a:tc>
                  <a:txBody>
                    <a:bodyPr/>
                    <a:lstStyle/>
                    <a:p>
                      <a:r>
                        <a:rPr lang="en-US" sz="2400" dirty="0" smtClean="0"/>
                        <a:t>Where does it take place?</a:t>
                      </a:r>
                      <a:endParaRPr lang="en-US" sz="2400" dirty="0"/>
                    </a:p>
                  </a:txBody>
                  <a:tcPr/>
                </a:tc>
                <a:tc>
                  <a:txBody>
                    <a:bodyPr/>
                    <a:lstStyle/>
                    <a:p>
                      <a:r>
                        <a:rPr lang="en-US" sz="2400" dirty="0" smtClean="0"/>
                        <a:t>Sex cells only </a:t>
                      </a:r>
                      <a:endParaRPr lang="en-US" sz="2400" dirty="0"/>
                    </a:p>
                  </a:txBody>
                  <a:tcPr/>
                </a:tc>
              </a:tr>
              <a:tr h="899447">
                <a:tc>
                  <a:txBody>
                    <a:bodyPr/>
                    <a:lstStyle/>
                    <a:p>
                      <a:endParaRPr lang="en-US" sz="1800" dirty="0"/>
                    </a:p>
                  </a:txBody>
                  <a:tcPr/>
                </a:tc>
                <a:tc>
                  <a:txBody>
                    <a:bodyPr/>
                    <a:lstStyle/>
                    <a:p>
                      <a:endParaRPr lang="en-US" sz="1800" dirty="0"/>
                    </a:p>
                  </a:txBody>
                  <a:tcPr/>
                </a:tc>
                <a:tc>
                  <a:txBody>
                    <a:bodyPr/>
                    <a:lstStyle/>
                    <a:p>
                      <a:r>
                        <a:rPr lang="en-US" sz="1800" dirty="0" smtClean="0"/>
                        <a:t>Gonads (Ovaries and Testes)</a:t>
                      </a:r>
                    </a:p>
                    <a:p>
                      <a:endParaRPr lang="en-US" sz="1800" dirty="0"/>
                    </a:p>
                  </a:txBody>
                  <a:tcPr/>
                </a:tc>
              </a:tr>
              <a:tr h="777527">
                <a:tc>
                  <a:txBody>
                    <a:bodyPr/>
                    <a:lstStyle/>
                    <a:p>
                      <a:r>
                        <a:rPr lang="en-US" sz="1800" b="1" dirty="0" smtClean="0"/>
                        <a:t>One Division</a:t>
                      </a:r>
                      <a:endParaRPr lang="en-US" sz="1800" b="1" dirty="0"/>
                    </a:p>
                  </a:txBody>
                  <a:tcPr/>
                </a:tc>
                <a:tc>
                  <a:txBody>
                    <a:bodyPr/>
                    <a:lstStyle/>
                    <a:p>
                      <a:endParaRPr lang="en-US" sz="1800" dirty="0"/>
                    </a:p>
                  </a:txBody>
                  <a:tcPr/>
                </a:tc>
                <a:tc>
                  <a:txBody>
                    <a:bodyPr/>
                    <a:lstStyle/>
                    <a:p>
                      <a:r>
                        <a:rPr lang="en-US" sz="1800" dirty="0" smtClean="0"/>
                        <a:t>Gametes (Eggs</a:t>
                      </a:r>
                      <a:r>
                        <a:rPr lang="en-US" sz="1800" baseline="0" dirty="0" smtClean="0"/>
                        <a:t> and Sperm)</a:t>
                      </a:r>
                      <a:endParaRPr lang="en-US" sz="1800" dirty="0"/>
                    </a:p>
                  </a:txBody>
                  <a:tcPr/>
                </a:tc>
              </a:tr>
              <a:tr h="563736">
                <a:tc>
                  <a:txBody>
                    <a:bodyPr/>
                    <a:lstStyle/>
                    <a:p>
                      <a:r>
                        <a:rPr lang="en-US" sz="1800" dirty="0" smtClean="0"/>
                        <a:t>uncontrolled cell division = </a:t>
                      </a:r>
                      <a:r>
                        <a:rPr lang="en-US" sz="1800" b="1" dirty="0" smtClean="0"/>
                        <a:t>cancer</a:t>
                      </a:r>
                      <a:endParaRPr lang="en-US" sz="1800" b="1" dirty="0"/>
                    </a:p>
                  </a:txBody>
                  <a:tcPr/>
                </a:tc>
                <a:tc>
                  <a:txBody>
                    <a:bodyPr/>
                    <a:lstStyle/>
                    <a:p>
                      <a:endParaRPr lang="en-US" sz="1800" dirty="0"/>
                    </a:p>
                  </a:txBody>
                  <a:tcPr/>
                </a:tc>
                <a:tc>
                  <a:txBody>
                    <a:bodyPr/>
                    <a:lstStyle/>
                    <a:p>
                      <a:r>
                        <a:rPr lang="en-US" sz="1800" b="1" dirty="0" smtClean="0"/>
                        <a:t>2 divisions</a:t>
                      </a:r>
                      <a:endParaRPr lang="en-US" sz="1800" b="1"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Mitosis</a:t>
            </a:r>
          </a:p>
          <a:p>
            <a:pPr lvl="1"/>
            <a:r>
              <a:rPr lang="en-US" dirty="0" smtClean="0"/>
              <a:t>The orderly series of changes that results in the duplication of the complete set of chromosomes and the formation of two  new nuclei that are identical to each other and to the nucleus of the original parent cell</a:t>
            </a:r>
          </a:p>
          <a:p>
            <a:pPr lvl="1"/>
            <a:r>
              <a:rPr lang="en-US" dirty="0" smtClean="0"/>
              <a:t>All cells arise from other cells by cell division</a:t>
            </a:r>
          </a:p>
          <a:p>
            <a:pPr lvl="2"/>
            <a:r>
              <a:rPr lang="en-US" dirty="0" smtClean="0"/>
              <a:t>Nucleus duplicates and cytoplasm divides into two DAUGHTER CELLS</a:t>
            </a:r>
          </a:p>
          <a:p>
            <a:r>
              <a:rPr lang="en-US" dirty="0" smtClean="0"/>
              <a:t>**ALL CELLS ARE GENETICALLY IDENTICAL</a:t>
            </a:r>
          </a:p>
          <a:p>
            <a:pPr lvl="1"/>
            <a:r>
              <a:rPr lang="en-US" dirty="0" smtClean="0"/>
              <a:t>**CLONES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sp>
        <p:nvSpPr>
          <p:cNvPr id="6" name="Down Arrow 5"/>
          <p:cNvSpPr/>
          <p:nvPr/>
        </p:nvSpPr>
        <p:spPr>
          <a:xfrm flipH="1">
            <a:off x="4191000" y="2286000"/>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429000" y="609600"/>
            <a:ext cx="1600200" cy="1600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46</a:t>
            </a:r>
            <a:endParaRPr lang="en-US" sz="5400" dirty="0"/>
          </a:p>
        </p:txBody>
      </p:sp>
      <p:sp>
        <p:nvSpPr>
          <p:cNvPr id="8" name="Flowchart: Connector 7"/>
          <p:cNvSpPr/>
          <p:nvPr/>
        </p:nvSpPr>
        <p:spPr>
          <a:xfrm>
            <a:off x="3429000" y="3124200"/>
            <a:ext cx="1600200" cy="1600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92</a:t>
            </a:r>
            <a:endParaRPr lang="en-US" sz="5400" dirty="0"/>
          </a:p>
        </p:txBody>
      </p:sp>
      <p:sp>
        <p:nvSpPr>
          <p:cNvPr id="9" name="Flowchart: Connector 8"/>
          <p:cNvSpPr/>
          <p:nvPr/>
        </p:nvSpPr>
        <p:spPr>
          <a:xfrm>
            <a:off x="1447800" y="4876800"/>
            <a:ext cx="1600200" cy="1600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46</a:t>
            </a:r>
            <a:endParaRPr lang="en-US" sz="5400" dirty="0"/>
          </a:p>
        </p:txBody>
      </p:sp>
      <p:sp>
        <p:nvSpPr>
          <p:cNvPr id="10" name="Flowchart: Connector 9"/>
          <p:cNvSpPr/>
          <p:nvPr/>
        </p:nvSpPr>
        <p:spPr>
          <a:xfrm>
            <a:off x="5410200" y="4876800"/>
            <a:ext cx="1600200" cy="1600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46</a:t>
            </a:r>
            <a:endParaRPr lang="en-US" sz="5400" dirty="0"/>
          </a:p>
        </p:txBody>
      </p:sp>
      <p:sp>
        <p:nvSpPr>
          <p:cNvPr id="11" name="Down Arrow 10"/>
          <p:cNvSpPr/>
          <p:nvPr/>
        </p:nvSpPr>
        <p:spPr>
          <a:xfrm rot="3000000" flipH="1">
            <a:off x="3124200" y="4495800"/>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000000" flipH="1">
            <a:off x="5105400" y="4267200"/>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76800" y="2286000"/>
            <a:ext cx="2494209" cy="707886"/>
          </a:xfrm>
          <a:prstGeom prst="rect">
            <a:avLst/>
          </a:prstGeom>
          <a:noFill/>
        </p:spPr>
        <p:txBody>
          <a:bodyPr wrap="none" rtlCol="0">
            <a:spAutoFit/>
          </a:bodyPr>
          <a:lstStyle/>
          <a:p>
            <a:r>
              <a:rPr lang="en-US" sz="4000" dirty="0" smtClean="0">
                <a:solidFill>
                  <a:srgbClr val="FF0000"/>
                </a:solidFill>
              </a:rPr>
              <a:t>Replication</a:t>
            </a:r>
            <a:endParaRPr lang="en-US" sz="4000" dirty="0">
              <a:solidFill>
                <a:srgbClr val="FF0000"/>
              </a:solidFill>
            </a:endParaRPr>
          </a:p>
        </p:txBody>
      </p:sp>
      <p:sp>
        <p:nvSpPr>
          <p:cNvPr id="14" name="TextBox 13"/>
          <p:cNvSpPr txBox="1"/>
          <p:nvPr/>
        </p:nvSpPr>
        <p:spPr>
          <a:xfrm>
            <a:off x="6019800" y="4038600"/>
            <a:ext cx="2522550" cy="707886"/>
          </a:xfrm>
          <a:prstGeom prst="rect">
            <a:avLst/>
          </a:prstGeom>
          <a:noFill/>
        </p:spPr>
        <p:txBody>
          <a:bodyPr wrap="none" rtlCol="0">
            <a:spAutoFit/>
          </a:bodyPr>
          <a:lstStyle/>
          <a:p>
            <a:r>
              <a:rPr lang="en-US" sz="4000" dirty="0" err="1" smtClean="0">
                <a:solidFill>
                  <a:srgbClr val="FF0000"/>
                </a:solidFill>
              </a:rPr>
              <a:t>Cytokinesis</a:t>
            </a:r>
            <a:endParaRPr lang="en-US" sz="4000" dirty="0">
              <a:solidFill>
                <a:srgbClr val="FF0000"/>
              </a:solidFill>
            </a:endParaRPr>
          </a:p>
        </p:txBody>
      </p:sp>
      <p:sp>
        <p:nvSpPr>
          <p:cNvPr id="15" name="TextBox 14"/>
          <p:cNvSpPr txBox="1"/>
          <p:nvPr/>
        </p:nvSpPr>
        <p:spPr>
          <a:xfrm>
            <a:off x="457200" y="304800"/>
            <a:ext cx="2819400" cy="1015663"/>
          </a:xfrm>
          <a:prstGeom prst="rect">
            <a:avLst/>
          </a:prstGeom>
          <a:noFill/>
        </p:spPr>
        <p:txBody>
          <a:bodyPr wrap="square" rtlCol="0">
            <a:spAutoFit/>
          </a:bodyPr>
          <a:lstStyle/>
          <a:p>
            <a:r>
              <a:rPr lang="en-US" sz="6000" dirty="0" smtClean="0">
                <a:solidFill>
                  <a:srgbClr val="FF0000"/>
                </a:solidFill>
              </a:rPr>
              <a:t>MITOSIS</a:t>
            </a:r>
            <a:endParaRPr lang="en-US" sz="6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sp>
        <p:nvSpPr>
          <p:cNvPr id="7" name="Flowchart: Connector 6"/>
          <p:cNvSpPr/>
          <p:nvPr/>
        </p:nvSpPr>
        <p:spPr>
          <a:xfrm>
            <a:off x="3505200" y="11430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46</a:t>
            </a:r>
            <a:endParaRPr lang="en-US" sz="3200" dirty="0"/>
          </a:p>
        </p:txBody>
      </p:sp>
      <p:sp>
        <p:nvSpPr>
          <p:cNvPr id="11" name="Down Arrow 10"/>
          <p:cNvSpPr/>
          <p:nvPr/>
        </p:nvSpPr>
        <p:spPr>
          <a:xfrm rot="2220000" flipH="1">
            <a:off x="4538654" y="3882586"/>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457200"/>
            <a:ext cx="3746988" cy="707886"/>
          </a:xfrm>
          <a:prstGeom prst="rect">
            <a:avLst/>
          </a:prstGeom>
          <a:noFill/>
        </p:spPr>
        <p:txBody>
          <a:bodyPr wrap="none" rtlCol="0">
            <a:spAutoFit/>
          </a:bodyPr>
          <a:lstStyle/>
          <a:p>
            <a:r>
              <a:rPr lang="en-US" sz="4000" dirty="0" smtClean="0">
                <a:solidFill>
                  <a:srgbClr val="FF0000"/>
                </a:solidFill>
              </a:rPr>
              <a:t>Spermatogenesis</a:t>
            </a:r>
            <a:endParaRPr lang="en-US" sz="4000" dirty="0">
              <a:solidFill>
                <a:srgbClr val="FF0000"/>
              </a:solidFill>
            </a:endParaRPr>
          </a:p>
        </p:txBody>
      </p:sp>
      <p:sp>
        <p:nvSpPr>
          <p:cNvPr id="17" name="TextBox 16"/>
          <p:cNvSpPr txBox="1"/>
          <p:nvPr/>
        </p:nvSpPr>
        <p:spPr>
          <a:xfrm>
            <a:off x="5105400" y="1219200"/>
            <a:ext cx="1720984" cy="369332"/>
          </a:xfrm>
          <a:prstGeom prst="rect">
            <a:avLst/>
          </a:prstGeom>
          <a:noFill/>
        </p:spPr>
        <p:txBody>
          <a:bodyPr wrap="none" rtlCol="0">
            <a:spAutoFit/>
          </a:bodyPr>
          <a:lstStyle/>
          <a:p>
            <a:r>
              <a:rPr lang="en-US" b="1" dirty="0" smtClean="0">
                <a:solidFill>
                  <a:srgbClr val="FF0000"/>
                </a:solidFill>
              </a:rPr>
              <a:t>Primary Sex Cell</a:t>
            </a:r>
            <a:endParaRPr lang="en-US" b="1" dirty="0">
              <a:solidFill>
                <a:srgbClr val="FF0000"/>
              </a:solidFill>
            </a:endParaRPr>
          </a:p>
        </p:txBody>
      </p:sp>
      <p:sp>
        <p:nvSpPr>
          <p:cNvPr id="25" name="Down Arrow 24"/>
          <p:cNvSpPr/>
          <p:nvPr/>
        </p:nvSpPr>
        <p:spPr>
          <a:xfrm rot="-480000" flipH="1">
            <a:off x="2792608" y="3974939"/>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3000000" flipH="1">
            <a:off x="1913285" y="3844967"/>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380000" flipH="1">
            <a:off x="5685449" y="3968172"/>
            <a:ext cx="211500" cy="671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980000" flipH="1">
            <a:off x="3227117" y="2137920"/>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860000" flipH="1">
            <a:off x="4513907" y="2141217"/>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4724400" y="28194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6" name="Flowchart: Connector 35"/>
          <p:cNvSpPr/>
          <p:nvPr/>
        </p:nvSpPr>
        <p:spPr>
          <a:xfrm>
            <a:off x="5715000" y="47244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7" name="Flowchart: Connector 36"/>
          <p:cNvSpPr/>
          <p:nvPr/>
        </p:nvSpPr>
        <p:spPr>
          <a:xfrm>
            <a:off x="2362200" y="28956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8" name="Flowchart: Connector 37"/>
          <p:cNvSpPr/>
          <p:nvPr/>
        </p:nvSpPr>
        <p:spPr>
          <a:xfrm>
            <a:off x="1066800" y="48006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9" name="Flowchart: Connector 38"/>
          <p:cNvSpPr/>
          <p:nvPr/>
        </p:nvSpPr>
        <p:spPr>
          <a:xfrm>
            <a:off x="3733800" y="47244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40" name="Flowchart: Connector 39"/>
          <p:cNvSpPr/>
          <p:nvPr/>
        </p:nvSpPr>
        <p:spPr>
          <a:xfrm>
            <a:off x="2514600" y="48006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42" name="Freeform 41"/>
          <p:cNvSpPr/>
          <p:nvPr/>
        </p:nvSpPr>
        <p:spPr>
          <a:xfrm>
            <a:off x="1447800" y="5791200"/>
            <a:ext cx="152400" cy="914400"/>
          </a:xfrm>
          <a:custGeom>
            <a:avLst/>
            <a:gdLst>
              <a:gd name="connsiteX0" fmla="*/ 45390 w 188609"/>
              <a:gd name="connsiteY0" fmla="*/ 0 h 1905918"/>
              <a:gd name="connsiteX1" fmla="*/ 122508 w 188609"/>
              <a:gd name="connsiteY1" fmla="*/ 121186 h 1905918"/>
              <a:gd name="connsiteX2" fmla="*/ 133525 w 188609"/>
              <a:gd name="connsiteY2" fmla="*/ 154236 h 1905918"/>
              <a:gd name="connsiteX3" fmla="*/ 144541 w 188609"/>
              <a:gd name="connsiteY3" fmla="*/ 198304 h 1905918"/>
              <a:gd name="connsiteX4" fmla="*/ 166575 w 188609"/>
              <a:gd name="connsiteY4" fmla="*/ 231354 h 1905918"/>
              <a:gd name="connsiteX5" fmla="*/ 177592 w 188609"/>
              <a:gd name="connsiteY5" fmla="*/ 275422 h 1905918"/>
              <a:gd name="connsiteX6" fmla="*/ 188609 w 188609"/>
              <a:gd name="connsiteY6" fmla="*/ 308473 h 1905918"/>
              <a:gd name="connsiteX7" fmla="*/ 155558 w 188609"/>
              <a:gd name="connsiteY7" fmla="*/ 462709 h 1905918"/>
              <a:gd name="connsiteX8" fmla="*/ 122508 w 188609"/>
              <a:gd name="connsiteY8" fmla="*/ 495759 h 1905918"/>
              <a:gd name="connsiteX9" fmla="*/ 45390 w 188609"/>
              <a:gd name="connsiteY9" fmla="*/ 583894 h 1905918"/>
              <a:gd name="connsiteX10" fmla="*/ 1322 w 188609"/>
              <a:gd name="connsiteY10" fmla="*/ 649995 h 1905918"/>
              <a:gd name="connsiteX11" fmla="*/ 12339 w 188609"/>
              <a:gd name="connsiteY11" fmla="*/ 870333 h 1905918"/>
              <a:gd name="connsiteX12" fmla="*/ 23356 w 188609"/>
              <a:gd name="connsiteY12" fmla="*/ 903383 h 1905918"/>
              <a:gd name="connsiteX13" fmla="*/ 56406 w 188609"/>
              <a:gd name="connsiteY13" fmla="*/ 925417 h 1905918"/>
              <a:gd name="connsiteX14" fmla="*/ 89457 w 188609"/>
              <a:gd name="connsiteY14" fmla="*/ 991518 h 1905918"/>
              <a:gd name="connsiteX15" fmla="*/ 122508 w 188609"/>
              <a:gd name="connsiteY15" fmla="*/ 1002535 h 1905918"/>
              <a:gd name="connsiteX16" fmla="*/ 155558 w 188609"/>
              <a:gd name="connsiteY16" fmla="*/ 1068636 h 1905918"/>
              <a:gd name="connsiteX17" fmla="*/ 177592 w 188609"/>
              <a:gd name="connsiteY17" fmla="*/ 1145754 h 1905918"/>
              <a:gd name="connsiteX18" fmla="*/ 155558 w 188609"/>
              <a:gd name="connsiteY18" fmla="*/ 1322024 h 1905918"/>
              <a:gd name="connsiteX19" fmla="*/ 133525 w 188609"/>
              <a:gd name="connsiteY19" fmla="*/ 1355075 h 1905918"/>
              <a:gd name="connsiteX20" fmla="*/ 100474 w 188609"/>
              <a:gd name="connsiteY20" fmla="*/ 1377109 h 1905918"/>
              <a:gd name="connsiteX21" fmla="*/ 56406 w 188609"/>
              <a:gd name="connsiteY21" fmla="*/ 1443210 h 1905918"/>
              <a:gd name="connsiteX22" fmla="*/ 23356 w 188609"/>
              <a:gd name="connsiteY22" fmla="*/ 1509311 h 1905918"/>
              <a:gd name="connsiteX23" fmla="*/ 23356 w 188609"/>
              <a:gd name="connsiteY23" fmla="*/ 1685581 h 1905918"/>
              <a:gd name="connsiteX24" fmla="*/ 56406 w 188609"/>
              <a:gd name="connsiteY24" fmla="*/ 1751682 h 1905918"/>
              <a:gd name="connsiteX25" fmla="*/ 89457 w 188609"/>
              <a:gd name="connsiteY25" fmla="*/ 1773716 h 1905918"/>
              <a:gd name="connsiteX26" fmla="*/ 111491 w 188609"/>
              <a:gd name="connsiteY26" fmla="*/ 1839817 h 1905918"/>
              <a:gd name="connsiteX27" fmla="*/ 122508 w 188609"/>
              <a:gd name="connsiteY27" fmla="*/ 1872868 h 1905918"/>
              <a:gd name="connsiteX28" fmla="*/ 122508 w 188609"/>
              <a:gd name="connsiteY28" fmla="*/ 1905918 h 190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09" h="1905918">
                <a:moveTo>
                  <a:pt x="45390" y="0"/>
                </a:moveTo>
                <a:cubicBezTo>
                  <a:pt x="89561" y="44173"/>
                  <a:pt x="96990" y="44634"/>
                  <a:pt x="122508" y="121186"/>
                </a:cubicBezTo>
                <a:cubicBezTo>
                  <a:pt x="126180" y="132203"/>
                  <a:pt x="130335" y="143070"/>
                  <a:pt x="133525" y="154236"/>
                </a:cubicBezTo>
                <a:cubicBezTo>
                  <a:pt x="137685" y="168795"/>
                  <a:pt x="138577" y="184387"/>
                  <a:pt x="144541" y="198304"/>
                </a:cubicBezTo>
                <a:cubicBezTo>
                  <a:pt x="149757" y="210474"/>
                  <a:pt x="159230" y="220337"/>
                  <a:pt x="166575" y="231354"/>
                </a:cubicBezTo>
                <a:cubicBezTo>
                  <a:pt x="170247" y="246043"/>
                  <a:pt x="173432" y="260863"/>
                  <a:pt x="177592" y="275422"/>
                </a:cubicBezTo>
                <a:cubicBezTo>
                  <a:pt x="180782" y="286588"/>
                  <a:pt x="188609" y="296860"/>
                  <a:pt x="188609" y="308473"/>
                </a:cubicBezTo>
                <a:cubicBezTo>
                  <a:pt x="188609" y="325712"/>
                  <a:pt x="176052" y="442215"/>
                  <a:pt x="155558" y="462709"/>
                </a:cubicBezTo>
                <a:cubicBezTo>
                  <a:pt x="144541" y="473726"/>
                  <a:pt x="132073" y="483461"/>
                  <a:pt x="122508" y="495759"/>
                </a:cubicBezTo>
                <a:cubicBezTo>
                  <a:pt x="53300" y="584741"/>
                  <a:pt x="109372" y="541240"/>
                  <a:pt x="45390" y="583894"/>
                </a:cubicBezTo>
                <a:cubicBezTo>
                  <a:pt x="30701" y="605928"/>
                  <a:pt x="0" y="623547"/>
                  <a:pt x="1322" y="649995"/>
                </a:cubicBezTo>
                <a:cubicBezTo>
                  <a:pt x="4994" y="723441"/>
                  <a:pt x="5968" y="797072"/>
                  <a:pt x="12339" y="870333"/>
                </a:cubicBezTo>
                <a:cubicBezTo>
                  <a:pt x="13345" y="881902"/>
                  <a:pt x="16102" y="894315"/>
                  <a:pt x="23356" y="903383"/>
                </a:cubicBezTo>
                <a:cubicBezTo>
                  <a:pt x="31627" y="913722"/>
                  <a:pt x="45389" y="918072"/>
                  <a:pt x="56406" y="925417"/>
                </a:cubicBezTo>
                <a:cubicBezTo>
                  <a:pt x="63664" y="947190"/>
                  <a:pt x="70041" y="975986"/>
                  <a:pt x="89457" y="991518"/>
                </a:cubicBezTo>
                <a:cubicBezTo>
                  <a:pt x="98525" y="998772"/>
                  <a:pt x="111491" y="998863"/>
                  <a:pt x="122508" y="1002535"/>
                </a:cubicBezTo>
                <a:cubicBezTo>
                  <a:pt x="150200" y="1085611"/>
                  <a:pt x="112845" y="983210"/>
                  <a:pt x="155558" y="1068636"/>
                </a:cubicBezTo>
                <a:cubicBezTo>
                  <a:pt x="163460" y="1084441"/>
                  <a:pt x="174062" y="1131635"/>
                  <a:pt x="177592" y="1145754"/>
                </a:cubicBezTo>
                <a:cubicBezTo>
                  <a:pt x="175488" y="1173100"/>
                  <a:pt x="179339" y="1274461"/>
                  <a:pt x="155558" y="1322024"/>
                </a:cubicBezTo>
                <a:cubicBezTo>
                  <a:pt x="149637" y="1333867"/>
                  <a:pt x="142887" y="1345712"/>
                  <a:pt x="133525" y="1355075"/>
                </a:cubicBezTo>
                <a:cubicBezTo>
                  <a:pt x="124162" y="1364438"/>
                  <a:pt x="111491" y="1369764"/>
                  <a:pt x="100474" y="1377109"/>
                </a:cubicBezTo>
                <a:cubicBezTo>
                  <a:pt x="85785" y="1399143"/>
                  <a:pt x="64779" y="1418087"/>
                  <a:pt x="56406" y="1443210"/>
                </a:cubicBezTo>
                <a:cubicBezTo>
                  <a:pt x="41203" y="1488822"/>
                  <a:pt x="51832" y="1466599"/>
                  <a:pt x="23356" y="1509311"/>
                </a:cubicBezTo>
                <a:cubicBezTo>
                  <a:pt x="11387" y="1605063"/>
                  <a:pt x="5946" y="1589829"/>
                  <a:pt x="23356" y="1685581"/>
                </a:cubicBezTo>
                <a:cubicBezTo>
                  <a:pt x="27338" y="1707483"/>
                  <a:pt x="40726" y="1736002"/>
                  <a:pt x="56406" y="1751682"/>
                </a:cubicBezTo>
                <a:cubicBezTo>
                  <a:pt x="65769" y="1761045"/>
                  <a:pt x="78440" y="1766371"/>
                  <a:pt x="89457" y="1773716"/>
                </a:cubicBezTo>
                <a:lnTo>
                  <a:pt x="111491" y="1839817"/>
                </a:lnTo>
                <a:cubicBezTo>
                  <a:pt x="115163" y="1850834"/>
                  <a:pt x="122508" y="1861255"/>
                  <a:pt x="122508" y="1872868"/>
                </a:cubicBezTo>
                <a:lnTo>
                  <a:pt x="122508" y="1905918"/>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895600" y="5791200"/>
            <a:ext cx="152400" cy="915318"/>
          </a:xfrm>
          <a:custGeom>
            <a:avLst/>
            <a:gdLst>
              <a:gd name="connsiteX0" fmla="*/ 45390 w 188609"/>
              <a:gd name="connsiteY0" fmla="*/ 0 h 1905918"/>
              <a:gd name="connsiteX1" fmla="*/ 122508 w 188609"/>
              <a:gd name="connsiteY1" fmla="*/ 121186 h 1905918"/>
              <a:gd name="connsiteX2" fmla="*/ 133525 w 188609"/>
              <a:gd name="connsiteY2" fmla="*/ 154236 h 1905918"/>
              <a:gd name="connsiteX3" fmla="*/ 144541 w 188609"/>
              <a:gd name="connsiteY3" fmla="*/ 198304 h 1905918"/>
              <a:gd name="connsiteX4" fmla="*/ 166575 w 188609"/>
              <a:gd name="connsiteY4" fmla="*/ 231354 h 1905918"/>
              <a:gd name="connsiteX5" fmla="*/ 177592 w 188609"/>
              <a:gd name="connsiteY5" fmla="*/ 275422 h 1905918"/>
              <a:gd name="connsiteX6" fmla="*/ 188609 w 188609"/>
              <a:gd name="connsiteY6" fmla="*/ 308473 h 1905918"/>
              <a:gd name="connsiteX7" fmla="*/ 155558 w 188609"/>
              <a:gd name="connsiteY7" fmla="*/ 462709 h 1905918"/>
              <a:gd name="connsiteX8" fmla="*/ 122508 w 188609"/>
              <a:gd name="connsiteY8" fmla="*/ 495759 h 1905918"/>
              <a:gd name="connsiteX9" fmla="*/ 45390 w 188609"/>
              <a:gd name="connsiteY9" fmla="*/ 583894 h 1905918"/>
              <a:gd name="connsiteX10" fmla="*/ 1322 w 188609"/>
              <a:gd name="connsiteY10" fmla="*/ 649995 h 1905918"/>
              <a:gd name="connsiteX11" fmla="*/ 12339 w 188609"/>
              <a:gd name="connsiteY11" fmla="*/ 870333 h 1905918"/>
              <a:gd name="connsiteX12" fmla="*/ 23356 w 188609"/>
              <a:gd name="connsiteY12" fmla="*/ 903383 h 1905918"/>
              <a:gd name="connsiteX13" fmla="*/ 56406 w 188609"/>
              <a:gd name="connsiteY13" fmla="*/ 925417 h 1905918"/>
              <a:gd name="connsiteX14" fmla="*/ 89457 w 188609"/>
              <a:gd name="connsiteY14" fmla="*/ 991518 h 1905918"/>
              <a:gd name="connsiteX15" fmla="*/ 122508 w 188609"/>
              <a:gd name="connsiteY15" fmla="*/ 1002535 h 1905918"/>
              <a:gd name="connsiteX16" fmla="*/ 155558 w 188609"/>
              <a:gd name="connsiteY16" fmla="*/ 1068636 h 1905918"/>
              <a:gd name="connsiteX17" fmla="*/ 177592 w 188609"/>
              <a:gd name="connsiteY17" fmla="*/ 1145754 h 1905918"/>
              <a:gd name="connsiteX18" fmla="*/ 155558 w 188609"/>
              <a:gd name="connsiteY18" fmla="*/ 1322024 h 1905918"/>
              <a:gd name="connsiteX19" fmla="*/ 133525 w 188609"/>
              <a:gd name="connsiteY19" fmla="*/ 1355075 h 1905918"/>
              <a:gd name="connsiteX20" fmla="*/ 100474 w 188609"/>
              <a:gd name="connsiteY20" fmla="*/ 1377109 h 1905918"/>
              <a:gd name="connsiteX21" fmla="*/ 56406 w 188609"/>
              <a:gd name="connsiteY21" fmla="*/ 1443210 h 1905918"/>
              <a:gd name="connsiteX22" fmla="*/ 23356 w 188609"/>
              <a:gd name="connsiteY22" fmla="*/ 1509311 h 1905918"/>
              <a:gd name="connsiteX23" fmla="*/ 23356 w 188609"/>
              <a:gd name="connsiteY23" fmla="*/ 1685581 h 1905918"/>
              <a:gd name="connsiteX24" fmla="*/ 56406 w 188609"/>
              <a:gd name="connsiteY24" fmla="*/ 1751682 h 1905918"/>
              <a:gd name="connsiteX25" fmla="*/ 89457 w 188609"/>
              <a:gd name="connsiteY25" fmla="*/ 1773716 h 1905918"/>
              <a:gd name="connsiteX26" fmla="*/ 111491 w 188609"/>
              <a:gd name="connsiteY26" fmla="*/ 1839817 h 1905918"/>
              <a:gd name="connsiteX27" fmla="*/ 122508 w 188609"/>
              <a:gd name="connsiteY27" fmla="*/ 1872868 h 1905918"/>
              <a:gd name="connsiteX28" fmla="*/ 122508 w 188609"/>
              <a:gd name="connsiteY28" fmla="*/ 1905918 h 190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09" h="1905918">
                <a:moveTo>
                  <a:pt x="45390" y="0"/>
                </a:moveTo>
                <a:cubicBezTo>
                  <a:pt x="89561" y="44173"/>
                  <a:pt x="96990" y="44634"/>
                  <a:pt x="122508" y="121186"/>
                </a:cubicBezTo>
                <a:cubicBezTo>
                  <a:pt x="126180" y="132203"/>
                  <a:pt x="130335" y="143070"/>
                  <a:pt x="133525" y="154236"/>
                </a:cubicBezTo>
                <a:cubicBezTo>
                  <a:pt x="137685" y="168795"/>
                  <a:pt x="138577" y="184387"/>
                  <a:pt x="144541" y="198304"/>
                </a:cubicBezTo>
                <a:cubicBezTo>
                  <a:pt x="149757" y="210474"/>
                  <a:pt x="159230" y="220337"/>
                  <a:pt x="166575" y="231354"/>
                </a:cubicBezTo>
                <a:cubicBezTo>
                  <a:pt x="170247" y="246043"/>
                  <a:pt x="173432" y="260863"/>
                  <a:pt x="177592" y="275422"/>
                </a:cubicBezTo>
                <a:cubicBezTo>
                  <a:pt x="180782" y="286588"/>
                  <a:pt x="188609" y="296860"/>
                  <a:pt x="188609" y="308473"/>
                </a:cubicBezTo>
                <a:cubicBezTo>
                  <a:pt x="188609" y="325712"/>
                  <a:pt x="176052" y="442215"/>
                  <a:pt x="155558" y="462709"/>
                </a:cubicBezTo>
                <a:cubicBezTo>
                  <a:pt x="144541" y="473726"/>
                  <a:pt x="132073" y="483461"/>
                  <a:pt x="122508" y="495759"/>
                </a:cubicBezTo>
                <a:cubicBezTo>
                  <a:pt x="53300" y="584741"/>
                  <a:pt x="109372" y="541240"/>
                  <a:pt x="45390" y="583894"/>
                </a:cubicBezTo>
                <a:cubicBezTo>
                  <a:pt x="30701" y="605928"/>
                  <a:pt x="0" y="623547"/>
                  <a:pt x="1322" y="649995"/>
                </a:cubicBezTo>
                <a:cubicBezTo>
                  <a:pt x="4994" y="723441"/>
                  <a:pt x="5968" y="797072"/>
                  <a:pt x="12339" y="870333"/>
                </a:cubicBezTo>
                <a:cubicBezTo>
                  <a:pt x="13345" y="881902"/>
                  <a:pt x="16102" y="894315"/>
                  <a:pt x="23356" y="903383"/>
                </a:cubicBezTo>
                <a:cubicBezTo>
                  <a:pt x="31627" y="913722"/>
                  <a:pt x="45389" y="918072"/>
                  <a:pt x="56406" y="925417"/>
                </a:cubicBezTo>
                <a:cubicBezTo>
                  <a:pt x="63664" y="947190"/>
                  <a:pt x="70041" y="975986"/>
                  <a:pt x="89457" y="991518"/>
                </a:cubicBezTo>
                <a:cubicBezTo>
                  <a:pt x="98525" y="998772"/>
                  <a:pt x="111491" y="998863"/>
                  <a:pt x="122508" y="1002535"/>
                </a:cubicBezTo>
                <a:cubicBezTo>
                  <a:pt x="150200" y="1085611"/>
                  <a:pt x="112845" y="983210"/>
                  <a:pt x="155558" y="1068636"/>
                </a:cubicBezTo>
                <a:cubicBezTo>
                  <a:pt x="163460" y="1084441"/>
                  <a:pt x="174062" y="1131635"/>
                  <a:pt x="177592" y="1145754"/>
                </a:cubicBezTo>
                <a:cubicBezTo>
                  <a:pt x="175488" y="1173100"/>
                  <a:pt x="179339" y="1274461"/>
                  <a:pt x="155558" y="1322024"/>
                </a:cubicBezTo>
                <a:cubicBezTo>
                  <a:pt x="149637" y="1333867"/>
                  <a:pt x="142887" y="1345712"/>
                  <a:pt x="133525" y="1355075"/>
                </a:cubicBezTo>
                <a:cubicBezTo>
                  <a:pt x="124162" y="1364438"/>
                  <a:pt x="111491" y="1369764"/>
                  <a:pt x="100474" y="1377109"/>
                </a:cubicBezTo>
                <a:cubicBezTo>
                  <a:pt x="85785" y="1399143"/>
                  <a:pt x="64779" y="1418087"/>
                  <a:pt x="56406" y="1443210"/>
                </a:cubicBezTo>
                <a:cubicBezTo>
                  <a:pt x="41203" y="1488822"/>
                  <a:pt x="51832" y="1466599"/>
                  <a:pt x="23356" y="1509311"/>
                </a:cubicBezTo>
                <a:cubicBezTo>
                  <a:pt x="11387" y="1605063"/>
                  <a:pt x="5946" y="1589829"/>
                  <a:pt x="23356" y="1685581"/>
                </a:cubicBezTo>
                <a:cubicBezTo>
                  <a:pt x="27338" y="1707483"/>
                  <a:pt x="40726" y="1736002"/>
                  <a:pt x="56406" y="1751682"/>
                </a:cubicBezTo>
                <a:cubicBezTo>
                  <a:pt x="65769" y="1761045"/>
                  <a:pt x="78440" y="1766371"/>
                  <a:pt x="89457" y="1773716"/>
                </a:cubicBezTo>
                <a:lnTo>
                  <a:pt x="111491" y="1839817"/>
                </a:lnTo>
                <a:cubicBezTo>
                  <a:pt x="115163" y="1850834"/>
                  <a:pt x="122508" y="1861255"/>
                  <a:pt x="122508" y="1872868"/>
                </a:cubicBezTo>
                <a:lnTo>
                  <a:pt x="122508" y="1905918"/>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114800" y="5715000"/>
            <a:ext cx="152400" cy="915318"/>
          </a:xfrm>
          <a:custGeom>
            <a:avLst/>
            <a:gdLst>
              <a:gd name="connsiteX0" fmla="*/ 45390 w 188609"/>
              <a:gd name="connsiteY0" fmla="*/ 0 h 1905918"/>
              <a:gd name="connsiteX1" fmla="*/ 122508 w 188609"/>
              <a:gd name="connsiteY1" fmla="*/ 121186 h 1905918"/>
              <a:gd name="connsiteX2" fmla="*/ 133525 w 188609"/>
              <a:gd name="connsiteY2" fmla="*/ 154236 h 1905918"/>
              <a:gd name="connsiteX3" fmla="*/ 144541 w 188609"/>
              <a:gd name="connsiteY3" fmla="*/ 198304 h 1905918"/>
              <a:gd name="connsiteX4" fmla="*/ 166575 w 188609"/>
              <a:gd name="connsiteY4" fmla="*/ 231354 h 1905918"/>
              <a:gd name="connsiteX5" fmla="*/ 177592 w 188609"/>
              <a:gd name="connsiteY5" fmla="*/ 275422 h 1905918"/>
              <a:gd name="connsiteX6" fmla="*/ 188609 w 188609"/>
              <a:gd name="connsiteY6" fmla="*/ 308473 h 1905918"/>
              <a:gd name="connsiteX7" fmla="*/ 155558 w 188609"/>
              <a:gd name="connsiteY7" fmla="*/ 462709 h 1905918"/>
              <a:gd name="connsiteX8" fmla="*/ 122508 w 188609"/>
              <a:gd name="connsiteY8" fmla="*/ 495759 h 1905918"/>
              <a:gd name="connsiteX9" fmla="*/ 45390 w 188609"/>
              <a:gd name="connsiteY9" fmla="*/ 583894 h 1905918"/>
              <a:gd name="connsiteX10" fmla="*/ 1322 w 188609"/>
              <a:gd name="connsiteY10" fmla="*/ 649995 h 1905918"/>
              <a:gd name="connsiteX11" fmla="*/ 12339 w 188609"/>
              <a:gd name="connsiteY11" fmla="*/ 870333 h 1905918"/>
              <a:gd name="connsiteX12" fmla="*/ 23356 w 188609"/>
              <a:gd name="connsiteY12" fmla="*/ 903383 h 1905918"/>
              <a:gd name="connsiteX13" fmla="*/ 56406 w 188609"/>
              <a:gd name="connsiteY13" fmla="*/ 925417 h 1905918"/>
              <a:gd name="connsiteX14" fmla="*/ 89457 w 188609"/>
              <a:gd name="connsiteY14" fmla="*/ 991518 h 1905918"/>
              <a:gd name="connsiteX15" fmla="*/ 122508 w 188609"/>
              <a:gd name="connsiteY15" fmla="*/ 1002535 h 1905918"/>
              <a:gd name="connsiteX16" fmla="*/ 155558 w 188609"/>
              <a:gd name="connsiteY16" fmla="*/ 1068636 h 1905918"/>
              <a:gd name="connsiteX17" fmla="*/ 177592 w 188609"/>
              <a:gd name="connsiteY17" fmla="*/ 1145754 h 1905918"/>
              <a:gd name="connsiteX18" fmla="*/ 155558 w 188609"/>
              <a:gd name="connsiteY18" fmla="*/ 1322024 h 1905918"/>
              <a:gd name="connsiteX19" fmla="*/ 133525 w 188609"/>
              <a:gd name="connsiteY19" fmla="*/ 1355075 h 1905918"/>
              <a:gd name="connsiteX20" fmla="*/ 100474 w 188609"/>
              <a:gd name="connsiteY20" fmla="*/ 1377109 h 1905918"/>
              <a:gd name="connsiteX21" fmla="*/ 56406 w 188609"/>
              <a:gd name="connsiteY21" fmla="*/ 1443210 h 1905918"/>
              <a:gd name="connsiteX22" fmla="*/ 23356 w 188609"/>
              <a:gd name="connsiteY22" fmla="*/ 1509311 h 1905918"/>
              <a:gd name="connsiteX23" fmla="*/ 23356 w 188609"/>
              <a:gd name="connsiteY23" fmla="*/ 1685581 h 1905918"/>
              <a:gd name="connsiteX24" fmla="*/ 56406 w 188609"/>
              <a:gd name="connsiteY24" fmla="*/ 1751682 h 1905918"/>
              <a:gd name="connsiteX25" fmla="*/ 89457 w 188609"/>
              <a:gd name="connsiteY25" fmla="*/ 1773716 h 1905918"/>
              <a:gd name="connsiteX26" fmla="*/ 111491 w 188609"/>
              <a:gd name="connsiteY26" fmla="*/ 1839817 h 1905918"/>
              <a:gd name="connsiteX27" fmla="*/ 122508 w 188609"/>
              <a:gd name="connsiteY27" fmla="*/ 1872868 h 1905918"/>
              <a:gd name="connsiteX28" fmla="*/ 122508 w 188609"/>
              <a:gd name="connsiteY28" fmla="*/ 1905918 h 190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09" h="1905918">
                <a:moveTo>
                  <a:pt x="45390" y="0"/>
                </a:moveTo>
                <a:cubicBezTo>
                  <a:pt x="89561" y="44173"/>
                  <a:pt x="96990" y="44634"/>
                  <a:pt x="122508" y="121186"/>
                </a:cubicBezTo>
                <a:cubicBezTo>
                  <a:pt x="126180" y="132203"/>
                  <a:pt x="130335" y="143070"/>
                  <a:pt x="133525" y="154236"/>
                </a:cubicBezTo>
                <a:cubicBezTo>
                  <a:pt x="137685" y="168795"/>
                  <a:pt x="138577" y="184387"/>
                  <a:pt x="144541" y="198304"/>
                </a:cubicBezTo>
                <a:cubicBezTo>
                  <a:pt x="149757" y="210474"/>
                  <a:pt x="159230" y="220337"/>
                  <a:pt x="166575" y="231354"/>
                </a:cubicBezTo>
                <a:cubicBezTo>
                  <a:pt x="170247" y="246043"/>
                  <a:pt x="173432" y="260863"/>
                  <a:pt x="177592" y="275422"/>
                </a:cubicBezTo>
                <a:cubicBezTo>
                  <a:pt x="180782" y="286588"/>
                  <a:pt x="188609" y="296860"/>
                  <a:pt x="188609" y="308473"/>
                </a:cubicBezTo>
                <a:cubicBezTo>
                  <a:pt x="188609" y="325712"/>
                  <a:pt x="176052" y="442215"/>
                  <a:pt x="155558" y="462709"/>
                </a:cubicBezTo>
                <a:cubicBezTo>
                  <a:pt x="144541" y="473726"/>
                  <a:pt x="132073" y="483461"/>
                  <a:pt x="122508" y="495759"/>
                </a:cubicBezTo>
                <a:cubicBezTo>
                  <a:pt x="53300" y="584741"/>
                  <a:pt x="109372" y="541240"/>
                  <a:pt x="45390" y="583894"/>
                </a:cubicBezTo>
                <a:cubicBezTo>
                  <a:pt x="30701" y="605928"/>
                  <a:pt x="0" y="623547"/>
                  <a:pt x="1322" y="649995"/>
                </a:cubicBezTo>
                <a:cubicBezTo>
                  <a:pt x="4994" y="723441"/>
                  <a:pt x="5968" y="797072"/>
                  <a:pt x="12339" y="870333"/>
                </a:cubicBezTo>
                <a:cubicBezTo>
                  <a:pt x="13345" y="881902"/>
                  <a:pt x="16102" y="894315"/>
                  <a:pt x="23356" y="903383"/>
                </a:cubicBezTo>
                <a:cubicBezTo>
                  <a:pt x="31627" y="913722"/>
                  <a:pt x="45389" y="918072"/>
                  <a:pt x="56406" y="925417"/>
                </a:cubicBezTo>
                <a:cubicBezTo>
                  <a:pt x="63664" y="947190"/>
                  <a:pt x="70041" y="975986"/>
                  <a:pt x="89457" y="991518"/>
                </a:cubicBezTo>
                <a:cubicBezTo>
                  <a:pt x="98525" y="998772"/>
                  <a:pt x="111491" y="998863"/>
                  <a:pt x="122508" y="1002535"/>
                </a:cubicBezTo>
                <a:cubicBezTo>
                  <a:pt x="150200" y="1085611"/>
                  <a:pt x="112845" y="983210"/>
                  <a:pt x="155558" y="1068636"/>
                </a:cubicBezTo>
                <a:cubicBezTo>
                  <a:pt x="163460" y="1084441"/>
                  <a:pt x="174062" y="1131635"/>
                  <a:pt x="177592" y="1145754"/>
                </a:cubicBezTo>
                <a:cubicBezTo>
                  <a:pt x="175488" y="1173100"/>
                  <a:pt x="179339" y="1274461"/>
                  <a:pt x="155558" y="1322024"/>
                </a:cubicBezTo>
                <a:cubicBezTo>
                  <a:pt x="149637" y="1333867"/>
                  <a:pt x="142887" y="1345712"/>
                  <a:pt x="133525" y="1355075"/>
                </a:cubicBezTo>
                <a:cubicBezTo>
                  <a:pt x="124162" y="1364438"/>
                  <a:pt x="111491" y="1369764"/>
                  <a:pt x="100474" y="1377109"/>
                </a:cubicBezTo>
                <a:cubicBezTo>
                  <a:pt x="85785" y="1399143"/>
                  <a:pt x="64779" y="1418087"/>
                  <a:pt x="56406" y="1443210"/>
                </a:cubicBezTo>
                <a:cubicBezTo>
                  <a:pt x="41203" y="1488822"/>
                  <a:pt x="51832" y="1466599"/>
                  <a:pt x="23356" y="1509311"/>
                </a:cubicBezTo>
                <a:cubicBezTo>
                  <a:pt x="11387" y="1605063"/>
                  <a:pt x="5946" y="1589829"/>
                  <a:pt x="23356" y="1685581"/>
                </a:cubicBezTo>
                <a:cubicBezTo>
                  <a:pt x="27338" y="1707483"/>
                  <a:pt x="40726" y="1736002"/>
                  <a:pt x="56406" y="1751682"/>
                </a:cubicBezTo>
                <a:cubicBezTo>
                  <a:pt x="65769" y="1761045"/>
                  <a:pt x="78440" y="1766371"/>
                  <a:pt x="89457" y="1773716"/>
                </a:cubicBezTo>
                <a:lnTo>
                  <a:pt x="111491" y="1839817"/>
                </a:lnTo>
                <a:cubicBezTo>
                  <a:pt x="115163" y="1850834"/>
                  <a:pt x="122508" y="1861255"/>
                  <a:pt x="122508" y="1872868"/>
                </a:cubicBezTo>
                <a:lnTo>
                  <a:pt x="122508" y="1905918"/>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096000" y="5715000"/>
            <a:ext cx="152400" cy="915318"/>
          </a:xfrm>
          <a:custGeom>
            <a:avLst/>
            <a:gdLst>
              <a:gd name="connsiteX0" fmla="*/ 45390 w 188609"/>
              <a:gd name="connsiteY0" fmla="*/ 0 h 1905918"/>
              <a:gd name="connsiteX1" fmla="*/ 122508 w 188609"/>
              <a:gd name="connsiteY1" fmla="*/ 121186 h 1905918"/>
              <a:gd name="connsiteX2" fmla="*/ 133525 w 188609"/>
              <a:gd name="connsiteY2" fmla="*/ 154236 h 1905918"/>
              <a:gd name="connsiteX3" fmla="*/ 144541 w 188609"/>
              <a:gd name="connsiteY3" fmla="*/ 198304 h 1905918"/>
              <a:gd name="connsiteX4" fmla="*/ 166575 w 188609"/>
              <a:gd name="connsiteY4" fmla="*/ 231354 h 1905918"/>
              <a:gd name="connsiteX5" fmla="*/ 177592 w 188609"/>
              <a:gd name="connsiteY5" fmla="*/ 275422 h 1905918"/>
              <a:gd name="connsiteX6" fmla="*/ 188609 w 188609"/>
              <a:gd name="connsiteY6" fmla="*/ 308473 h 1905918"/>
              <a:gd name="connsiteX7" fmla="*/ 155558 w 188609"/>
              <a:gd name="connsiteY7" fmla="*/ 462709 h 1905918"/>
              <a:gd name="connsiteX8" fmla="*/ 122508 w 188609"/>
              <a:gd name="connsiteY8" fmla="*/ 495759 h 1905918"/>
              <a:gd name="connsiteX9" fmla="*/ 45390 w 188609"/>
              <a:gd name="connsiteY9" fmla="*/ 583894 h 1905918"/>
              <a:gd name="connsiteX10" fmla="*/ 1322 w 188609"/>
              <a:gd name="connsiteY10" fmla="*/ 649995 h 1905918"/>
              <a:gd name="connsiteX11" fmla="*/ 12339 w 188609"/>
              <a:gd name="connsiteY11" fmla="*/ 870333 h 1905918"/>
              <a:gd name="connsiteX12" fmla="*/ 23356 w 188609"/>
              <a:gd name="connsiteY12" fmla="*/ 903383 h 1905918"/>
              <a:gd name="connsiteX13" fmla="*/ 56406 w 188609"/>
              <a:gd name="connsiteY13" fmla="*/ 925417 h 1905918"/>
              <a:gd name="connsiteX14" fmla="*/ 89457 w 188609"/>
              <a:gd name="connsiteY14" fmla="*/ 991518 h 1905918"/>
              <a:gd name="connsiteX15" fmla="*/ 122508 w 188609"/>
              <a:gd name="connsiteY15" fmla="*/ 1002535 h 1905918"/>
              <a:gd name="connsiteX16" fmla="*/ 155558 w 188609"/>
              <a:gd name="connsiteY16" fmla="*/ 1068636 h 1905918"/>
              <a:gd name="connsiteX17" fmla="*/ 177592 w 188609"/>
              <a:gd name="connsiteY17" fmla="*/ 1145754 h 1905918"/>
              <a:gd name="connsiteX18" fmla="*/ 155558 w 188609"/>
              <a:gd name="connsiteY18" fmla="*/ 1322024 h 1905918"/>
              <a:gd name="connsiteX19" fmla="*/ 133525 w 188609"/>
              <a:gd name="connsiteY19" fmla="*/ 1355075 h 1905918"/>
              <a:gd name="connsiteX20" fmla="*/ 100474 w 188609"/>
              <a:gd name="connsiteY20" fmla="*/ 1377109 h 1905918"/>
              <a:gd name="connsiteX21" fmla="*/ 56406 w 188609"/>
              <a:gd name="connsiteY21" fmla="*/ 1443210 h 1905918"/>
              <a:gd name="connsiteX22" fmla="*/ 23356 w 188609"/>
              <a:gd name="connsiteY22" fmla="*/ 1509311 h 1905918"/>
              <a:gd name="connsiteX23" fmla="*/ 23356 w 188609"/>
              <a:gd name="connsiteY23" fmla="*/ 1685581 h 1905918"/>
              <a:gd name="connsiteX24" fmla="*/ 56406 w 188609"/>
              <a:gd name="connsiteY24" fmla="*/ 1751682 h 1905918"/>
              <a:gd name="connsiteX25" fmla="*/ 89457 w 188609"/>
              <a:gd name="connsiteY25" fmla="*/ 1773716 h 1905918"/>
              <a:gd name="connsiteX26" fmla="*/ 111491 w 188609"/>
              <a:gd name="connsiteY26" fmla="*/ 1839817 h 1905918"/>
              <a:gd name="connsiteX27" fmla="*/ 122508 w 188609"/>
              <a:gd name="connsiteY27" fmla="*/ 1872868 h 1905918"/>
              <a:gd name="connsiteX28" fmla="*/ 122508 w 188609"/>
              <a:gd name="connsiteY28" fmla="*/ 1905918 h 190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609" h="1905918">
                <a:moveTo>
                  <a:pt x="45390" y="0"/>
                </a:moveTo>
                <a:cubicBezTo>
                  <a:pt x="89561" y="44173"/>
                  <a:pt x="96990" y="44634"/>
                  <a:pt x="122508" y="121186"/>
                </a:cubicBezTo>
                <a:cubicBezTo>
                  <a:pt x="126180" y="132203"/>
                  <a:pt x="130335" y="143070"/>
                  <a:pt x="133525" y="154236"/>
                </a:cubicBezTo>
                <a:cubicBezTo>
                  <a:pt x="137685" y="168795"/>
                  <a:pt x="138577" y="184387"/>
                  <a:pt x="144541" y="198304"/>
                </a:cubicBezTo>
                <a:cubicBezTo>
                  <a:pt x="149757" y="210474"/>
                  <a:pt x="159230" y="220337"/>
                  <a:pt x="166575" y="231354"/>
                </a:cubicBezTo>
                <a:cubicBezTo>
                  <a:pt x="170247" y="246043"/>
                  <a:pt x="173432" y="260863"/>
                  <a:pt x="177592" y="275422"/>
                </a:cubicBezTo>
                <a:cubicBezTo>
                  <a:pt x="180782" y="286588"/>
                  <a:pt x="188609" y="296860"/>
                  <a:pt x="188609" y="308473"/>
                </a:cubicBezTo>
                <a:cubicBezTo>
                  <a:pt x="188609" y="325712"/>
                  <a:pt x="176052" y="442215"/>
                  <a:pt x="155558" y="462709"/>
                </a:cubicBezTo>
                <a:cubicBezTo>
                  <a:pt x="144541" y="473726"/>
                  <a:pt x="132073" y="483461"/>
                  <a:pt x="122508" y="495759"/>
                </a:cubicBezTo>
                <a:cubicBezTo>
                  <a:pt x="53300" y="584741"/>
                  <a:pt x="109372" y="541240"/>
                  <a:pt x="45390" y="583894"/>
                </a:cubicBezTo>
                <a:cubicBezTo>
                  <a:pt x="30701" y="605928"/>
                  <a:pt x="0" y="623547"/>
                  <a:pt x="1322" y="649995"/>
                </a:cubicBezTo>
                <a:cubicBezTo>
                  <a:pt x="4994" y="723441"/>
                  <a:pt x="5968" y="797072"/>
                  <a:pt x="12339" y="870333"/>
                </a:cubicBezTo>
                <a:cubicBezTo>
                  <a:pt x="13345" y="881902"/>
                  <a:pt x="16102" y="894315"/>
                  <a:pt x="23356" y="903383"/>
                </a:cubicBezTo>
                <a:cubicBezTo>
                  <a:pt x="31627" y="913722"/>
                  <a:pt x="45389" y="918072"/>
                  <a:pt x="56406" y="925417"/>
                </a:cubicBezTo>
                <a:cubicBezTo>
                  <a:pt x="63664" y="947190"/>
                  <a:pt x="70041" y="975986"/>
                  <a:pt x="89457" y="991518"/>
                </a:cubicBezTo>
                <a:cubicBezTo>
                  <a:pt x="98525" y="998772"/>
                  <a:pt x="111491" y="998863"/>
                  <a:pt x="122508" y="1002535"/>
                </a:cubicBezTo>
                <a:cubicBezTo>
                  <a:pt x="150200" y="1085611"/>
                  <a:pt x="112845" y="983210"/>
                  <a:pt x="155558" y="1068636"/>
                </a:cubicBezTo>
                <a:cubicBezTo>
                  <a:pt x="163460" y="1084441"/>
                  <a:pt x="174062" y="1131635"/>
                  <a:pt x="177592" y="1145754"/>
                </a:cubicBezTo>
                <a:cubicBezTo>
                  <a:pt x="175488" y="1173100"/>
                  <a:pt x="179339" y="1274461"/>
                  <a:pt x="155558" y="1322024"/>
                </a:cubicBezTo>
                <a:cubicBezTo>
                  <a:pt x="149637" y="1333867"/>
                  <a:pt x="142887" y="1345712"/>
                  <a:pt x="133525" y="1355075"/>
                </a:cubicBezTo>
                <a:cubicBezTo>
                  <a:pt x="124162" y="1364438"/>
                  <a:pt x="111491" y="1369764"/>
                  <a:pt x="100474" y="1377109"/>
                </a:cubicBezTo>
                <a:cubicBezTo>
                  <a:pt x="85785" y="1399143"/>
                  <a:pt x="64779" y="1418087"/>
                  <a:pt x="56406" y="1443210"/>
                </a:cubicBezTo>
                <a:cubicBezTo>
                  <a:pt x="41203" y="1488822"/>
                  <a:pt x="51832" y="1466599"/>
                  <a:pt x="23356" y="1509311"/>
                </a:cubicBezTo>
                <a:cubicBezTo>
                  <a:pt x="11387" y="1605063"/>
                  <a:pt x="5946" y="1589829"/>
                  <a:pt x="23356" y="1685581"/>
                </a:cubicBezTo>
                <a:cubicBezTo>
                  <a:pt x="27338" y="1707483"/>
                  <a:pt x="40726" y="1736002"/>
                  <a:pt x="56406" y="1751682"/>
                </a:cubicBezTo>
                <a:cubicBezTo>
                  <a:pt x="65769" y="1761045"/>
                  <a:pt x="78440" y="1766371"/>
                  <a:pt x="89457" y="1773716"/>
                </a:cubicBezTo>
                <a:lnTo>
                  <a:pt x="111491" y="1839817"/>
                </a:lnTo>
                <a:cubicBezTo>
                  <a:pt x="115163" y="1850834"/>
                  <a:pt x="122508" y="1861255"/>
                  <a:pt x="122508" y="1872868"/>
                </a:cubicBezTo>
                <a:lnTo>
                  <a:pt x="122508" y="1905918"/>
                </a:ln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6858000" y="4953000"/>
            <a:ext cx="1465466" cy="369332"/>
          </a:xfrm>
          <a:prstGeom prst="rect">
            <a:avLst/>
          </a:prstGeom>
          <a:noFill/>
        </p:spPr>
        <p:txBody>
          <a:bodyPr wrap="none" rtlCol="0">
            <a:spAutoFit/>
          </a:bodyPr>
          <a:lstStyle/>
          <a:p>
            <a:r>
              <a:rPr lang="en-US" b="1" dirty="0" smtClean="0">
                <a:solidFill>
                  <a:srgbClr val="FF0000"/>
                </a:solidFill>
              </a:rPr>
              <a:t>4 Sperm Cells</a:t>
            </a:r>
            <a:endParaRPr lang="en-US" b="1" dirty="0">
              <a:solidFill>
                <a:srgbClr val="FF0000"/>
              </a:solidFill>
            </a:endParaRPr>
          </a:p>
        </p:txBody>
      </p:sp>
      <p:sp>
        <p:nvSpPr>
          <p:cNvPr id="47" name="TextBox 46"/>
          <p:cNvSpPr txBox="1"/>
          <p:nvPr/>
        </p:nvSpPr>
        <p:spPr>
          <a:xfrm>
            <a:off x="6172200" y="2209800"/>
            <a:ext cx="1205651" cy="369332"/>
          </a:xfrm>
          <a:prstGeom prst="rect">
            <a:avLst/>
          </a:prstGeom>
          <a:noFill/>
        </p:spPr>
        <p:txBody>
          <a:bodyPr wrap="none" rtlCol="0">
            <a:spAutoFit/>
          </a:bodyPr>
          <a:lstStyle/>
          <a:p>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division</a:t>
            </a:r>
            <a:endParaRPr lang="en-US" b="1" dirty="0">
              <a:solidFill>
                <a:srgbClr val="FF0000"/>
              </a:solidFill>
            </a:endParaRPr>
          </a:p>
        </p:txBody>
      </p:sp>
      <p:sp>
        <p:nvSpPr>
          <p:cNvPr id="48" name="TextBox 47"/>
          <p:cNvSpPr txBox="1"/>
          <p:nvPr/>
        </p:nvSpPr>
        <p:spPr>
          <a:xfrm>
            <a:off x="6629400" y="3886200"/>
            <a:ext cx="1260281" cy="369332"/>
          </a:xfrm>
          <a:prstGeom prst="rect">
            <a:avLst/>
          </a:prstGeom>
          <a:noFill/>
        </p:spPr>
        <p:txBody>
          <a:bodyPr wrap="none" rtlCol="0">
            <a:spAutoFit/>
          </a:bodyPr>
          <a:lstStyle/>
          <a:p>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division</a:t>
            </a:r>
            <a:endParaRPr lang="en-US" b="1" dirty="0">
              <a:solidFill>
                <a:srgbClr val="FF0000"/>
              </a:solidFill>
            </a:endParaRPr>
          </a:p>
        </p:txBody>
      </p:sp>
      <p:sp>
        <p:nvSpPr>
          <p:cNvPr id="24" name="TextBox 23"/>
          <p:cNvSpPr txBox="1"/>
          <p:nvPr/>
        </p:nvSpPr>
        <p:spPr>
          <a:xfrm>
            <a:off x="152400" y="1066800"/>
            <a:ext cx="2819400" cy="1015663"/>
          </a:xfrm>
          <a:prstGeom prst="rect">
            <a:avLst/>
          </a:prstGeom>
          <a:noFill/>
        </p:spPr>
        <p:txBody>
          <a:bodyPr wrap="square" rtlCol="0">
            <a:spAutoFit/>
          </a:bodyPr>
          <a:lstStyle/>
          <a:p>
            <a:r>
              <a:rPr lang="en-US" sz="6000" dirty="0" smtClean="0">
                <a:solidFill>
                  <a:srgbClr val="FF0000"/>
                </a:solidFill>
              </a:rPr>
              <a:t>MEIOSIS</a:t>
            </a:r>
            <a:endParaRPr lang="en-US" sz="6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15000"/>
          </a:schemeClr>
        </a:solidFill>
        <a:effectLst/>
      </p:bgPr>
    </p:bg>
    <p:spTree>
      <p:nvGrpSpPr>
        <p:cNvPr id="1" name=""/>
        <p:cNvGrpSpPr/>
        <p:nvPr/>
      </p:nvGrpSpPr>
      <p:grpSpPr>
        <a:xfrm>
          <a:off x="0" y="0"/>
          <a:ext cx="0" cy="0"/>
          <a:chOff x="0" y="0"/>
          <a:chExt cx="0" cy="0"/>
        </a:xfrm>
      </p:grpSpPr>
      <p:sp>
        <p:nvSpPr>
          <p:cNvPr id="11" name="Down Arrow 10"/>
          <p:cNvSpPr/>
          <p:nvPr/>
        </p:nvSpPr>
        <p:spPr>
          <a:xfrm rot="21304922" flipH="1">
            <a:off x="5605384" y="3567548"/>
            <a:ext cx="279796" cy="101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0"/>
            <a:ext cx="2330061" cy="707886"/>
          </a:xfrm>
          <a:prstGeom prst="rect">
            <a:avLst/>
          </a:prstGeom>
          <a:noFill/>
        </p:spPr>
        <p:txBody>
          <a:bodyPr wrap="none" rtlCol="0">
            <a:spAutoFit/>
          </a:bodyPr>
          <a:lstStyle/>
          <a:p>
            <a:r>
              <a:rPr lang="en-US" sz="4000" dirty="0" err="1" smtClean="0">
                <a:solidFill>
                  <a:srgbClr val="FF0000"/>
                </a:solidFill>
              </a:rPr>
              <a:t>Oogenesis</a:t>
            </a:r>
            <a:endParaRPr lang="en-US" sz="4000" dirty="0">
              <a:solidFill>
                <a:srgbClr val="FF0000"/>
              </a:solidFill>
            </a:endParaRPr>
          </a:p>
        </p:txBody>
      </p:sp>
      <p:sp>
        <p:nvSpPr>
          <p:cNvPr id="15" name="Flowchart: Connector 14"/>
          <p:cNvSpPr/>
          <p:nvPr/>
        </p:nvSpPr>
        <p:spPr>
          <a:xfrm>
            <a:off x="3962400" y="8382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46</a:t>
            </a:r>
            <a:endParaRPr lang="en-US" sz="3200" dirty="0"/>
          </a:p>
        </p:txBody>
      </p:sp>
      <p:sp>
        <p:nvSpPr>
          <p:cNvPr id="17" name="TextBox 16"/>
          <p:cNvSpPr txBox="1"/>
          <p:nvPr/>
        </p:nvSpPr>
        <p:spPr>
          <a:xfrm>
            <a:off x="5334000" y="1066800"/>
            <a:ext cx="1720984" cy="369332"/>
          </a:xfrm>
          <a:prstGeom prst="rect">
            <a:avLst/>
          </a:prstGeom>
          <a:noFill/>
        </p:spPr>
        <p:txBody>
          <a:bodyPr wrap="none" rtlCol="0">
            <a:spAutoFit/>
          </a:bodyPr>
          <a:lstStyle/>
          <a:p>
            <a:r>
              <a:rPr lang="en-US" b="1" dirty="0" smtClean="0">
                <a:solidFill>
                  <a:srgbClr val="FF0000"/>
                </a:solidFill>
              </a:rPr>
              <a:t>Primary Sex Cell</a:t>
            </a:r>
            <a:endParaRPr lang="en-US" b="1" dirty="0">
              <a:solidFill>
                <a:srgbClr val="FF0000"/>
              </a:solidFill>
            </a:endParaRPr>
          </a:p>
        </p:txBody>
      </p:sp>
      <p:sp>
        <p:nvSpPr>
          <p:cNvPr id="23" name="Flowchart: Connector 22"/>
          <p:cNvSpPr/>
          <p:nvPr/>
        </p:nvSpPr>
        <p:spPr>
          <a:xfrm>
            <a:off x="5486400" y="29718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Down Arrow 24"/>
          <p:cNvSpPr/>
          <p:nvPr/>
        </p:nvSpPr>
        <p:spPr>
          <a:xfrm rot="20234486" flipH="1">
            <a:off x="3964850" y="4144418"/>
            <a:ext cx="327518" cy="866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646971" flipH="1">
            <a:off x="3688083" y="1931451"/>
            <a:ext cx="342906" cy="1013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8869971" flipH="1">
            <a:off x="6258353" y="3133391"/>
            <a:ext cx="272800" cy="1309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980000" flipH="1">
            <a:off x="2922317" y="4271521"/>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860000" flipH="1">
            <a:off x="4971106" y="2065019"/>
            <a:ext cx="230965" cy="72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124200" y="30480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3" name="Flowchart: Connector 32"/>
          <p:cNvSpPr/>
          <p:nvPr/>
        </p:nvSpPr>
        <p:spPr>
          <a:xfrm>
            <a:off x="2286000" y="5257800"/>
            <a:ext cx="914400" cy="990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23</a:t>
            </a:r>
            <a:endParaRPr lang="en-US" sz="3200" dirty="0"/>
          </a:p>
        </p:txBody>
      </p:sp>
      <p:sp>
        <p:nvSpPr>
          <p:cNvPr id="34" name="Flowchart: Connector 33"/>
          <p:cNvSpPr/>
          <p:nvPr/>
        </p:nvSpPr>
        <p:spPr>
          <a:xfrm>
            <a:off x="6934200" y="41148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5" name="Flowchart: Connector 34"/>
          <p:cNvSpPr/>
          <p:nvPr/>
        </p:nvSpPr>
        <p:spPr>
          <a:xfrm>
            <a:off x="5638800" y="48768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6" name="Flowchart: Connector 35"/>
          <p:cNvSpPr/>
          <p:nvPr/>
        </p:nvSpPr>
        <p:spPr>
          <a:xfrm>
            <a:off x="4267200" y="50292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TextBox 36"/>
          <p:cNvSpPr txBox="1"/>
          <p:nvPr/>
        </p:nvSpPr>
        <p:spPr>
          <a:xfrm>
            <a:off x="381000" y="4267200"/>
            <a:ext cx="1260281" cy="369332"/>
          </a:xfrm>
          <a:prstGeom prst="rect">
            <a:avLst/>
          </a:prstGeom>
          <a:noFill/>
        </p:spPr>
        <p:txBody>
          <a:bodyPr wrap="none" rtlCol="0">
            <a:spAutoFit/>
          </a:bodyPr>
          <a:lstStyle/>
          <a:p>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division</a:t>
            </a:r>
            <a:endParaRPr lang="en-US" b="1" dirty="0">
              <a:solidFill>
                <a:srgbClr val="FF0000"/>
              </a:solidFill>
            </a:endParaRPr>
          </a:p>
        </p:txBody>
      </p:sp>
      <p:sp>
        <p:nvSpPr>
          <p:cNvPr id="38" name="TextBox 37"/>
          <p:cNvSpPr txBox="1"/>
          <p:nvPr/>
        </p:nvSpPr>
        <p:spPr>
          <a:xfrm>
            <a:off x="762000" y="2133600"/>
            <a:ext cx="1205651" cy="369332"/>
          </a:xfrm>
          <a:prstGeom prst="rect">
            <a:avLst/>
          </a:prstGeom>
          <a:noFill/>
        </p:spPr>
        <p:txBody>
          <a:bodyPr wrap="none" rtlCol="0">
            <a:spAutoFit/>
          </a:bodyPr>
          <a:lstStyle/>
          <a:p>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division</a:t>
            </a:r>
            <a:endParaRPr lang="en-US" b="1" dirty="0">
              <a:solidFill>
                <a:srgbClr val="FF0000"/>
              </a:solidFill>
            </a:endParaRPr>
          </a:p>
        </p:txBody>
      </p:sp>
      <p:sp>
        <p:nvSpPr>
          <p:cNvPr id="39" name="TextBox 38"/>
          <p:cNvSpPr txBox="1"/>
          <p:nvPr/>
        </p:nvSpPr>
        <p:spPr>
          <a:xfrm>
            <a:off x="152400" y="5715000"/>
            <a:ext cx="1998111" cy="369332"/>
          </a:xfrm>
          <a:prstGeom prst="rect">
            <a:avLst/>
          </a:prstGeom>
          <a:noFill/>
        </p:spPr>
        <p:txBody>
          <a:bodyPr wrap="none" rtlCol="0">
            <a:spAutoFit/>
          </a:bodyPr>
          <a:lstStyle/>
          <a:p>
            <a:r>
              <a:rPr lang="en-US" b="1" dirty="0" smtClean="0">
                <a:solidFill>
                  <a:srgbClr val="FF0000"/>
                </a:solidFill>
              </a:rPr>
              <a:t>Egg, Ovum, </a:t>
            </a:r>
            <a:r>
              <a:rPr lang="en-US" b="1" dirty="0" err="1" smtClean="0">
                <a:solidFill>
                  <a:srgbClr val="FF0000"/>
                </a:solidFill>
              </a:rPr>
              <a:t>Oocyte</a:t>
            </a:r>
            <a:endParaRPr lang="en-US" b="1" dirty="0">
              <a:solidFill>
                <a:srgbClr val="FF0000"/>
              </a:solidFill>
            </a:endParaRPr>
          </a:p>
        </p:txBody>
      </p:sp>
      <p:sp>
        <p:nvSpPr>
          <p:cNvPr id="40" name="TextBox 39"/>
          <p:cNvSpPr txBox="1"/>
          <p:nvPr/>
        </p:nvSpPr>
        <p:spPr>
          <a:xfrm>
            <a:off x="4648200" y="5791200"/>
            <a:ext cx="3002745" cy="369332"/>
          </a:xfrm>
          <a:prstGeom prst="rect">
            <a:avLst/>
          </a:prstGeom>
          <a:noFill/>
        </p:spPr>
        <p:txBody>
          <a:bodyPr wrap="none" rtlCol="0">
            <a:spAutoFit/>
          </a:bodyPr>
          <a:lstStyle/>
          <a:p>
            <a:r>
              <a:rPr lang="en-US" b="1" dirty="0" smtClean="0">
                <a:solidFill>
                  <a:srgbClr val="FF0000"/>
                </a:solidFill>
              </a:rPr>
              <a:t>3 non-functional polar bodies</a:t>
            </a:r>
            <a:endParaRPr lang="en-US" b="1" dirty="0">
              <a:solidFill>
                <a:srgbClr val="FF0000"/>
              </a:solidFill>
            </a:endParaRPr>
          </a:p>
        </p:txBody>
      </p:sp>
      <p:sp>
        <p:nvSpPr>
          <p:cNvPr id="41" name="Left Brace 40"/>
          <p:cNvSpPr/>
          <p:nvPr/>
        </p:nvSpPr>
        <p:spPr>
          <a:xfrm rot="16200000">
            <a:off x="5867400" y="3733800"/>
            <a:ext cx="304800" cy="3810000"/>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57200" y="304800"/>
            <a:ext cx="2819400" cy="1015663"/>
          </a:xfrm>
          <a:prstGeom prst="rect">
            <a:avLst/>
          </a:prstGeom>
          <a:noFill/>
        </p:spPr>
        <p:txBody>
          <a:bodyPr wrap="square" rtlCol="0">
            <a:spAutoFit/>
          </a:bodyPr>
          <a:lstStyle/>
          <a:p>
            <a:r>
              <a:rPr lang="en-US" sz="6000" dirty="0" smtClean="0">
                <a:solidFill>
                  <a:srgbClr val="FF0000"/>
                </a:solidFill>
              </a:rPr>
              <a:t>MEIOSIS</a:t>
            </a:r>
            <a:endParaRPr lang="en-US" sz="6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76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7391400" cy="2185214"/>
          </a:xfrm>
          <a:prstGeom prst="rect">
            <a:avLst/>
          </a:prstGeom>
          <a:noFill/>
        </p:spPr>
        <p:txBody>
          <a:bodyPr wrap="square" rtlCol="0">
            <a:spAutoFit/>
          </a:bodyPr>
          <a:lstStyle/>
          <a:p>
            <a:r>
              <a:rPr lang="en-US" sz="3200" dirty="0" smtClean="0"/>
              <a:t>The Chromosomes and the numbers game!</a:t>
            </a:r>
          </a:p>
          <a:p>
            <a:r>
              <a:rPr lang="en-US" sz="3200" dirty="0" smtClean="0"/>
              <a:t>	What does it all mean?</a:t>
            </a:r>
          </a:p>
          <a:p>
            <a:endParaRPr lang="en-US" sz="2400" dirty="0" smtClean="0"/>
          </a:p>
          <a:p>
            <a:endParaRPr lang="en-US" sz="2400" dirty="0" smtClean="0"/>
          </a:p>
          <a:p>
            <a:endParaRPr lang="en-US" sz="2400" dirty="0"/>
          </a:p>
        </p:txBody>
      </p:sp>
      <p:pic>
        <p:nvPicPr>
          <p:cNvPr id="1028" name="Picture 4" descr="https://students.ga.desire2learn.com/d2l/lor/viewer/viewFile.d2lfile/1798/12656/single-double-strand.png"/>
          <p:cNvPicPr>
            <a:picLocks noChangeAspect="1" noChangeArrowheads="1"/>
          </p:cNvPicPr>
          <p:nvPr/>
        </p:nvPicPr>
        <p:blipFill>
          <a:blip r:embed="rId2" cstate="print"/>
          <a:srcRect/>
          <a:stretch>
            <a:fillRect/>
          </a:stretch>
        </p:blipFill>
        <p:spPr bwMode="auto">
          <a:xfrm>
            <a:off x="2362200" y="2438400"/>
            <a:ext cx="2973848" cy="3381376"/>
          </a:xfrm>
          <a:prstGeom prst="rect">
            <a:avLst/>
          </a:prstGeom>
          <a:noFill/>
        </p:spPr>
      </p:pic>
      <p:sp>
        <p:nvSpPr>
          <p:cNvPr id="6" name="TextBox 5"/>
          <p:cNvSpPr txBox="1"/>
          <p:nvPr/>
        </p:nvSpPr>
        <p:spPr>
          <a:xfrm>
            <a:off x="228600" y="2438400"/>
            <a:ext cx="1951496" cy="523220"/>
          </a:xfrm>
          <a:prstGeom prst="rect">
            <a:avLst/>
          </a:prstGeom>
          <a:noFill/>
        </p:spPr>
        <p:txBody>
          <a:bodyPr wrap="none" rtlCol="0">
            <a:spAutoFit/>
          </a:bodyPr>
          <a:lstStyle/>
          <a:p>
            <a:r>
              <a:rPr lang="en-US" sz="2800" b="1" dirty="0" err="1" smtClean="0">
                <a:solidFill>
                  <a:schemeClr val="bg1"/>
                </a:solidFill>
              </a:rPr>
              <a:t>Chromatids</a:t>
            </a:r>
            <a:r>
              <a:rPr lang="en-US" b="1" dirty="0" smtClean="0">
                <a:solidFill>
                  <a:srgbClr val="FF0000"/>
                </a:solidFill>
              </a:rPr>
              <a:t> </a:t>
            </a:r>
            <a:endParaRPr lang="en-US" b="1" dirty="0">
              <a:solidFill>
                <a:srgbClr val="FF0000"/>
              </a:solidFill>
            </a:endParaRPr>
          </a:p>
        </p:txBody>
      </p:sp>
      <p:cxnSp>
        <p:nvCxnSpPr>
          <p:cNvPr id="8" name="Straight Arrow Connector 7"/>
          <p:cNvCxnSpPr>
            <a:stCxn id="6" idx="3"/>
          </p:cNvCxnSpPr>
          <p:nvPr/>
        </p:nvCxnSpPr>
        <p:spPr>
          <a:xfrm>
            <a:off x="2180096" y="2700010"/>
            <a:ext cx="486904" cy="19559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52600" y="2971800"/>
            <a:ext cx="914400" cy="1752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1200" y="2362200"/>
            <a:ext cx="3352800" cy="4524315"/>
          </a:xfrm>
          <a:prstGeom prst="rect">
            <a:avLst/>
          </a:prstGeom>
          <a:noFill/>
        </p:spPr>
        <p:txBody>
          <a:bodyPr wrap="square" rtlCol="0">
            <a:spAutoFit/>
          </a:bodyPr>
          <a:lstStyle/>
          <a:p>
            <a:r>
              <a:rPr lang="en-US" sz="2400" dirty="0" smtClean="0"/>
              <a:t>Here We go!  ***</a:t>
            </a:r>
          </a:p>
          <a:p>
            <a:endParaRPr lang="en-US" sz="2400" dirty="0" smtClean="0"/>
          </a:p>
          <a:p>
            <a:r>
              <a:rPr lang="en-US" sz="2400" dirty="0" smtClean="0"/>
              <a:t>2n = 46 Chromosomes</a:t>
            </a:r>
          </a:p>
          <a:p>
            <a:r>
              <a:rPr lang="en-US" sz="2400" dirty="0" smtClean="0"/>
              <a:t>            </a:t>
            </a:r>
            <a:r>
              <a:rPr lang="en-US" sz="2400" dirty="0" err="1" smtClean="0"/>
              <a:t>sooooo</a:t>
            </a:r>
            <a:endParaRPr lang="en-US" sz="2400" dirty="0" smtClean="0"/>
          </a:p>
          <a:p>
            <a:r>
              <a:rPr lang="en-US" sz="2400" dirty="0" smtClean="0"/>
              <a:t>n=23  get it?</a:t>
            </a:r>
          </a:p>
          <a:p>
            <a:endParaRPr lang="en-US" sz="2400" dirty="0" smtClean="0"/>
          </a:p>
          <a:p>
            <a:r>
              <a:rPr lang="en-US" sz="2400" dirty="0" smtClean="0"/>
              <a:t>2n (Diploid number)</a:t>
            </a:r>
          </a:p>
          <a:p>
            <a:r>
              <a:rPr lang="en-US" sz="2400" dirty="0" smtClean="0"/>
              <a:t>n (</a:t>
            </a:r>
            <a:r>
              <a:rPr lang="en-US" sz="2400" dirty="0" err="1" smtClean="0"/>
              <a:t>monoploid</a:t>
            </a:r>
            <a:r>
              <a:rPr lang="en-US" sz="2400" dirty="0" smtClean="0"/>
              <a:t> number)</a:t>
            </a:r>
          </a:p>
          <a:p>
            <a:r>
              <a:rPr lang="en-US" sz="2400" dirty="0" smtClean="0"/>
              <a:t>       or Haploid # (half)</a:t>
            </a:r>
          </a:p>
          <a:p>
            <a:endParaRPr lang="en-US" sz="2400" dirty="0" smtClean="0"/>
          </a:p>
          <a:p>
            <a:endParaRPr lang="en-US" sz="2400" dirty="0" smtClean="0"/>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76000"/>
          </a:schemeClr>
        </a:solidFill>
        <a:effectLst/>
      </p:bgPr>
    </p:bg>
    <p:spTree>
      <p:nvGrpSpPr>
        <p:cNvPr id="1" name=""/>
        <p:cNvGrpSpPr/>
        <p:nvPr/>
      </p:nvGrpSpPr>
      <p:grpSpPr>
        <a:xfrm>
          <a:off x="0" y="0"/>
          <a:ext cx="0" cy="0"/>
          <a:chOff x="0" y="0"/>
          <a:chExt cx="0" cy="0"/>
        </a:xfrm>
      </p:grpSpPr>
      <p:pic>
        <p:nvPicPr>
          <p:cNvPr id="1028" name="Picture 4" descr="https://students.ga.desire2learn.com/d2l/lor/viewer/viewFile.d2lfile/1798/12656/single-double-strand.png"/>
          <p:cNvPicPr>
            <a:picLocks noChangeAspect="1" noChangeArrowheads="1"/>
          </p:cNvPicPr>
          <p:nvPr/>
        </p:nvPicPr>
        <p:blipFill>
          <a:blip r:embed="rId2" cstate="print"/>
          <a:srcRect/>
          <a:stretch>
            <a:fillRect/>
          </a:stretch>
        </p:blipFill>
        <p:spPr bwMode="auto">
          <a:xfrm>
            <a:off x="228600" y="228600"/>
            <a:ext cx="1524000" cy="1732845"/>
          </a:xfrm>
          <a:prstGeom prst="rect">
            <a:avLst/>
          </a:prstGeom>
          <a:noFill/>
        </p:spPr>
      </p:pic>
      <p:sp>
        <p:nvSpPr>
          <p:cNvPr id="7" name="TextBox 6"/>
          <p:cNvSpPr txBox="1"/>
          <p:nvPr/>
        </p:nvSpPr>
        <p:spPr>
          <a:xfrm>
            <a:off x="2209800" y="381000"/>
            <a:ext cx="6324600" cy="3046988"/>
          </a:xfrm>
          <a:prstGeom prst="rect">
            <a:avLst/>
          </a:prstGeom>
          <a:noFill/>
        </p:spPr>
        <p:txBody>
          <a:bodyPr wrap="square" rtlCol="0">
            <a:spAutoFit/>
          </a:bodyPr>
          <a:lstStyle/>
          <a:p>
            <a:r>
              <a:rPr lang="en-US" sz="2400" dirty="0" err="1" smtClean="0"/>
              <a:t>Soooo</a:t>
            </a:r>
            <a:endParaRPr lang="en-US" sz="2400" dirty="0" smtClean="0"/>
          </a:p>
          <a:p>
            <a:endParaRPr lang="en-US" sz="2400" dirty="0" smtClean="0"/>
          </a:p>
          <a:p>
            <a:r>
              <a:rPr lang="en-US" sz="2400" dirty="0" smtClean="0"/>
              <a:t>We have a total number of chromosomes </a:t>
            </a:r>
          </a:p>
          <a:p>
            <a:r>
              <a:rPr lang="en-US" sz="2400" dirty="0" smtClean="0"/>
              <a:t>(46)  Diploid that exist in 23 homologous  (similar) pairs</a:t>
            </a:r>
          </a:p>
          <a:p>
            <a:endParaRPr lang="en-US" sz="2400" dirty="0" smtClean="0"/>
          </a:p>
          <a:p>
            <a:endParaRPr lang="en-US" sz="2400" dirty="0" smtClean="0"/>
          </a:p>
          <a:p>
            <a:endParaRPr lang="en-US" sz="2400" dirty="0"/>
          </a:p>
        </p:txBody>
      </p:sp>
      <p:pic>
        <p:nvPicPr>
          <p:cNvPr id="1026" name="Picture 2" descr="Image result for karyotype"/>
          <p:cNvPicPr>
            <a:picLocks noChangeAspect="1" noChangeArrowheads="1"/>
          </p:cNvPicPr>
          <p:nvPr/>
        </p:nvPicPr>
        <p:blipFill>
          <a:blip r:embed="rId3" cstate="print"/>
          <a:srcRect/>
          <a:stretch>
            <a:fillRect/>
          </a:stretch>
        </p:blipFill>
        <p:spPr bwMode="auto">
          <a:xfrm>
            <a:off x="457200" y="2590800"/>
            <a:ext cx="3733800" cy="3784030"/>
          </a:xfrm>
          <a:prstGeom prst="rect">
            <a:avLst/>
          </a:prstGeom>
          <a:noFill/>
        </p:spPr>
      </p:pic>
      <p:sp>
        <p:nvSpPr>
          <p:cNvPr id="9" name="TextBox 8"/>
          <p:cNvSpPr txBox="1"/>
          <p:nvPr/>
        </p:nvSpPr>
        <p:spPr>
          <a:xfrm>
            <a:off x="4495800" y="2362200"/>
            <a:ext cx="3810000" cy="1938992"/>
          </a:xfrm>
          <a:prstGeom prst="rect">
            <a:avLst/>
          </a:prstGeom>
          <a:noFill/>
        </p:spPr>
        <p:txBody>
          <a:bodyPr wrap="square" rtlCol="0">
            <a:spAutoFit/>
          </a:bodyPr>
          <a:lstStyle/>
          <a:p>
            <a:r>
              <a:rPr lang="en-US" sz="2400" dirty="0" smtClean="0"/>
              <a:t>After the Chromosomes undergo meiosis, we then cut the chromosome number in HALF (</a:t>
            </a:r>
            <a:r>
              <a:rPr lang="en-US" sz="2400" dirty="0" err="1" smtClean="0"/>
              <a:t>Monoploid</a:t>
            </a:r>
            <a:r>
              <a:rPr lang="en-US" sz="2400" dirty="0" smtClean="0"/>
              <a:t> # or Haploid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602</Words>
  <Application>Microsoft Office PowerPoint</Application>
  <PresentationFormat>On-screen Show (4:3)</PresentationFormat>
  <Paragraphs>140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Sexual Reproduction</vt:lpstr>
      <vt:lpstr>Slide 2</vt:lpstr>
      <vt:lpstr>Slide 3</vt:lpstr>
      <vt:lpstr>Slide 4</vt:lpstr>
      <vt:lpstr>Slide 5</vt:lpstr>
      <vt:lpstr>Slide 6</vt:lpstr>
      <vt:lpstr>Slide 7</vt:lpstr>
      <vt:lpstr>Slide 8</vt:lpstr>
      <vt:lpstr>Slide 9</vt:lpstr>
      <vt:lpstr>Slide 10</vt:lpstr>
      <vt:lpstr>Interphase</vt:lpstr>
      <vt:lpstr>Prophase</vt:lpstr>
      <vt:lpstr>Metaphase</vt:lpstr>
      <vt:lpstr>Anaphase</vt:lpstr>
      <vt:lpstr>Telophase</vt:lpstr>
      <vt:lpstr>Cytokinesis</vt:lpstr>
      <vt:lpstr>Slide 17</vt:lpstr>
      <vt:lpstr>Slide 18</vt:lpstr>
      <vt:lpstr>Slide 19</vt:lpstr>
      <vt:lpstr>Binary Fission</vt:lpstr>
      <vt:lpstr>Budding</vt:lpstr>
      <vt:lpstr>Sporulation</vt:lpstr>
      <vt:lpstr>Regeneration</vt:lpstr>
      <vt:lpstr>Vegetative Propagation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temp</cp:lastModifiedBy>
  <cp:revision>46</cp:revision>
  <dcterms:created xsi:type="dcterms:W3CDTF">2012-03-11T21:48:10Z</dcterms:created>
  <dcterms:modified xsi:type="dcterms:W3CDTF">2016-03-14T14:38:00Z</dcterms:modified>
</cp:coreProperties>
</file>