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91" r:id="rId10"/>
    <p:sldId id="267" r:id="rId11"/>
    <p:sldId id="268" r:id="rId12"/>
    <p:sldId id="292" r:id="rId13"/>
    <p:sldId id="269" r:id="rId14"/>
    <p:sldId id="298" r:id="rId15"/>
    <p:sldId id="299" r:id="rId16"/>
    <p:sldId id="270" r:id="rId17"/>
    <p:sldId id="271" r:id="rId18"/>
    <p:sldId id="272" r:id="rId19"/>
    <p:sldId id="273" r:id="rId20"/>
    <p:sldId id="274" r:id="rId21"/>
    <p:sldId id="275" r:id="rId22"/>
    <p:sldId id="293" r:id="rId23"/>
    <p:sldId id="277" r:id="rId24"/>
    <p:sldId id="278" r:id="rId25"/>
    <p:sldId id="279" r:id="rId26"/>
    <p:sldId id="283" r:id="rId27"/>
    <p:sldId id="284" r:id="rId28"/>
    <p:sldId id="285" r:id="rId29"/>
    <p:sldId id="290" r:id="rId30"/>
    <p:sldId id="295" r:id="rId31"/>
    <p:sldId id="294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3BA96-D248-46F0-B237-557E1141487E}" type="datetimeFigureOut">
              <a:rPr lang="en-US" smtClean="0"/>
              <a:pPr/>
              <a:t>11/30/2015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053C-A04F-4A6B-922C-421123AE2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dport.com/reflib/science/HumanBody/DigestiveSystem/Video/PeristalsisVideo.ht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1"/>
          <p:cNvSpPr>
            <a:spLocks noChangeArrowheads="1"/>
          </p:cNvSpPr>
          <p:nvPr/>
        </p:nvSpPr>
        <p:spPr bwMode="auto">
          <a:xfrm>
            <a:off x="457200" y="2286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HUMAN digestive system is essentially like that of the grasshopper and earthworm.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358196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4495800" y="1524000"/>
            <a:ext cx="434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Food moves in one direction through a tube called the GASTROINTESTINAL (GI) TRACT.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Specialized organs carry out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mechanical digestion, chemical digestion, absorption of nutrients,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and elimination of waste.</a:t>
            </a: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533400" y="304800"/>
            <a:ext cx="762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liver, gallbladder, and pancreas secrete substances into the small intestine.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41-16-Duodenum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3505200" cy="3962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724400" y="2743200"/>
            <a:ext cx="403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LIVER produces BILE, 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which passes into the GALLBLADDER, where it is stored temporarily.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>
            <a:spLocks noChangeArrowheads="1"/>
          </p:cNvSpPr>
          <p:nvPr/>
        </p:nvSpPr>
        <p:spPr bwMode="auto">
          <a:xfrm>
            <a:off x="990600" y="304800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Normally, b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ile passes into the small intestine, where it breaks down fats into tiny droplets. </a:t>
            </a:r>
          </a:p>
        </p:txBody>
      </p:sp>
      <p:pic>
        <p:nvPicPr>
          <p:cNvPr id="19458" name="Picture 2" descr="http://www.coolschool.ca/lor/BI12/unit8/U08L06/DIGES-ANAT-PHYSIOH0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76600"/>
            <a:ext cx="5334000" cy="248605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752600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This process is known as EMULSIFICATION.  It increases the surface area of fats</a:t>
            </a: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Bile Also Neutralizes the PH to 7!</a:t>
            </a: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 </a:t>
            </a:r>
            <a:endParaRPr lang="en-US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upload.wikimedia.org/wikipedia/commons/e/e4/Gallst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133600"/>
            <a:ext cx="4343400" cy="26494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62000" y="609600"/>
            <a:ext cx="701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Some people have trouble with the crystallization of bile salts and cholesterol in their gall bladders that forms GALLSTONES.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3340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  <a:latin typeface="Comic Sans MS" pitchFamily="66" charset="0"/>
              </a:rPr>
              <a:t>These stones block the bile duct, preventing the digestion of fats, and can cause severe abdominal pain.</a:t>
            </a:r>
            <a:endParaRPr lang="en-US" sz="2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PANCREAS produces enzymes that digest all types of food – </a:t>
            </a:r>
            <a:r>
              <a:rPr lang="en-US" sz="2400" dirty="0" err="1" smtClean="0">
                <a:latin typeface="Comic Sans MS" pitchFamily="66" charset="0"/>
              </a:rPr>
              <a:t>carbs</a:t>
            </a:r>
            <a:r>
              <a:rPr lang="en-US" sz="2400" dirty="0" smtClean="0">
                <a:latin typeface="Comic Sans MS" pitchFamily="66" charset="0"/>
              </a:rPr>
              <a:t>, lipids, and proteins.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1609725"/>
            <a:ext cx="60102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3" y="1609725"/>
            <a:ext cx="60102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66800" y="57912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These enzymes are used in the small intestine.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3048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Partially digested food moves from the stomach into the SMALL INTESTINE.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21506" name="Picture 2" descr="http://64.143.176.9/library/healthguide/en-us/images/media/medical/hw/nr551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295399"/>
            <a:ext cx="5410200" cy="35283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53340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small intestine DIGESTS all kinds of food and ABSORBS nutrients into the bloodstream.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01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walls of the SI are lined with INTESTINAL GLANDS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that secrete several different enzymes for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digesting proteins, lipids, and disaccharides. </a:t>
            </a:r>
            <a:endParaRPr lang="en-US" sz="2400" dirty="0" smtClean="0">
              <a:latin typeface="Arial" pitchFamily="34" charset="0"/>
            </a:endParaRPr>
          </a:p>
        </p:txBody>
      </p:sp>
      <p:pic>
        <p:nvPicPr>
          <p:cNvPr id="22532" name="Picture 4" descr="http://www.foodmuseum.com/images/xGutIntestineCrossSectionVilli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2200"/>
            <a:ext cx="3352800" cy="377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305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ALL OF THE REMAINING NUTRIENTS ARE DIGESTED IN THE SMALL INTESTINE 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with the help of secretions from the liver, the gall bladder, 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the pancreas, and the </a:t>
            </a:r>
          </a:p>
          <a:p>
            <a:pPr algn="ctr"/>
            <a:r>
              <a:rPr lang="en-US" sz="4000" dirty="0" smtClean="0">
                <a:latin typeface="Comic Sans MS" pitchFamily="66" charset="0"/>
              </a:rPr>
              <a:t>intestine wall.</a:t>
            </a:r>
          </a:p>
          <a:p>
            <a:pPr algn="ctr"/>
            <a:endParaRPr lang="en-US" sz="4000" dirty="0" smtClean="0">
              <a:latin typeface="Comic Sans MS" pitchFamily="66" charset="0"/>
            </a:endParaRPr>
          </a:p>
          <a:p>
            <a:pPr algn="ctr"/>
            <a:r>
              <a:rPr lang="en-US" sz="4000" dirty="0" smtClean="0">
                <a:latin typeface="Comic Sans MS" pitchFamily="66" charset="0"/>
              </a:rPr>
              <a:t>Then the nutrients are absorbed into the bloodstream.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1-19-SmallIntestStruct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6095999" cy="37033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34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The intestine lining is covered in tiny projections called VILLI. 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0" y="56388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 err="1" smtClean="0">
                <a:latin typeface="Comic Sans MS" pitchFamily="66" charset="0"/>
              </a:rPr>
              <a:t>villi</a:t>
            </a:r>
            <a:r>
              <a:rPr lang="en-US" sz="2400" dirty="0" smtClean="0">
                <a:latin typeface="Comic Sans MS" pitchFamily="66" charset="0"/>
              </a:rPr>
              <a:t> provide a tremendous surface area where nutrients can be absorbed.  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762000"/>
            <a:ext cx="381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nutrients circulate to the entire body, including to the LIVER, where excess glucose is converted into glycogen and stored for later use.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71682" name="Picture 2" descr="Circu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525" y="457200"/>
            <a:ext cx="4315675" cy="571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371600" y="36576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GLUCOSE</a:t>
            </a:r>
            <a:endParaRPr lang="en-US" sz="32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4864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omic Sans MS" pitchFamily="66" charset="0"/>
              </a:rPr>
              <a:t>GLYCOGEN</a:t>
            </a:r>
            <a:endParaRPr lang="en-US" sz="3200" dirty="0">
              <a:latin typeface="Comic Sans MS" pitchFamily="66" charset="0"/>
            </a:endParaRPr>
          </a:p>
        </p:txBody>
      </p:sp>
      <p:cxnSp>
        <p:nvCxnSpPr>
          <p:cNvPr id="7" name="Straight Arrow Connector 6"/>
          <p:cNvCxnSpPr>
            <a:stCxn id="4" idx="2"/>
          </p:cNvCxnSpPr>
          <p:nvPr/>
        </p:nvCxnSpPr>
        <p:spPr>
          <a:xfrm rot="5400000">
            <a:off x="1994475" y="4762500"/>
            <a:ext cx="104025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lm.nih.gov/MEDLINEPLUS/ency/images/ency/fullsize/88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029200" cy="4023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8600" y="3048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Finally, the material passes into the LARGE INTESTINE where water is absorbed and feces are formed.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28600" y="1251465"/>
            <a:ext cx="5105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human also has many specialized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ACCESSORY ORGANS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including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LIVER,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GALLBLADDER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and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PANCREAS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that secrete enzymes and bile</a:t>
            </a: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nto the digestive tract.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41-16-Duodenum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3505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estinal bacte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1143000"/>
            <a:ext cx="39624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6764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Intestinal bacteria digest the remains of your food and produce vitamins.</a:t>
            </a:r>
          </a:p>
          <a:p>
            <a:pPr algn="ctr"/>
            <a:endParaRPr lang="en-US" sz="2400" dirty="0" smtClean="0">
              <a:latin typeface="Comic Sans MS" pitchFamily="66" charset="0"/>
            </a:endParaRPr>
          </a:p>
          <a:p>
            <a:pPr algn="ctr"/>
            <a:r>
              <a:rPr lang="en-US" sz="2400" dirty="0" smtClean="0">
                <a:latin typeface="Comic Sans MS" pitchFamily="66" charset="0"/>
              </a:rPr>
              <a:t>They also produce intestinal gas.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5334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DIARRHEA and CONSTIPATION occur when the large intestine fails to function properly and homeostasis is disrupted.</a:t>
            </a:r>
          </a:p>
          <a:p>
            <a:pPr algn="ctr"/>
            <a:endParaRPr lang="en-US" sz="2400" dirty="0" smtClean="0">
              <a:latin typeface="Comic Sans MS" pitchFamily="66" charset="0"/>
            </a:endParaRPr>
          </a:p>
          <a:p>
            <a:pPr algn="ctr"/>
            <a:endParaRPr lang="en-US" sz="2400" dirty="0">
              <a:latin typeface="Comic Sans MS" pitchFamily="66" charset="0"/>
            </a:endParaRPr>
          </a:p>
        </p:txBody>
      </p:sp>
      <p:pic>
        <p:nvPicPr>
          <p:cNvPr id="17410" name="Picture 2" descr="http://www.helpfulhealthtips.com/Images/C/constipa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743200"/>
            <a:ext cx="6732047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7620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APPENDIX is found where the small intestine meets the large intestine.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0178" name="Picture 2" descr="http://static.howstuffworks.com/gif/appendix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333375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486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It has no important function in the digestive system and can be removed if it becomes infected.</a:t>
            </a:r>
            <a:endParaRPr lang="en-US" sz="2400" dirty="0">
              <a:latin typeface="Comic Sans MS" pitchFamily="66" charset="0"/>
            </a:endParaRPr>
          </a:p>
        </p:txBody>
      </p:sp>
      <p:pic>
        <p:nvPicPr>
          <p:cNvPr id="50180" name="Picture 4" descr="http://christinamueller.typepad.com/photos/uncategorized/append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203700" cy="3152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41-13-HumanDigestiveSys-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83539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41-16-Duodenum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04800"/>
            <a:ext cx="6934200" cy="6350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 descr="41-19-SmallIntestStruct-N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533400"/>
            <a:ext cx="827851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utritiondiagra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0"/>
            <a:ext cx="567061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GN01\TMILL0709$\FlashDrive20070309\Living Env 2005\Nutrition\dig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452438"/>
            <a:ext cx="6272213" cy="595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NutritionHumanDigS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799"/>
            <a:ext cx="4953000" cy="6487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04800"/>
          <a:ext cx="8381999" cy="4165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296"/>
                <a:gridCol w="2026418"/>
                <a:gridCol w="1750087"/>
                <a:gridCol w="1842198"/>
              </a:tblGrid>
              <a:tr h="59508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</a:t>
                      </a:r>
                      <a:r>
                        <a:rPr lang="en-US" baseline="0" dirty="0" smtClean="0"/>
                        <a:t> CHEMICALLY </a:t>
                      </a:r>
                      <a:r>
                        <a:rPr lang="en-US" dirty="0" smtClean="0"/>
                        <a:t>DIGESTED?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 YES/NO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MOUTH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ESOPHAGUS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STOMACH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INTESTINE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INTESTINE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4724400"/>
          <a:ext cx="70104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373380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___________ are digested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 are</a:t>
                      </a:r>
                      <a:r>
                        <a:rPr lang="en-US" baseline="0" dirty="0" smtClean="0"/>
                        <a:t> the end products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371600" y="533400"/>
            <a:ext cx="6172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Food is ingested through the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MOUTH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and digestion begins there.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2895600"/>
            <a:ext cx="4648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TEETH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 function in the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mechanical breakdown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of food into smaller pieces.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</p:txBody>
      </p:sp>
      <p:pic>
        <p:nvPicPr>
          <p:cNvPr id="16386" name="Picture 2" descr="http://www.gtchild.co.uk/content/images/stories/human_body/teeth_m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828800"/>
            <a:ext cx="2828925" cy="4524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62000" y="4648200"/>
            <a:ext cx="3810000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  <a:ea typeface="MS Mincho" pitchFamily="49" charset="-128"/>
                <a:cs typeface="Courier New" pitchFamily="49" charset="0"/>
              </a:rPr>
              <a:t>Mechanical digestion  provides a larger surface area for the action of digestive enzymes.</a:t>
            </a:r>
            <a:endParaRPr lang="en-US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304800"/>
          <a:ext cx="8381999" cy="41656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63296"/>
                <a:gridCol w="2026418"/>
                <a:gridCol w="1750087"/>
                <a:gridCol w="1842198"/>
              </a:tblGrid>
              <a:tr h="595086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ORGAN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FOOD CHEMICALLY DIGESTED?  YES/NO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MOUTH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ESOPHAGUS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(Yes)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STOMACH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INTESTINE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08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INTESTINE</a:t>
                      </a:r>
                      <a:endParaRPr lang="en-US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43000" y="4724400"/>
          <a:ext cx="7010400" cy="1752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76600"/>
                <a:gridCol w="3733800"/>
              </a:tblGrid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When ___________ are digested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___________ are</a:t>
                      </a:r>
                      <a:r>
                        <a:rPr lang="en-US" baseline="0" dirty="0" smtClean="0"/>
                        <a:t> the end products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 sugars (glucose)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</a:t>
                      </a: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Fatty acids and glycerol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2137"/>
            <a:ext cx="5791200" cy="66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6324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49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76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2800" y="2971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200400" y="5791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2438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581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52800" y="9906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27432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685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5791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50292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62137"/>
            <a:ext cx="5791200" cy="663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29400" y="632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ANUS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00800" y="449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INTESTINE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9800" y="1676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ESOPHAGUS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2971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GALL BLADDER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0" y="5791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APPENDIX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2438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LIVER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3581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52600" y="990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SALIVARY GLANDS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2743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STOMACH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685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MOUTH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5791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RECTUM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77000" y="5029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 INTESTINE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5029200" y="609600"/>
            <a:ext cx="1828800" cy="609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934200" y="4572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EPIGLOTTIS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457200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SALIVARY GLANDS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secrete saliva,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a fluid that contains an enzyme (amylase)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that begins the chemical digestion of starch.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5370" name="Picture 10" descr="http://www.als-mda.org/publications/als/images/als74_saliv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05000"/>
            <a:ext cx="4191000" cy="42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609600" y="457200"/>
            <a:ext cx="7543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TONGUE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 mixes saliva with the food by moving the food around in the mouth.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omic Sans MS" pitchFamily="66" charset="0"/>
              <a:ea typeface="MS Mincho" pitchFamily="49" charset="-128"/>
              <a:cs typeface="Courier New" pitchFamily="49" charset="0"/>
            </a:endParaRPr>
          </a:p>
        </p:txBody>
      </p:sp>
      <p:pic>
        <p:nvPicPr>
          <p:cNvPr id="63491" name="Picture 3" descr="http://madeinhead.org/anism/wp-content/uploads/2008/06/tongue_stuck_on_po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4852233" cy="3276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6000" y="1676400"/>
            <a:ext cx="4572000" cy="64633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chemeClr val="accent1"/>
                </a:solidFill>
                <a:latin typeface="Comic Sans MS" pitchFamily="66" charset="0"/>
                <a:ea typeface="MS Mincho" pitchFamily="49" charset="-128"/>
                <a:cs typeface="Courier New" pitchFamily="49" charset="0"/>
              </a:rPr>
              <a:t>The tongue also moves the food mass to the back of the mouth for swallowing.</a:t>
            </a:r>
            <a:endParaRPr lang="en-US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228600" y="457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When food is swallowed, it passes into the ESOPHAGUS, and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PERISTALSIS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 moves it downward to the stomach.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34000" y="3976301"/>
            <a:ext cx="3657600" cy="92333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Digestion of starch continues while the food is in the esophagus.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http://legacy.owensboro.kctcs.edu/gcaplan/anat2/notes/Image5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572000" cy="41910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28600" y="457200"/>
            <a:ext cx="830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As it is swallowed, food passes the EPIGLOTTIS,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which prevents the food from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 entering the trachea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http://164.109.68.222/en/images/Swallowing_Mechan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5791200" cy="5491299"/>
          </a:xfrm>
          <a:prstGeom prst="rect">
            <a:avLst/>
          </a:prstGeom>
          <a:noFill/>
        </p:spPr>
      </p:pic>
      <p:sp>
        <p:nvSpPr>
          <p:cNvPr id="4" name="TextBox 3">
            <a:hlinkClick r:id="rId3"/>
          </p:cNvPr>
          <p:cNvSpPr txBox="1"/>
          <p:nvPr/>
        </p:nvSpPr>
        <p:spPr>
          <a:xfrm>
            <a:off x="7010400" y="2057400"/>
            <a:ext cx="16764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peristalsis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228600"/>
            <a:ext cx="891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Food enters the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STOMACH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where it is mixed and liquefied.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0" y="2057400"/>
            <a:ext cx="3581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GASTRIC GLANDS secrete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hydrochloric acid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and an enzyme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MS Mincho" pitchFamily="49" charset="-128"/>
                <a:cs typeface="Courier New" pitchFamily="49" charset="0"/>
              </a:rPr>
              <a:t>(gastric protease)</a:t>
            </a: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Comic Sans MS" pitchFamily="66" charset="0"/>
                <a:ea typeface="MS Mincho" pitchFamily="49" charset="-128"/>
                <a:cs typeface="Courier New" pitchFamily="49" charset="0"/>
              </a:rPr>
              <a:t>which begins the digestion of proteins.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00200" y="5715000"/>
            <a:ext cx="5791200" cy="64633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Hydrochloric acid provides the proper pH required 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for effective functioning of gastric protease.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www.nlm.nih.gov/MEDLINEPLUS/ency/images/ency/fullsize/19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19200"/>
            <a:ext cx="5029200" cy="40233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1816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Pepsinogen</a:t>
            </a:r>
            <a:r>
              <a:rPr lang="en-US" dirty="0" smtClean="0"/>
              <a:t>  (inactive Protease)</a:t>
            </a:r>
            <a:r>
              <a:rPr lang="en-US" dirty="0" smtClean="0">
                <a:sym typeface="Wingdings" pitchFamily="2" charset="2"/>
              </a:rPr>
              <a:t> Pepsin (activated protease)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athology.vcu.edu/education/dental2/images/sc3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752600"/>
            <a:ext cx="4314940" cy="3581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stomach produces a MUCUS lining </a:t>
            </a:r>
          </a:p>
          <a:p>
            <a:pPr algn="ctr"/>
            <a:r>
              <a:rPr lang="en-US" sz="2400" dirty="0" smtClean="0">
                <a:latin typeface="Comic Sans MS" pitchFamily="66" charset="0"/>
              </a:rPr>
              <a:t>to protect its surface from erosion by acid and enzymes. 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133600"/>
            <a:ext cx="3048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Stress and bacterial infections can increase the risk of developing stomach ULCERS.</a:t>
            </a:r>
            <a:endParaRPr lang="en-US" sz="2400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563880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Comic Sans MS" pitchFamily="66" charset="0"/>
              </a:rPr>
              <a:t>The same acids and enzymes cause HEARTBURN in the esophagus.</a:t>
            </a:r>
            <a:endParaRPr lang="en-US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798</Words>
  <Application>Microsoft Office PowerPoint</Application>
  <PresentationFormat>On-screen Show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GNPS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temp</cp:lastModifiedBy>
  <cp:revision>38</cp:revision>
  <dcterms:created xsi:type="dcterms:W3CDTF">2008-12-05T17:58:34Z</dcterms:created>
  <dcterms:modified xsi:type="dcterms:W3CDTF">2015-11-30T13:55:00Z</dcterms:modified>
</cp:coreProperties>
</file>