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0" r:id="rId4"/>
    <p:sldId id="321" r:id="rId5"/>
    <p:sldId id="322" r:id="rId6"/>
    <p:sldId id="324" r:id="rId7"/>
    <p:sldId id="268" r:id="rId8"/>
    <p:sldId id="323" r:id="rId9"/>
    <p:sldId id="326" r:id="rId10"/>
    <p:sldId id="325" r:id="rId11"/>
    <p:sldId id="258" r:id="rId12"/>
    <p:sldId id="327" r:id="rId13"/>
    <p:sldId id="328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18" autoAdjust="0"/>
  </p:normalViewPr>
  <p:slideViewPr>
    <p:cSldViewPr>
      <p:cViewPr varScale="1">
        <p:scale>
          <a:sx n="61" d="100"/>
          <a:sy n="6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0BB0E-3E9F-476A-BE4C-810B04813CB6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039EA-2316-4C86-9DD2-946BC65D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0C74-0BE5-45C2-B137-112A05B99F4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3AD3-7DA5-47AC-823F-1F23EE59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psPLS3ZLKAhXHQiYKHR_gDx4QjRwIBw&amp;url=http://humananatomybody.info/circulatory-system-diagram-3/&amp;psig=AFQjCNG-cnjOZCEISe5r1NLMM2IVxidaMw&amp;ust=145208532993214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8392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Transport </a:t>
            </a:r>
            <a:br>
              <a:rPr lang="en-US" dirty="0" smtClean="0"/>
            </a:br>
            <a:r>
              <a:rPr lang="en-US" dirty="0" smtClean="0"/>
              <a:t>(Circulatory) Systems</a:t>
            </a:r>
            <a:br>
              <a:rPr lang="en-US" dirty="0" smtClean="0"/>
            </a:br>
            <a:r>
              <a:rPr lang="en-US" dirty="0" smtClean="0"/>
              <a:t>Vessels and Heart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6866" name="Picture 2" descr="http://humananatomybody.info/wp-content/uploads/2015/11/Circulatory-System-Diagram-picture-Uua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00275"/>
            <a:ext cx="5238750" cy="465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classconnection.s3.amazonaws.com/265/flashcards/883265/jpg/heart_diagram1320759387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"/>
            <a:ext cx="5943600" cy="6045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heart chamb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309"/>
            <a:ext cx="5729090" cy="6400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Heart Cycle and blood pressure</a:t>
            </a:r>
          </a:p>
          <a:p>
            <a:r>
              <a:rPr lang="en-US" sz="2400" dirty="0" smtClean="0"/>
              <a:t>	a. </a:t>
            </a:r>
            <a:r>
              <a:rPr lang="en-US" sz="2400" b="1" dirty="0" smtClean="0"/>
              <a:t>Systole</a:t>
            </a:r>
            <a:r>
              <a:rPr lang="en-US" sz="2400" dirty="0" smtClean="0"/>
              <a:t> – contraction </a:t>
            </a:r>
          </a:p>
          <a:p>
            <a:r>
              <a:rPr lang="en-US" sz="2400" dirty="0" smtClean="0"/>
              <a:t>		1. </a:t>
            </a:r>
            <a:r>
              <a:rPr lang="en-US" sz="2400" b="1" dirty="0" smtClean="0"/>
              <a:t>systolic pressure </a:t>
            </a:r>
            <a:r>
              <a:rPr lang="en-US" sz="2400" dirty="0" smtClean="0"/>
              <a:t>– pressure increases during 				contraction</a:t>
            </a:r>
          </a:p>
          <a:p>
            <a:r>
              <a:rPr lang="en-US" sz="2400" dirty="0" smtClean="0"/>
              <a:t>	b. Diastole – relaxation of the heart (resting)</a:t>
            </a:r>
          </a:p>
          <a:p>
            <a:r>
              <a:rPr lang="en-US" sz="2400" dirty="0" smtClean="0"/>
              <a:t>		1. diastolic pressure – pressure when the heart is relaxed</a:t>
            </a:r>
          </a:p>
          <a:p>
            <a:r>
              <a:rPr lang="en-US" sz="2400" dirty="0" smtClean="0"/>
              <a:t>	d. Blood Pressure  </a:t>
            </a:r>
          </a:p>
          <a:p>
            <a:r>
              <a:rPr lang="en-US" sz="2400" dirty="0" smtClean="0"/>
              <a:t>		Normal   120/80</a:t>
            </a:r>
          </a:p>
          <a:p>
            <a:endParaRPr lang="en-US" sz="2400" dirty="0" smtClean="0"/>
          </a:p>
          <a:p>
            <a:r>
              <a:rPr lang="en-US" sz="2400" dirty="0" smtClean="0"/>
              <a:t>		High  BP (Hypertension)     140/90             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Circulatory Pathways</a:t>
            </a:r>
          </a:p>
          <a:p>
            <a:r>
              <a:rPr lang="en-US" sz="2400" dirty="0" smtClean="0"/>
              <a:t>	a. </a:t>
            </a:r>
            <a:r>
              <a:rPr lang="en-US" sz="2400" b="1" dirty="0" smtClean="0"/>
              <a:t>Pulmonary Circulation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		1. </a:t>
            </a:r>
            <a:r>
              <a:rPr lang="en-US" sz="2400" dirty="0" smtClean="0"/>
              <a:t>blood flows from the right ventricle to the lungs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(Pulmonary Artery)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b</a:t>
            </a:r>
            <a:r>
              <a:rPr lang="en-US" sz="2400" dirty="0" smtClean="0"/>
              <a:t>. </a:t>
            </a:r>
            <a:r>
              <a:rPr lang="en-US" sz="2400" dirty="0" smtClean="0"/>
              <a:t>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-</a:t>
            </a:r>
            <a:r>
              <a:rPr lang="en-US" sz="2400" dirty="0" smtClean="0"/>
              <a:t>poor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1.  Flows back to the heart (Left Atrium) by via the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 Pulmonary vein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c.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Rich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b. </a:t>
            </a:r>
            <a:r>
              <a:rPr lang="en-US" sz="2400" b="1" dirty="0" smtClean="0"/>
              <a:t>Systemic Circulation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( blood flow to the entire body except pulmonary)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1. </a:t>
            </a:r>
            <a:r>
              <a:rPr lang="en-US" sz="2400" b="1" dirty="0" smtClean="0"/>
              <a:t>Hepatic-Portal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a. blood flow to the stomach, intestines and the 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	</a:t>
            </a:r>
            <a:r>
              <a:rPr lang="en-US" sz="2400" dirty="0" smtClean="0"/>
              <a:t>Liver (Hepatic)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2.  </a:t>
            </a:r>
            <a:r>
              <a:rPr lang="en-US" sz="2400" b="1" dirty="0" smtClean="0">
                <a:solidFill>
                  <a:srgbClr val="FF0000"/>
                </a:solidFill>
              </a:rPr>
              <a:t>Coronary Circulation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a. blood supply to the heart muscles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/>
              <a:t>Malfunctions of the Transport System</a:t>
            </a:r>
            <a:endParaRPr lang="en-US" sz="3600" b="1" u="sng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1. </a:t>
            </a:r>
            <a:r>
              <a:rPr lang="en-US" sz="2400" b="1" dirty="0" smtClean="0"/>
              <a:t>High Blood Pressure (Hypertension)    </a:t>
            </a:r>
            <a:r>
              <a:rPr lang="en-US" sz="2400" dirty="0" smtClean="0"/>
              <a:t>140/90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2</a:t>
            </a:r>
            <a:r>
              <a:rPr lang="en-US" sz="2400" dirty="0" smtClean="0"/>
              <a:t>. Heart Attack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a.  Coronary  Thrombosis – results from a blockage in the 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      coronary arteries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b.  Angina Pectoris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 1. caused by a narrowing of the coronary arteries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	(responds to sublingual Nitro pills)</a:t>
            </a:r>
          </a:p>
          <a:p>
            <a:r>
              <a:rPr lang="en-US" sz="2400" dirty="0" smtClean="0"/>
              <a:t>	3</a:t>
            </a:r>
            <a:r>
              <a:rPr lang="en-US" sz="2400" dirty="0" smtClean="0"/>
              <a:t>. </a:t>
            </a:r>
            <a:r>
              <a:rPr lang="en-US" sz="2400" b="1" dirty="0" smtClean="0"/>
              <a:t>Blood Conditions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1. Anemia</a:t>
            </a:r>
            <a:endParaRPr lang="en-US" sz="2400" b="1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a. lowered number of RBC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b. experience fatigue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2.  Leukemia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</a:t>
            </a:r>
            <a:r>
              <a:rPr lang="en-US" sz="2400" dirty="0" smtClean="0"/>
              <a:t>		a. Cancer of the bone marrow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b. increases number of WBC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AutoNum type="alphaUcPeriod"/>
            </a:pPr>
            <a:r>
              <a:rPr lang="en-US" sz="4000" dirty="0" smtClean="0"/>
              <a:t>The Transport Vessels</a:t>
            </a:r>
          </a:p>
          <a:p>
            <a:pPr marL="1143000" lvl="1" indent="-742950">
              <a:buAutoNum type="arabicPeriod"/>
            </a:pPr>
            <a:r>
              <a:rPr lang="en-US" sz="3600" dirty="0" smtClean="0"/>
              <a:t>Arteries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Thick muscular walled, aids in contraction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Transports blood away from the heart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Under high pressure, feel a pulse</a:t>
            </a:r>
            <a:endParaRPr lang="en-US" sz="3600" dirty="0" smtClean="0"/>
          </a:p>
          <a:p>
            <a:pPr marL="1143000" lvl="1" indent="-742950">
              <a:buAutoNum type="arabicPeriod"/>
            </a:pPr>
            <a:r>
              <a:rPr lang="en-US" sz="3600" dirty="0" smtClean="0"/>
              <a:t>Veins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Thin walled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Blood flows towards the heart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Contains valves – prevents backflow</a:t>
            </a:r>
          </a:p>
          <a:p>
            <a:pPr marL="1143000" lvl="1" indent="-742950">
              <a:buAutoNum type="arabicPeriod"/>
            </a:pPr>
            <a:r>
              <a:rPr lang="en-US" sz="3600" dirty="0" smtClean="0"/>
              <a:t>Capillaries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Narrow blood vessel, only one cell thick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Connects arteries (</a:t>
            </a:r>
            <a:r>
              <a:rPr lang="en-US" sz="3200" dirty="0" err="1" smtClean="0"/>
              <a:t>oles</a:t>
            </a:r>
            <a:r>
              <a:rPr lang="en-US" sz="3200" dirty="0" smtClean="0"/>
              <a:t>) to veins(</a:t>
            </a:r>
            <a:r>
              <a:rPr lang="en-US" sz="3200" dirty="0" err="1" smtClean="0"/>
              <a:t>uoles</a:t>
            </a:r>
            <a:r>
              <a:rPr lang="en-US" sz="3200" dirty="0" smtClean="0"/>
              <a:t>)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Place of exchange of materials between the body cells and blood</a:t>
            </a:r>
            <a:endParaRPr lang="en-US" sz="3600" dirty="0" smtClean="0"/>
          </a:p>
          <a:p>
            <a:pPr marL="1143000" lvl="1" indent="-742950">
              <a:buAutoNum type="arabicPeriod"/>
            </a:pPr>
            <a:r>
              <a:rPr lang="en-US" sz="3600" dirty="0" smtClean="0"/>
              <a:t>Lymph Tissue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Tubes that run throughout the body, carry lymph and returns it to the blood</a:t>
            </a:r>
          </a:p>
          <a:p>
            <a:pPr marL="1543050" lvl="2" indent="-742950">
              <a:buAutoNum type="alphaLcPeriod"/>
            </a:pPr>
            <a:r>
              <a:rPr lang="en-US" sz="3200" dirty="0" smtClean="0"/>
              <a:t>Restores the blood volume</a:t>
            </a:r>
          </a:p>
          <a:p>
            <a:pPr marL="1543050" lvl="2" indent="-742950">
              <a:buNone/>
            </a:pPr>
            <a:endParaRPr lang="en-US" dirty="0" smtClean="0"/>
          </a:p>
          <a:p>
            <a:pPr lvl="1">
              <a:buNone/>
            </a:pPr>
            <a:r>
              <a:rPr lang="en-US" sz="3600" dirty="0" smtClean="0"/>
              <a:t>   </a:t>
            </a:r>
          </a:p>
          <a:p>
            <a:pPr lvl="1">
              <a:buNone/>
            </a:pPr>
            <a:endParaRPr lang="en-US" sz="3600" dirty="0" smtClean="0"/>
          </a:p>
          <a:p>
            <a:pPr lv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lissology.com/wp-content/uploads/2012/12/bloodVess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924800" cy="3962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038600"/>
            <a:ext cx="381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Arterial Blood</a:t>
            </a:r>
          </a:p>
          <a:p>
            <a:r>
              <a:rPr lang="en-US" sz="3600" dirty="0" smtClean="0"/>
              <a:t>	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***Exception 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Pulmonary Artery</a:t>
            </a:r>
          </a:p>
          <a:p>
            <a:r>
              <a:rPr lang="en-US" sz="2400" dirty="0" smtClean="0"/>
              <a:t>       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114800"/>
            <a:ext cx="381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Veinuos</a:t>
            </a:r>
            <a:r>
              <a:rPr lang="en-US" sz="3600" dirty="0" smtClean="0"/>
              <a:t> Blood</a:t>
            </a:r>
          </a:p>
          <a:p>
            <a:r>
              <a:rPr lang="en-US" sz="3600" dirty="0" smtClean="0"/>
              <a:t>	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***Exception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Pulmonary Vein</a:t>
            </a:r>
          </a:p>
          <a:p>
            <a:r>
              <a:rPr lang="en-US" sz="2400" dirty="0" smtClean="0"/>
              <a:t>	 O</a:t>
            </a:r>
            <a:r>
              <a:rPr lang="en-US" sz="2400" baseline="-25000" dirty="0" smtClean="0"/>
              <a:t>2    </a:t>
            </a:r>
            <a:r>
              <a:rPr lang="en-US" sz="2400" dirty="0" smtClean="0"/>
              <a:t> 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Up Arrow 7"/>
          <p:cNvSpPr/>
          <p:nvPr/>
        </p:nvSpPr>
        <p:spPr>
          <a:xfrm rot="10800000">
            <a:off x="6477000" y="6019800"/>
            <a:ext cx="3048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5486400" y="6096000"/>
            <a:ext cx="228600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705600" y="4876800"/>
            <a:ext cx="228600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2743200" y="6096000"/>
            <a:ext cx="228600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1600200" y="4800600"/>
            <a:ext cx="228600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 rot="10800000">
            <a:off x="5486400" y="4876800"/>
            <a:ext cx="3048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10800000">
            <a:off x="1447800" y="6019800"/>
            <a:ext cx="3048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 rot="10800000">
            <a:off x="2514600" y="4724400"/>
            <a:ext cx="3048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lv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657600"/>
            <a:ext cx="6046890" cy="2957513"/>
          </a:xfrm>
          <a:prstGeom prst="rect">
            <a:avLst/>
          </a:prstGeom>
        </p:spPr>
      </p:pic>
      <p:pic>
        <p:nvPicPr>
          <p:cNvPr id="4" name="Picture 3" descr="valv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61254"/>
            <a:ext cx="3048000" cy="32010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ric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810000"/>
            <a:ext cx="4933950" cy="2819400"/>
          </a:xfrm>
          <a:prstGeom prst="rect">
            <a:avLst/>
          </a:prstGeom>
        </p:spPr>
      </p:pic>
      <p:pic>
        <p:nvPicPr>
          <p:cNvPr id="3" name="Picture 2" descr="spider ve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57200"/>
            <a:ext cx="5467350" cy="2733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3810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Capillary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3200" dirty="0" smtClean="0"/>
              <a:t>		</a:t>
            </a:r>
            <a:endParaRPr lang="en-US" sz="4000" dirty="0"/>
          </a:p>
        </p:txBody>
      </p:sp>
      <p:pic>
        <p:nvPicPr>
          <p:cNvPr id="3" name="Picture 2" descr="capb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" y="137160"/>
            <a:ext cx="7650480" cy="65836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tissue-fluid-and-lymph-1216560995646992-8/95/tissue-fluid-and-lymph-6-728.jpg?cb=12165360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0099"/>
            <a:ext cx="8457232" cy="5645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838338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Heart</a:t>
            </a:r>
          </a:p>
          <a:p>
            <a:r>
              <a:rPr lang="en-US" sz="2800" dirty="0" smtClean="0"/>
              <a:t>	a. has 4 chambers</a:t>
            </a:r>
          </a:p>
          <a:p>
            <a:r>
              <a:rPr lang="en-US" sz="2800" dirty="0" smtClean="0"/>
              <a:t>		1.  2 Atrium (Atria) and 2 Ventricles</a:t>
            </a:r>
          </a:p>
          <a:p>
            <a:r>
              <a:rPr lang="en-US" sz="2800" dirty="0" smtClean="0"/>
              <a:t>	b. chambers connected by valves</a:t>
            </a:r>
          </a:p>
          <a:p>
            <a:r>
              <a:rPr lang="en-US" sz="2800" dirty="0" smtClean="0"/>
              <a:t>	c. ventricle walls are thicker     Why?</a:t>
            </a:r>
          </a:p>
          <a:p>
            <a:endParaRPr lang="en-US" sz="2800" dirty="0" smtClean="0"/>
          </a:p>
          <a:p>
            <a:r>
              <a:rPr lang="en-US" sz="2800" dirty="0" smtClean="0"/>
              <a:t>	d. 2 sides to the heart, left and right separated by </a:t>
            </a:r>
          </a:p>
          <a:p>
            <a:r>
              <a:rPr lang="en-US" sz="2800" dirty="0" smtClean="0"/>
              <a:t>	     a </a:t>
            </a:r>
            <a:r>
              <a:rPr lang="en-US" sz="2800" b="1" u="sng" dirty="0" smtClean="0"/>
              <a:t>Septum</a:t>
            </a:r>
            <a:r>
              <a:rPr lang="en-US" sz="2800" dirty="0" smtClean="0"/>
              <a:t> – separates the Oxygen rich and </a:t>
            </a:r>
          </a:p>
          <a:p>
            <a:r>
              <a:rPr lang="en-US" sz="2800" dirty="0" smtClean="0"/>
              <a:t>	     Oxygen poor blood</a:t>
            </a:r>
          </a:p>
          <a:p>
            <a:r>
              <a:rPr lang="en-US" sz="2800" dirty="0" smtClean="0"/>
              <a:t>	e. Right side is Oxygen poor</a:t>
            </a:r>
          </a:p>
          <a:p>
            <a:r>
              <a:rPr lang="en-US" sz="2800" dirty="0" smtClean="0"/>
              <a:t>	f.  Left side is Oxygen Rich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632</TotalTime>
  <Words>110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Transport  (Circulatory) Systems Vessels and Heart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72</cp:revision>
  <dcterms:created xsi:type="dcterms:W3CDTF">2012-03-08T16:06:06Z</dcterms:created>
  <dcterms:modified xsi:type="dcterms:W3CDTF">2016-01-11T15:32:59Z</dcterms:modified>
</cp:coreProperties>
</file>