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313" r:id="rId3"/>
    <p:sldId id="314" r:id="rId4"/>
    <p:sldId id="276" r:id="rId5"/>
    <p:sldId id="279" r:id="rId6"/>
    <p:sldId id="283" r:id="rId7"/>
    <p:sldId id="315" r:id="rId8"/>
    <p:sldId id="306" r:id="rId9"/>
    <p:sldId id="316" r:id="rId10"/>
    <p:sldId id="318" r:id="rId11"/>
    <p:sldId id="319" r:id="rId12"/>
    <p:sldId id="320" r:id="rId13"/>
    <p:sldId id="322" r:id="rId14"/>
    <p:sldId id="323" r:id="rId15"/>
    <p:sldId id="32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304" autoAdjust="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F3D5C-6543-4F6A-A9AA-CA66AED1D5A5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83D4-8E20-4959-8C28-F70B35ADD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D9374E-871E-4E2C-B03B-CD63C707E5B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8941ED-E30E-4367-8CAC-E9D381520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604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Periodic table</a:t>
            </a:r>
            <a:endParaRPr lang="en-US" b="1" dirty="0"/>
          </a:p>
        </p:txBody>
      </p:sp>
      <p:sp>
        <p:nvSpPr>
          <p:cNvPr id="28674" name="AutoShape 2" descr="data:image/jpeg;base64,/9j/4AAQSkZJRgABAQAAAQABAAD/2wCEAAkGBhQSERQUEhQUFBUVFBoYGRYXGRoZGBcYFRYYFxoeFRgXHSYeFx8kGRkXHy8iJCcqLCwsGB4xNTAsNSYrLSkBCQoKDgwOGg8PGiskHyQvKTQtLDQtLCwqNTApLCwsMC0sLTAsLCwsKS8sKSwpLSwvLCktKSwsKSwtLCwsKSwsLP/AABEIAK4ArgMBIgACEQEDEQH/xAAcAAACAgMBAQAAAAAAAAAAAAAABgUHAQMEAgj/xABGEAACAQMBBQUEBgcFBwUAAAABAgMABBEhBQYSMUEHE1FhcSIygZEUQlJygqEjM0NikrHwFcHC0fEWNGNzg6KyF0RTVMP/xAAaAQACAwEBAAAAAAAAAAAAAAAAAwIEBQEG/8QAMxEAAQMCBAIJAgYDAAAAAAAAAQACAxEhBBIxQWFxBRMiMlGBkaHRFMEVIzNCsfBykuH/2gAMAwEAAhEDEQA/ALxooooQiiiihCKKKKEIooooQitN1ciNSzchW6kXtG3mFvC7f/GMKPtSNoo+H+ddaKlCid5d/JDOLeCN7idte5jOAqnq7AHy56a6kZqV2LPtCLDT23dj92USLyz7ajBX1GelbOy/c76Lb9/MOK6ufbkZuahvaCDw55Pn5AYdsVLP6Lq49m7TWYEroVOGXOo8PgRqD/eCB20nbYl+hXCzDSIkCQdO6Y4J/AxD/d4qcBUSKLizRRRXEIooooQiiiihCKKKKEIooooQivLNjnQ7YBNKF1dXF5PJDbOIUiIWa4Kh2DkBu7gQ6cQUgs5zjiGAaryyOByMFT7LoHim0TA9RXsGlP8A2EfmNo3+fNoSPiO6xWwQX9vyaO7QeAEMvyJMb/NKUZMQy7mAjgb+hp/KlRp3TTRULs/eZJG4GDRyYyY5FKPjlnhPvDP1lyPOphWzypsOJjls03GoNj6LhaQtd1OERmPQZqp762+nbXtLZvaSLiuZR0OPdB9TjI8Gqxt5J8RhftN+Q1/ypO7KLXvZ7+9OvHP3CeSQgE/DJX+Grejea4rIArNFYqC4oreWxEkDAjIHMeKnRvyrj3Fvy9oEc5kt2aBz4mPHCfPijKN+KmB0BBB5EY+dV7Z7SNjeXGVJWWJT/wBWFimp6ZQr/BXHyNYwucdFNjHPOVoun24u0jGXZVHixA/nXm1v45ATG6vj7Jzj1pBh3kHtPJEJZW+s5yqjoFUjQDwHzpct94ZVv7aG1JMrzqZFXl3WcuHHIDGT5AZ9c2PH9bIGsFQfZXn4Exsc59qacVc083CpOCcdAMn4AVBz78WsbBZH4GJxhioOfNeLi/Kp8VHPu1anOba3OeeYk1z4+zrWg4OOhVBpA1C7YZw6hlIIPIjUGttJdzcrs+9t40GLe4KxcGpCO2QhTwHEAD97PSnMVxjswuuvblKzRRRTFBFFFFCFrmXKkeVQG5NuUhmDe99MuCfPMzEevs4Hwpirx3gzjIzSiGtdnJ4Lu1F7ooBrNNXFybQ2XHOoWVFcA5GeanxU81PmMVFtZz2+sZaeP7JI71fQnSUeuG826T9FV5sMybvajQixHmpBxCR96ttgxPIM4jidsYIOQCxyDqDoNCAa6uymw7rZVqOroZG9ZGLa+PMD4VB79bcaCOaZOEsHVVDDIOXC4I8CMim7Z140QWKaMR4UBeD9XpphDgYx9k4OOWcE1yac4YNbJUtpd3Hj8ruWuinKwTXgSjGcjHjSXvJvcWzHAcLyLjm3kvl59aJ8VHCzMTy4pkGHfM7K1SG8G94iykOGfkW5qv8AmarzbW02SN5irytxAYGpLPoM/HHTqKjpNpS3M30WwTvZj7z/AFIhyJY8tPH4anSp/be4/wDZ+y5sytLKwM0jnlxxcLjgHQAIdeZz6AUI8PJjHZ5rN2C0XTR4QZIbu3Kxsns32hdRl7m4+h8XKJEDOFP224hwn4k+NPe6e4lts8HuVYyN78rnid/U8gM64AqcsLjvIkf7aK38QB/vrfWpHEyMUaKLLklfIauNUVg1mtVzOEVmY4Cgk+gGamTS6WLqvt/Jg99ZRgnIu7cDA8GaR/koU/GrFFVluvm82uZD7trGzn/nXI4VHh7MWfix8Ks4UmC7c3jdOms7L4WRRRRT0lFFFFCFg1EzAYJ+sG1+dS1R204Me0ATqAQASddM4Gv9Z6Vg9OQSSQZo21pW2/McQnREA3WjZm2eKdoHzxBBIpxoyZCnJ+0G5+TL51M0l36xxXNvdO/D3IkjYZGCkwUE68yrKp9OLSpC67QrJM/pg2OiKzfnjH503ojGCfCtc89oWPkmOw8jndhpPkmOvE0vCpJ6An5DNJF12v2iclkPmeFf/Jq4Ju1+Gb9FDEzPICoHGmToc4AJ6ZrVErPFd+im3bTmQFF74R961nCf299Cp9A2T+Wata8RCjd5jgxls8sc8+WPHyqlttbfeO6s5JYeBopGdIyeLvG4eAe6PZwWBqQ3g3yupkJkWOKNRkjJx+I519KVisUxtt9horEXR0jzcgDc1Cldt7fLcaI57kHm2hIx9Y55ZzzxpjNLs+7F7e3H0ZEaCEANJcHkVOuIyD7RPgD64HNXvL57xABHcNHnOIonKtg9SAc49aatn79XVuFSOykjRQFCmC4woGnViaxosK+NwkLa37vhxHwrs1AzqoXNA8a3KtPdjdWCwhEVuuBzZjgu58XIGv8AIdAK0b7Woe1dTqCGB9GRhSjtLtNu7YI01vGUkGVdOMqfLOuD5EA1xSdrH0sdytvlmzgKzZ0BzgMg6Z61uRYhj+03RZZwcni3/YfKe+z66MmzLJyck28efgoH91MFVLuR2l21paQ2snEWiBUspUj3iRpnPIgU32vaZYv+0ZPvIw/lmpdazxUTg5x+0nlf+E1ZpN7R94VggZT0XjcDqAcKvqz4FTLb3Wvdl1njbAzwhhxHyCnXPwqv9kWx2rtE8ftW9swkm+zJN+zj81QanzBHLWkyuzkRt315IjYY6veNNOf/ABOHZzsFrazDTf7xcMZpj14n1C/hXA9c+NNVYFZqyLKrVFFFFdQsZrl2htOKBeOV1RfFjj5DmT5ClPfztBWyBjjKmXGWLarGDyyOrHw/0qutlbA2hthjMCY4icfSJs5Yf8JPD0wM9eeFGQk0aKq6zDNa0PmNAdBufgcU67e7YoYgRCvF+/IeFfgo9pvTSlH/AG22ntAkWqTyLnH6Je7jGehkPL4mn3d/sgsbfDSIbmXq82oz+7H7o+OT506RQhQFUBQBgADAA8gNBXOrJ7x+yl9Uxn6TAOJufhVju1uFJwNJtGIGTiyMSF/ZI+v558yK2f8ApbZyXLNK04VyOGNZOGMHGq6Di1xke14jprZjJkYNQ17Z40PI8j+Y9CDrnyFeZ6QbL0fOMVHUx6Ob4cl36mSYZXOKjrTss2ZGMC0jbzfic/Nia37Q3etbeEmG3hjIIwyooI9GxkaedSuzL4sCj++vXlxL9oD44PgfIilTe3eLvT3MWqg+0R9Yjovl/Ot/66IRCZpqDokQwPlfl9Ur7YkjMnfNgd2hUMeQBOWPxwPlXFuvuvJtiYSShksI20Goa4ZT06455PTUD2slfcO7D7Q2gLSR+CCGNZpQvvPxHRQfl6annirG3n3lh2XbRqkfEzfo7e3j0LEDQDHJRpk4PxJpeHw73P6+bvH2VnE4hob1MPdHumG1tljRURQqKAqqowFA0AAHIVtr5x3r312yr8Vw89qHzwoqmJcD7OdWxkaknpW7dXtnvLdwLljcxE+0Gx3gHUow5nybIPlzrQqs6ivy8tD7yaMPPHEP8/69OG+uQ8LBh7Yxz+8AcZ5HxFd2ydrRXUKTQOHjcZDD5EEdCDkEdCK0bbtQY2YcwPngj+s1SOHcyUSw7kZhsePMe6kCCKFJ/Zzu9a3Ozx31vDIVnuFJZFLaTuRlsZ5EVLXPZXs1v/bKh8Y2eP8A8GFe+z/Zht4ZYyysGuJJUx9iThOvmG4gfTzrO++9C20TDj4fZy7c+BOWn7zHQDz9Ke6dhbnF/nwUo2uLqCyrLefYMMMncWPeySTOI4VduP2gfbIJGigcyc+PKmKHs52lajNpdxt1K+3FkkDPLiX4kcgKk+zXdd+I39yvDLKvDDGRrDBzHozcz118SasHFRjhAFXalWX42StGmw8bqsl3q2vaf71aNKg5ugDjA68UOSB5slTmwu1C0uMBm7p/B8cOfvch8cU44qH21uja3X66FWb7Y9mQejrhvzpuUjQpfXRv/UZ5i3topZXBAIIIPUV6pEtt27zZxzaObq3ySbd8LIBz/Rt7pPwXPgc027H2xHcxCSI5HIg6MjDmrj6pHh/dUg7YpUkYAzNNR/dVSGydlfT9rRR3OSrPLLIp+sYznhPlnTHgCKvuKIKAFAAAwANAANAAOlVnvlu/JZ3Iv7cZUPxuMaIx0bI+w2Tk9CT5Gmnd/f63uQBxd1If2bnGv7rcm/n5UiJwZ2Ha/wArRxsZnpiIrtIHlTZM1FYBoqyslZrVPCGGDWw1D7ybbFvFkY420UfzJ8hSZ8nVnrNN1ONjnuDW6pd3m2n3Z7pD7Y5sPqgjGAehINLeyWk+ltG0TKiQq4cg4YyHC8J5cg3nofCo47Wle9ht7eMTzM4Zw5PCqZyxcjlprnppocgGxdsR8OAeYNeY6PgOHxMQDOw4mnDda2IkEcZiYb7lQO4wzti+PhbwD5gGubau0YzvKguXRI4LYGMuwChmHFn2tMkt/wBq+Arv3EjI2ptAkHWK3x5jhI08eR+VRfbduS86LeQgs0KcMijUmMEsGXGpKknPkc9NfXONSsdJ3bVvItzeqkTh44UwCpBUs2rEEfAfhFIlhYtM/AmM8LNrpoiljz8ga569xylTkHBxioLqtfsB244nmtSSUZO9UeDqQrY8Mgj5Crl2sP0Mn3aqPsD3ZcNLeOpCFe6jJGOLXLkeIGAufHPgatbeG6WO3csemAPEk8hXcwb2jogAuNAq/wB1tocEN43EeMbQlEQHPVIycZ0AycnocnxrZs3dWS9ve8ugDbRcMoHEGFzKwyrEKf1aDQA88dQSAubE2Y20Z5baAPHAJWa6n8Q2Mxxn7T4Kn91RpjSraOyFhSMW6hFiUKqjkFGmPMaa/PnrWQ9ro3nEtb2a3G/+XP7Ky8ho6sG+5+3JSwFZrntLsSDIOo0I6qcZwfgQfMEHrW+tZj2vaHNNQVUWaKxRUkIIqot795X2XtGaeIcSShUdOnecKuCfPHF/HVobVumjiZl4QQPefREAGS0moPCAOQ1PlzCts3dRbp++uYiYuFu7jlHtyPIVLzSqf1ZIRVVOapzwTwiJFSE1jsrXcU6ugIIIBBGCDyOfGkLePspjlJe0cQsf2bDMRPljWP4ZHlT/AFg0OaHWKIppITmYaKlpb3amzf1neqg+t+uh/i14fxBamdmdshIHeQo/i0Tf4TnHzqzyuagdq7h2NxrLbR8X20Bjf+KMg/nSeqLe45X/AK6OT9eMHiLH2UZbdqlo3vd4h81yPmpNI+92+PeccqZdvdjQAnA6Z8hzNbN5917Szd+CSYqq5cSOGCHmAp4Q2ceJPPxqI2DubfXkP0iGKIRsx7tZHKuyjqPZIPhnTl4amhJnxDsmoab+BWhEMFC3PUtLhat6Kwey3duK1gMryRyXU/tSuHVuHOoQEHpzPifIDE/vKAVQjB9ojT0qnLvdO/i9+ymPnHwy/lGSw+IrnsI55HMaLMrKMlWDR4wcfWwM1dZM9pHYVf8AD8O+7Zx5in3VwbJnA1UjiXRh1APtAN1GhBHrmmOCcOMj4+VfPl1tGWzl9uRoZGUEni1ZQSFyc4ODn01qQ2XvPezcX0eeWThxxd2eLGeWcZx1/OsmIz4ad7nH8txrQ6iqm7oprh2ZG+qdd5+xS0unMkTNbOxy3AA0ZJ5ngJHCfQgeVcOxewS2jkDTzSXCj6mBGpP72CSR5AjzyNKXbze6/hx3s80eeXH7Occ8cQ1rVHv1eN7ty59CD/KtMYxhFQLKI6FkOkjfVXXNPFbQj3UjQAKoGAANAqj06VXd3vO11fCNVLiPLSAe5bpj2eI8jIzY06DPXRUy93unfHe3LHh5ZYaVx7NuSQ6QOcau4jbw5s+D+ZpZmL3glpIG3ynM6K6tt5Gg89la3ZDGF2ezkgd5dTv6/pCn+Cmu629bx6STxKfAuo/LNfOI21HjhD5HgAxHyAxXuG6LHEcUzk9EjY00zvOjEv8ADMM275x/fNXNeb62kUnHHMrdGVVY8S56HGMgkka+I65HLfdrcIBEMUjnoWwq58+ZqtYNgX8hxHYXPq692PnJipvaPZ3dB4FhaNTKvtCbQo4HFw5QsG04uX2TVJhfhyGCwcTQbDgFPqujWXLi6n94Lv3k25G8AP0uee4bBxGTHCmdSOHhBxjTx5HSubcffqSG7htnLSpcOFwSWZCdAwJPLPMeGT01zJ2P3+QBcWuDzYK+R6A86ctyOzKGwYyuxnuGGO8YYCg8xGvT156Dlyq8yJ+fM6yTicZhxAYYhWu5AtyTmRkVnFFZq2sNFFFFCEVH7a2kIIWkPMaKPFjyqQqt+0/eIRhh0hXOPF20A/l8zVbFSmOPs6mw5lWMNEJJKHQXPJKX9nvtS/W0BPdIe9uXHhnPDnxPL1P7ut4W1ssaKiKFVQFVRoAAMAAelJvZPu0bayEso/T3R72QnmAfcX4Kc48WNO9SghETA1cnlMry70WMVF7xr+h/EKlajtvJmBvLB/OrLe8EhIeyrdTtmMOqsJLKQYYAj9HKG5H79Px2JCM8EaIxHvIqqw+IH5HSkKJuDauz3+338X8UXef/AJ057d3kS2U5IZ8Ehc4wAM5Y/VHnS8TkoRJoVNjXONGqK2/BEqcNzGkozlVZQwYjwBzg/wBa0o3u5c0zrFbQQ2qTgmWVQoESDThVBqzkdeQ8q87OFzti44oneK3Rh3l0BgsVIIjtQeQGmW/0Z9u42g1c5TOknh4d5gez97ly5ZryT8LN0f8AmwNLo61La3HJXesaBkBv4/C5dm9mWzoY1T6LE5UY45FDOx8WJqI7RNnW9pYTGGGKImGQZRQp1XhAyB9phTla7Q5Bvn40j9sc3FbrENe8eKPA/fkDf4B869JgcbDi2Z4jzG45qk5paaFNW52xkhsrZeBOJYI8twjJPAOZxU7ivEEQVQo5KAB6AYFbKtqCxiozb2zhLGdSDphhzUqQysPNWAPwqUry4yMVWxUAniLN9j4EaFSaaGqj9h7S76IMQA6kpIo+rImjD05EeIZT1qRpYjk+jXyj6lz7B8BNGpZCfvRhl9UUU0Co4OczxBx10PMaocKFFFFFW1FFFFFCF4dsAk8gM/KqU2jAb/aVrbtqskxmlH/Dj1wfI6rVy7QjLRSKOZRgPUqRVYbj2w/tjjb/AOmwT7wkHEP4WzVGa88bTpc+auwWgkcNbK1xWaxmsNIAMkgDxq6qSya49rY7mTJAHCTk+Wv91Qm3N/YIFJUhsfWJwg/EefwqvZd5r3aspSzjMig6ysCkEfz5n1yfI4qscRU0iFT7eZVluHIGaQ0Hv6Lp3j2ukfdT5dfo8vErKM+26MgAB8ifCtu7+5NztIia+44LYkMIMkSz65zM3NRy00OmmPePRvRan6LJ3a+1GVkUAZ1icPoOpwDVnWs4dFdeTKGHowyPyNOMBzZ5DU+w5Lj5hTKwUHueaxZWKQxrHEioiDCqowAPICtxFZopirqEutilPat8AdYicL/0z+zPl7vkCSSu32xlup4Xcuhtp0lCaalD7rjJ69QedPUj4BJ6DPyqsNg2H0zbFy7FwtvbqgKMRiSVuPQjkQMjByDjXI0rMl6PaC6bD9mQildta6JrX7O0VmwzBhoa2UtTd/bHLgyxj9rGCXH/ADIhqfVM/dA5SVjtpJFDAqyn6ykEflVePpMxHq8Y3IfH9p89kGOt23UpRXhJgeRzXomtlr2vFWmoSjZLW/Nqxt3dP1ka97H/AMyEiRMfFcehNTmzL5ZoYpV92SNXHoygj+dRu9d8kdvIznASN2Ppwn/SuTsy4v7JsuPQ9wv8OvD/ANuKzMER9RO1ulR6kXTHd0JnooorVS0UUUUIWMUkbzbGktpBdWyO2CSVjXiZeLQkJzZSOYGT1x4PFGKTLC2UX9d02KV0RqPTZVLddrkg9kK/F4LBJxfJ9K4jJtbaBxFbyIp/aXR4EAPVU6/AGrmxWcUr6Vp75J5lN+qcO4AOQVbbF7HI+ISbRma7cck1SIfhGrfkPI1YVrZpGgSNFRAMBVAUD0A5Vvoqy1oaKBVnOLjUpRvyndoowJEJVtNdOvz1+NG4+1y0lzasc9wyOmSMiOZM8PjhXDDXoy1170bNk4TLBGZXHOMMqlvNS2mfI8/XnCdm271yktzeXad09xwqkWQWSNOXFjkfd056HNOc4Fq4n6iiiloUbvBeCOBiTjOnhpzP5ZpX7I7Qm1lumHtXlw8uSMHgB4UyPQE/irn7UL5njFrFkyXDi3QDxl98nyEYYH1PhTxsvZ6wQxwposaKg6aKMVI2FELpxUPtDdWGRzIvHDKecsLcDH741ST8ampmilPY14yuFQugkaJQls7+D3RFdqOXCe4lPLo2Y2PPqvpXFPvnMgIax2jxDosXGM+ToxFPlYxWW7obDE1aC3kSB6JnWuVUXWxtobYYJNE1jZ8QLhz+mk4TnHDzGo6gDkdatKztVijSNAFRFCqB0CjAHyrbis1oYfDx4dmSMUCg5xcalFFFFPUUUUUUIRRRRQhFFFFCEUUUUIRWqeYJgnlnU9B6+Vbawy5GDqKEIBrnvbvgXTVjoo8T/WtKG9u3Z9mKHXhktzoBnEiHHIZUqy/EEedcGw5JtsR8ZYQ2rZD4YtcSgH3M8ISFD14clhkaA11C6d07I3d8962sMAeG3J5SOxxPKuemRwAjop86fq02tokaKkahEUYVVGAoHIADkPKt1crVCKKKKEIooooQiiiihCKKKKEL/9k="/>
          <p:cNvSpPr>
            <a:spLocks noChangeAspect="1" noChangeArrowheads="1"/>
          </p:cNvSpPr>
          <p:nvPr/>
        </p:nvSpPr>
        <p:spPr bwMode="auto">
          <a:xfrm>
            <a:off x="63500" y="-803275"/>
            <a:ext cx="1657350" cy="1657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data:image/jpeg;base64,/9j/4AAQSkZJRgABAQAAAQABAAD/2wCEAAkGBhQSERQUEhQUFBUVFBoYGRYXGRoZGBcYFRYYFxoeFRgXHSYeFx8kGRkXHy8iJCcqLCwsGB4xNTAsNSYrLSkBCQoKDgwOGg8PGiskHyQvKTQtLDQtLCwqNTApLCwsMC0sLTAsLCwsKS8sKSwpLSwvLCktKSwsKSwtLCwsKSwsLP/AABEIAK4ArgMBIgACEQEDEQH/xAAcAAACAgMBAQAAAAAAAAAAAAAABgUHAQMEAgj/xABGEAACAQMBBQUEBgcFBwUAAAABAgMABBEhBQYSMUEHE1FhcSIygZEUQlJygqEjM0NikrHwFcHC0fEWNGNzg6KyF0RTVMP/xAAaAQACAwEBAAAAAAAAAAAAAAAAAwIEBQEG/8QAMxEAAQMCBAIJAgYDAAAAAAAAAQACAxEhBBIxQWFxBRMiMlGBkaHRFMEVIzNCsfBykuH/2gAMAwEAAhEDEQA/ALxooooQiiiihCKKKKEIooooQitN1ciNSzchW6kXtG3mFvC7f/GMKPtSNoo+H+ddaKlCid5d/JDOLeCN7idte5jOAqnq7AHy56a6kZqV2LPtCLDT23dj92USLyz7ajBX1GelbOy/c76Lb9/MOK6ufbkZuahvaCDw55Pn5AYdsVLP6Lq49m7TWYEroVOGXOo8PgRqD/eCB20nbYl+hXCzDSIkCQdO6Y4J/AxD/d4qcBUSKLizRRRXEIooooQiiiihCKKKKEIooooQivLNjnQ7YBNKF1dXF5PJDbOIUiIWa4Kh2DkBu7gQ6cQUgs5zjiGAaryyOByMFT7LoHim0TA9RXsGlP8A2EfmNo3+fNoSPiO6xWwQX9vyaO7QeAEMvyJMb/NKUZMQy7mAjgb+hp/KlRp3TTRULs/eZJG4GDRyYyY5FKPjlnhPvDP1lyPOphWzypsOJjls03GoNj6LhaQtd1OERmPQZqp762+nbXtLZvaSLiuZR0OPdB9TjI8Gqxt5J8RhftN+Q1/ypO7KLXvZ7+9OvHP3CeSQgE/DJX+Grejea4rIArNFYqC4oreWxEkDAjIHMeKnRvyrj3Fvy9oEc5kt2aBz4mPHCfPijKN+KmB0BBB5EY+dV7Z7SNjeXGVJWWJT/wBWFimp6ZQr/BXHyNYwucdFNjHPOVoun24u0jGXZVHixA/nXm1v45ATG6vj7Jzj1pBh3kHtPJEJZW+s5yqjoFUjQDwHzpct94ZVv7aG1JMrzqZFXl3WcuHHIDGT5AZ9c2PH9bIGsFQfZXn4Exsc59qacVc083CpOCcdAMn4AVBz78WsbBZH4GJxhioOfNeLi/Kp8VHPu1anOba3OeeYk1z4+zrWg4OOhVBpA1C7YZw6hlIIPIjUGttJdzcrs+9t40GLe4KxcGpCO2QhTwHEAD97PSnMVxjswuuvblKzRRRTFBFFFFCFrmXKkeVQG5NuUhmDe99MuCfPMzEevs4Hwpirx3gzjIzSiGtdnJ4Lu1F7ooBrNNXFybQ2XHOoWVFcA5GeanxU81PmMVFtZz2+sZaeP7JI71fQnSUeuG826T9FV5sMybvajQixHmpBxCR96ttgxPIM4jidsYIOQCxyDqDoNCAa6uymw7rZVqOroZG9ZGLa+PMD4VB79bcaCOaZOEsHVVDDIOXC4I8CMim7Z140QWKaMR4UBeD9XpphDgYx9k4OOWcE1yac4YNbJUtpd3Hj8ruWuinKwTXgSjGcjHjSXvJvcWzHAcLyLjm3kvl59aJ8VHCzMTy4pkGHfM7K1SG8G94iykOGfkW5qv8AmarzbW02SN5irytxAYGpLPoM/HHTqKjpNpS3M30WwTvZj7z/AFIhyJY8tPH4anSp/be4/wDZ+y5sytLKwM0jnlxxcLjgHQAIdeZz6AUI8PJjHZ5rN2C0XTR4QZIbu3Kxsns32hdRl7m4+h8XKJEDOFP224hwn4k+NPe6e4lts8HuVYyN78rnid/U8gM64AqcsLjvIkf7aK38QB/vrfWpHEyMUaKLLklfIauNUVg1mtVzOEVmY4Cgk+gGamTS6WLqvt/Jg99ZRgnIu7cDA8GaR/koU/GrFFVluvm82uZD7trGzn/nXI4VHh7MWfix8Ks4UmC7c3jdOms7L4WRRRRT0lFFFFCFg1EzAYJ+sG1+dS1R204Me0ATqAQASddM4Gv9Z6Vg9OQSSQZo21pW2/McQnREA3WjZm2eKdoHzxBBIpxoyZCnJ+0G5+TL51M0l36xxXNvdO/D3IkjYZGCkwUE68yrKp9OLSpC67QrJM/pg2OiKzfnjH503ojGCfCtc89oWPkmOw8jndhpPkmOvE0vCpJ6An5DNJF12v2iclkPmeFf/Jq4Ju1+Gb9FDEzPICoHGmToc4AJ6ZrVErPFd+im3bTmQFF74R961nCf299Cp9A2T+Wata8RCjd5jgxls8sc8+WPHyqlttbfeO6s5JYeBopGdIyeLvG4eAe6PZwWBqQ3g3yupkJkWOKNRkjJx+I519KVisUxtt9horEXR0jzcgDc1Cldt7fLcaI57kHm2hIx9Y55ZzzxpjNLs+7F7e3H0ZEaCEANJcHkVOuIyD7RPgD64HNXvL57xABHcNHnOIonKtg9SAc49aatn79XVuFSOykjRQFCmC4woGnViaxosK+NwkLa37vhxHwrs1AzqoXNA8a3KtPdjdWCwhEVuuBzZjgu58XIGv8AIdAK0b7Woe1dTqCGB9GRhSjtLtNu7YI01vGUkGVdOMqfLOuD5EA1xSdrH0sdytvlmzgKzZ0BzgMg6Z61uRYhj+03RZZwcni3/YfKe+z66MmzLJyck28efgoH91MFVLuR2l21paQ2snEWiBUspUj3iRpnPIgU32vaZYv+0ZPvIw/lmpdazxUTg5x+0nlf+E1ZpN7R94VggZT0XjcDqAcKvqz4FTLb3Wvdl1njbAzwhhxHyCnXPwqv9kWx2rtE8ftW9swkm+zJN+zj81QanzBHLWkyuzkRt315IjYY6veNNOf/ABOHZzsFrazDTf7xcMZpj14n1C/hXA9c+NNVYFZqyLKrVFFFFdQsZrl2htOKBeOV1RfFjj5DmT5ClPfztBWyBjjKmXGWLarGDyyOrHw/0qutlbA2hthjMCY4icfSJs5Yf8JPD0wM9eeFGQk0aKq6zDNa0PmNAdBufgcU67e7YoYgRCvF+/IeFfgo9pvTSlH/AG22ntAkWqTyLnH6Je7jGehkPL4mn3d/sgsbfDSIbmXq82oz+7H7o+OT506RQhQFUBQBgADAA8gNBXOrJ7x+yl9Uxn6TAOJufhVju1uFJwNJtGIGTiyMSF/ZI+v558yK2f8ApbZyXLNK04VyOGNZOGMHGq6Di1xke14jprZjJkYNQ17Z40PI8j+Y9CDrnyFeZ6QbL0fOMVHUx6Ob4cl36mSYZXOKjrTss2ZGMC0jbzfic/Nia37Q3etbeEmG3hjIIwyooI9GxkaedSuzL4sCj++vXlxL9oD44PgfIilTe3eLvT3MWqg+0R9Yjovl/Ot/66IRCZpqDokQwPlfl9Ur7YkjMnfNgd2hUMeQBOWPxwPlXFuvuvJtiYSShksI20Goa4ZT06455PTUD2slfcO7D7Q2gLSR+CCGNZpQvvPxHRQfl6annirG3n3lh2XbRqkfEzfo7e3j0LEDQDHJRpk4PxJpeHw73P6+bvH2VnE4hob1MPdHumG1tljRURQqKAqqowFA0AAHIVtr5x3r312yr8Vw89qHzwoqmJcD7OdWxkaknpW7dXtnvLdwLljcxE+0Gx3gHUow5nybIPlzrQqs6ivy8tD7yaMPPHEP8/69OG+uQ8LBh7Yxz+8AcZ5HxFd2ydrRXUKTQOHjcZDD5EEdCDkEdCK0bbtQY2YcwPngj+s1SOHcyUSw7kZhsePMe6kCCKFJ/Zzu9a3Ozx31vDIVnuFJZFLaTuRlsZ5EVLXPZXs1v/bKh8Y2eP8A8GFe+z/Zht4ZYyysGuJJUx9iThOvmG4gfTzrO++9C20TDj4fZy7c+BOWn7zHQDz9Ke6dhbnF/nwUo2uLqCyrLefYMMMncWPeySTOI4VduP2gfbIJGigcyc+PKmKHs52lajNpdxt1K+3FkkDPLiX4kcgKk+zXdd+I39yvDLKvDDGRrDBzHozcz118SasHFRjhAFXalWX42StGmw8bqsl3q2vaf71aNKg5ugDjA68UOSB5slTmwu1C0uMBm7p/B8cOfvch8cU44qH21uja3X66FWb7Y9mQejrhvzpuUjQpfXRv/UZ5i3topZXBAIIIPUV6pEtt27zZxzaObq3ySbd8LIBz/Rt7pPwXPgc027H2xHcxCSI5HIg6MjDmrj6pHh/dUg7YpUkYAzNNR/dVSGydlfT9rRR3OSrPLLIp+sYznhPlnTHgCKvuKIKAFAAAwANAANAAOlVnvlu/JZ3Iv7cZUPxuMaIx0bI+w2Tk9CT5Gmnd/f63uQBxd1If2bnGv7rcm/n5UiJwZ2Ha/wArRxsZnpiIrtIHlTZM1FYBoqyslZrVPCGGDWw1D7ybbFvFkY420UfzJ8hSZ8nVnrNN1ONjnuDW6pd3m2n3Z7pD7Y5sPqgjGAehINLeyWk+ltG0TKiQq4cg4YyHC8J5cg3nofCo47Wle9ht7eMTzM4Zw5PCqZyxcjlprnppocgGxdsR8OAeYNeY6PgOHxMQDOw4mnDda2IkEcZiYb7lQO4wzti+PhbwD5gGubau0YzvKguXRI4LYGMuwChmHFn2tMkt/wBq+Arv3EjI2ptAkHWK3x5jhI08eR+VRfbduS86LeQgs0KcMijUmMEsGXGpKknPkc9NfXONSsdJ3bVvItzeqkTh44UwCpBUs2rEEfAfhFIlhYtM/AmM8LNrpoiljz8ga569xylTkHBxioLqtfsB244nmtSSUZO9UeDqQrY8Mgj5Crl2sP0Mn3aqPsD3ZcNLeOpCFe6jJGOLXLkeIGAufHPgatbeG6WO3csemAPEk8hXcwb2jogAuNAq/wB1tocEN43EeMbQlEQHPVIycZ0AycnocnxrZs3dWS9ve8ugDbRcMoHEGFzKwyrEKf1aDQA88dQSAubE2Y20Z5baAPHAJWa6n8Q2Mxxn7T4Kn91RpjSraOyFhSMW6hFiUKqjkFGmPMaa/PnrWQ9ro3nEtb2a3G/+XP7Ky8ho6sG+5+3JSwFZrntLsSDIOo0I6qcZwfgQfMEHrW+tZj2vaHNNQVUWaKxRUkIIqot795X2XtGaeIcSShUdOnecKuCfPHF/HVobVumjiZl4QQPefREAGS0moPCAOQ1PlzCts3dRbp++uYiYuFu7jlHtyPIVLzSqf1ZIRVVOapzwTwiJFSE1jsrXcU6ugIIIBBGCDyOfGkLePspjlJe0cQsf2bDMRPljWP4ZHlT/AFg0OaHWKIppITmYaKlpb3amzf1neqg+t+uh/i14fxBamdmdshIHeQo/i0Tf4TnHzqzyuagdq7h2NxrLbR8X20Bjf+KMg/nSeqLe45X/AK6OT9eMHiLH2UZbdqlo3vd4h81yPmpNI+92+PeccqZdvdjQAnA6Z8hzNbN5917Szd+CSYqq5cSOGCHmAp4Q2ceJPPxqI2DubfXkP0iGKIRsx7tZHKuyjqPZIPhnTl4amhJnxDsmoab+BWhEMFC3PUtLhat6Kwey3duK1gMryRyXU/tSuHVuHOoQEHpzPifIDE/vKAVQjB9ojT0qnLvdO/i9+ymPnHwy/lGSw+IrnsI55HMaLMrKMlWDR4wcfWwM1dZM9pHYVf8AD8O+7Zx5in3VwbJnA1UjiXRh1APtAN1GhBHrmmOCcOMj4+VfPl1tGWzl9uRoZGUEni1ZQSFyc4ODn01qQ2XvPezcX0eeWThxxd2eLGeWcZx1/OsmIz4ad7nH8txrQ6iqm7oprh2ZG+qdd5+xS0unMkTNbOxy3AA0ZJ5ngJHCfQgeVcOxewS2jkDTzSXCj6mBGpP72CSR5AjzyNKXbze6/hx3s80eeXH7Occ8cQ1rVHv1eN7ty59CD/KtMYxhFQLKI6FkOkjfVXXNPFbQj3UjQAKoGAANAqj06VXd3vO11fCNVLiPLSAe5bpj2eI8jIzY06DPXRUy93unfHe3LHh5ZYaVx7NuSQ6QOcau4jbw5s+D+ZpZmL3glpIG3ynM6K6tt5Gg89la3ZDGF2ezkgd5dTv6/pCn+Cmu629bx6STxKfAuo/LNfOI21HjhD5HgAxHyAxXuG6LHEcUzk9EjY00zvOjEv8ADMM275x/fNXNeb62kUnHHMrdGVVY8S56HGMgkka+I65HLfdrcIBEMUjnoWwq58+ZqtYNgX8hxHYXPq692PnJipvaPZ3dB4FhaNTKvtCbQo4HFw5QsG04uX2TVJhfhyGCwcTQbDgFPqujWXLi6n94Lv3k25G8AP0uee4bBxGTHCmdSOHhBxjTx5HSubcffqSG7htnLSpcOFwSWZCdAwJPLPMeGT01zJ2P3+QBcWuDzYK+R6A86ctyOzKGwYyuxnuGGO8YYCg8xGvT156Dlyq8yJ+fM6yTicZhxAYYhWu5AtyTmRkVnFFZq2sNFFFFCEVH7a2kIIWkPMaKPFjyqQqt+0/eIRhh0hXOPF20A/l8zVbFSmOPs6mw5lWMNEJJKHQXPJKX9nvtS/W0BPdIe9uXHhnPDnxPL1P7ut4W1ssaKiKFVQFVRoAAMAAelJvZPu0bayEso/T3R72QnmAfcX4Kc48WNO9SghETA1cnlMry70WMVF7xr+h/EKlajtvJmBvLB/OrLe8EhIeyrdTtmMOqsJLKQYYAj9HKG5H79Px2JCM8EaIxHvIqqw+IH5HSkKJuDauz3+338X8UXef/AJ057d3kS2U5IZ8Ehc4wAM5Y/VHnS8TkoRJoVNjXONGqK2/BEqcNzGkozlVZQwYjwBzg/wBa0o3u5c0zrFbQQ2qTgmWVQoESDThVBqzkdeQ8q87OFzti44oneK3Rh3l0BgsVIIjtQeQGmW/0Z9u42g1c5TOknh4d5gez97ly5ZryT8LN0f8AmwNLo61La3HJXesaBkBv4/C5dm9mWzoY1T6LE5UY45FDOx8WJqI7RNnW9pYTGGGKImGQZRQp1XhAyB9phTla7Q5Bvn40j9sc3FbrENe8eKPA/fkDf4B869JgcbDi2Z4jzG45qk5paaFNW52xkhsrZeBOJYI8twjJPAOZxU7ivEEQVQo5KAB6AYFbKtqCxiozb2zhLGdSDphhzUqQysPNWAPwqUry4yMVWxUAniLN9j4EaFSaaGqj9h7S76IMQA6kpIo+rImjD05EeIZT1qRpYjk+jXyj6lz7B8BNGpZCfvRhl9UUU0Co4OczxBx10PMaocKFFFFFW1FFFFFCF4dsAk8gM/KqU2jAb/aVrbtqskxmlH/Dj1wfI6rVy7QjLRSKOZRgPUqRVYbj2w/tjjb/AOmwT7wkHEP4WzVGa88bTpc+auwWgkcNbK1xWaxmsNIAMkgDxq6qSya49rY7mTJAHCTk+Wv91Qm3N/YIFJUhsfWJwg/EefwqvZd5r3aspSzjMig6ysCkEfz5n1yfI4qscRU0iFT7eZVluHIGaQ0Hv6Lp3j2ukfdT5dfo8vErKM+26MgAB8ifCtu7+5NztIia+44LYkMIMkSz65zM3NRy00OmmPePRvRan6LJ3a+1GVkUAZ1icPoOpwDVnWs4dFdeTKGHowyPyNOMBzZ5DU+w5Lj5hTKwUHueaxZWKQxrHEioiDCqowAPICtxFZopirqEutilPat8AdYicL/0z+zPl7vkCSSu32xlup4Xcuhtp0lCaalD7rjJ69QedPUj4BJ6DPyqsNg2H0zbFy7FwtvbqgKMRiSVuPQjkQMjByDjXI0rMl6PaC6bD9mQildta6JrX7O0VmwzBhoa2UtTd/bHLgyxj9rGCXH/ADIhqfVM/dA5SVjtpJFDAqyn6ykEflVePpMxHq8Y3IfH9p89kGOt23UpRXhJgeRzXomtlr2vFWmoSjZLW/Nqxt3dP1ka97H/AMyEiRMfFcehNTmzL5ZoYpV92SNXHoygj+dRu9d8kdvIznASN2Ppwn/SuTsy4v7JsuPQ9wv8OvD/ANuKzMER9RO1ulR6kXTHd0JnooorVS0UUUUIWMUkbzbGktpBdWyO2CSVjXiZeLQkJzZSOYGT1x4PFGKTLC2UX9d02KV0RqPTZVLddrkg9kK/F4LBJxfJ9K4jJtbaBxFbyIp/aXR4EAPVU6/AGrmxWcUr6Vp75J5lN+qcO4AOQVbbF7HI+ISbRma7cck1SIfhGrfkPI1YVrZpGgSNFRAMBVAUD0A5Vvoqy1oaKBVnOLjUpRvyndoowJEJVtNdOvz1+NG4+1y0lzasc9wyOmSMiOZM8PjhXDDXoy1170bNk4TLBGZXHOMMqlvNS2mfI8/XnCdm271yktzeXad09xwqkWQWSNOXFjkfd056HNOc4Fq4n6iiiloUbvBeCOBiTjOnhpzP5ZpX7I7Qm1lumHtXlw8uSMHgB4UyPQE/irn7UL5njFrFkyXDi3QDxl98nyEYYH1PhTxsvZ6wQxwposaKg6aKMVI2FELpxUPtDdWGRzIvHDKecsLcDH741ST8ampmilPY14yuFQugkaJQls7+D3RFdqOXCe4lPLo2Y2PPqvpXFPvnMgIax2jxDosXGM+ToxFPlYxWW7obDE1aC3kSB6JnWuVUXWxtobYYJNE1jZ8QLhz+mk4TnHDzGo6gDkdatKztVijSNAFRFCqB0CjAHyrbis1oYfDx4dmSMUCg5xcalFFFFPUUUUUUIRRRRQhFFFFCEUUUUIRWqeYJgnlnU9B6+Vbawy5GDqKEIBrnvbvgXTVjoo8T/WtKG9u3Z9mKHXhktzoBnEiHHIZUqy/EEedcGw5JtsR8ZYQ2rZD4YtcSgH3M8ISFD14clhkaA11C6d07I3d8962sMAeG3J5SOxxPKuemRwAjop86fq02tokaKkahEUYVVGAoHIADkPKt1crVCKKKKEIooooQiiiihCKKKKEL/9k="/>
          <p:cNvSpPr>
            <a:spLocks noChangeAspect="1" noChangeArrowheads="1"/>
          </p:cNvSpPr>
          <p:nvPr/>
        </p:nvSpPr>
        <p:spPr bwMode="auto">
          <a:xfrm>
            <a:off x="63500" y="-803275"/>
            <a:ext cx="1657350" cy="1657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data:image/jpeg;base64,/9j/4AAQSkZJRgABAQAAAQABAAD/2wCEAAkGBhQSERQUEhQUFBUVFBoYGRYXGRoZGBcYFRYYFxoeFRgXHSYeFx8kGRkXHy8iJCcqLCwsGB4xNTAsNSYrLSkBCQoKDgwOGg8PGiskHyQvKTQtLDQtLCwqNTApLCwsMC0sLTAsLCwsKS8sKSwpLSwvLCktKSwsKSwtLCwsKSwsLP/AABEIAK4ArgMBIgACEQEDEQH/xAAcAAACAgMBAQAAAAAAAAAAAAAABgUHAQMEAgj/xABGEAACAQMBBQUEBgcFBwUAAAABAgMABBEhBQYSMUEHE1FhcSIygZEUQlJygqEjM0NikrHwFcHC0fEWNGNzg6KyF0RTVMP/xAAaAQACAwEBAAAAAAAAAAAAAAAAAwIEBQEG/8QAMxEAAQMCBAIJAgYDAAAAAAAAAQACAxEhBBIxQWFxBRMiMlGBkaHRFMEVIzNCsfBykuH/2gAMAwEAAhEDEQA/ALxooooQiiiihCKKKKEIooooQitN1ciNSzchW6kXtG3mFvC7f/GMKPtSNoo+H+ddaKlCid5d/JDOLeCN7idte5jOAqnq7AHy56a6kZqV2LPtCLDT23dj92USLyz7ajBX1GelbOy/c76Lb9/MOK6ufbkZuahvaCDw55Pn5AYdsVLP6Lq49m7TWYEroVOGXOo8PgRqD/eCB20nbYl+hXCzDSIkCQdO6Y4J/AxD/d4qcBUSKLizRRRXEIooooQiiiihCKKKKEIooooQivLNjnQ7YBNKF1dXF5PJDbOIUiIWa4Kh2DkBu7gQ6cQUgs5zjiGAaryyOByMFT7LoHim0TA9RXsGlP8A2EfmNo3+fNoSPiO6xWwQX9vyaO7QeAEMvyJMb/NKUZMQy7mAjgb+hp/KlRp3TTRULs/eZJG4GDRyYyY5FKPjlnhPvDP1lyPOphWzypsOJjls03GoNj6LhaQtd1OERmPQZqp762+nbXtLZvaSLiuZR0OPdB9TjI8Gqxt5J8RhftN+Q1/ypO7KLXvZ7+9OvHP3CeSQgE/DJX+Grejea4rIArNFYqC4oreWxEkDAjIHMeKnRvyrj3Fvy9oEc5kt2aBz4mPHCfPijKN+KmB0BBB5EY+dV7Z7SNjeXGVJWWJT/wBWFimp6ZQr/BXHyNYwucdFNjHPOVoun24u0jGXZVHixA/nXm1v45ATG6vj7Jzj1pBh3kHtPJEJZW+s5yqjoFUjQDwHzpct94ZVv7aG1JMrzqZFXl3WcuHHIDGT5AZ9c2PH9bIGsFQfZXn4Exsc59qacVc083CpOCcdAMn4AVBz78WsbBZH4GJxhioOfNeLi/Kp8VHPu1anOba3OeeYk1z4+zrWg4OOhVBpA1C7YZw6hlIIPIjUGttJdzcrs+9t40GLe4KxcGpCO2QhTwHEAD97PSnMVxjswuuvblKzRRRTFBFFFFCFrmXKkeVQG5NuUhmDe99MuCfPMzEevs4Hwpirx3gzjIzSiGtdnJ4Lu1F7ooBrNNXFybQ2XHOoWVFcA5GeanxU81PmMVFtZz2+sZaeP7JI71fQnSUeuG826T9FV5sMybvajQixHmpBxCR96ttgxPIM4jidsYIOQCxyDqDoNCAa6uymw7rZVqOroZG9ZGLa+PMD4VB79bcaCOaZOEsHVVDDIOXC4I8CMim7Z140QWKaMR4UBeD9XpphDgYx9k4OOWcE1yac4YNbJUtpd3Hj8ruWuinKwTXgSjGcjHjSXvJvcWzHAcLyLjm3kvl59aJ8VHCzMTy4pkGHfM7K1SG8G94iykOGfkW5qv8AmarzbW02SN5irytxAYGpLPoM/HHTqKjpNpS3M30WwTvZj7z/AFIhyJY8tPH4anSp/be4/wDZ+y5sytLKwM0jnlxxcLjgHQAIdeZz6AUI8PJjHZ5rN2C0XTR4QZIbu3Kxsns32hdRl7m4+h8XKJEDOFP224hwn4k+NPe6e4lts8HuVYyN78rnid/U8gM64AqcsLjvIkf7aK38QB/vrfWpHEyMUaKLLklfIauNUVg1mtVzOEVmY4Cgk+gGamTS6WLqvt/Jg99ZRgnIu7cDA8GaR/koU/GrFFVluvm82uZD7trGzn/nXI4VHh7MWfix8Ks4UmC7c3jdOms7L4WRRRRT0lFFFFCFg1EzAYJ+sG1+dS1R204Me0ATqAQASddM4Gv9Z6Vg9OQSSQZo21pW2/McQnREA3WjZm2eKdoHzxBBIpxoyZCnJ+0G5+TL51M0l36xxXNvdO/D3IkjYZGCkwUE68yrKp9OLSpC67QrJM/pg2OiKzfnjH503ojGCfCtc89oWPkmOw8jndhpPkmOvE0vCpJ6An5DNJF12v2iclkPmeFf/Jq4Ju1+Gb9FDEzPICoHGmToc4AJ6ZrVErPFd+im3bTmQFF74R961nCf299Cp9A2T+Wata8RCjd5jgxls8sc8+WPHyqlttbfeO6s5JYeBopGdIyeLvG4eAe6PZwWBqQ3g3yupkJkWOKNRkjJx+I519KVisUxtt9horEXR0jzcgDc1Cldt7fLcaI57kHm2hIx9Y55ZzzxpjNLs+7F7e3H0ZEaCEANJcHkVOuIyD7RPgD64HNXvL57xABHcNHnOIonKtg9SAc49aatn79XVuFSOykjRQFCmC4woGnViaxosK+NwkLa37vhxHwrs1AzqoXNA8a3KtPdjdWCwhEVuuBzZjgu58XIGv8AIdAK0b7Woe1dTqCGB9GRhSjtLtNu7YI01vGUkGVdOMqfLOuD5EA1xSdrH0sdytvlmzgKzZ0BzgMg6Z61uRYhj+03RZZwcni3/YfKe+z66MmzLJyck28efgoH91MFVLuR2l21paQ2snEWiBUspUj3iRpnPIgU32vaZYv+0ZPvIw/lmpdazxUTg5x+0nlf+E1ZpN7R94VggZT0XjcDqAcKvqz4FTLb3Wvdl1njbAzwhhxHyCnXPwqv9kWx2rtE8ftW9swkm+zJN+zj81QanzBHLWkyuzkRt315IjYY6veNNOf/ABOHZzsFrazDTf7xcMZpj14n1C/hXA9c+NNVYFZqyLKrVFFFFdQsZrl2htOKBeOV1RfFjj5DmT5ClPfztBWyBjjKmXGWLarGDyyOrHw/0qutlbA2hthjMCY4icfSJs5Yf8JPD0wM9eeFGQk0aKq6zDNa0PmNAdBufgcU67e7YoYgRCvF+/IeFfgo9pvTSlH/AG22ntAkWqTyLnH6Je7jGehkPL4mn3d/sgsbfDSIbmXq82oz+7H7o+OT506RQhQFUBQBgADAA8gNBXOrJ7x+yl9Uxn6TAOJufhVju1uFJwNJtGIGTiyMSF/ZI+v558yK2f8ApbZyXLNK04VyOGNZOGMHGq6Di1xke14jprZjJkYNQ17Z40PI8j+Y9CDrnyFeZ6QbL0fOMVHUx6Ob4cl36mSYZXOKjrTss2ZGMC0jbzfic/Nia37Q3etbeEmG3hjIIwyooI9GxkaedSuzL4sCj++vXlxL9oD44PgfIilTe3eLvT3MWqg+0R9Yjovl/Ot/66IRCZpqDokQwPlfl9Ur7YkjMnfNgd2hUMeQBOWPxwPlXFuvuvJtiYSShksI20Goa4ZT06455PTUD2slfcO7D7Q2gLSR+CCGNZpQvvPxHRQfl6annirG3n3lh2XbRqkfEzfo7e3j0LEDQDHJRpk4PxJpeHw73P6+bvH2VnE4hob1MPdHumG1tljRURQqKAqqowFA0AAHIVtr5x3r312yr8Vw89qHzwoqmJcD7OdWxkaknpW7dXtnvLdwLljcxE+0Gx3gHUow5nybIPlzrQqs6ivy8tD7yaMPPHEP8/69OG+uQ8LBh7Yxz+8AcZ5HxFd2ydrRXUKTQOHjcZDD5EEdCDkEdCK0bbtQY2YcwPngj+s1SOHcyUSw7kZhsePMe6kCCKFJ/Zzu9a3Ozx31vDIVnuFJZFLaTuRlsZ5EVLXPZXs1v/bKh8Y2eP8A8GFe+z/Zht4ZYyysGuJJUx9iThOvmG4gfTzrO++9C20TDj4fZy7c+BOWn7zHQDz9Ke6dhbnF/nwUo2uLqCyrLefYMMMncWPeySTOI4VduP2gfbIJGigcyc+PKmKHs52lajNpdxt1K+3FkkDPLiX4kcgKk+zXdd+I39yvDLKvDDGRrDBzHozcz118SasHFRjhAFXalWX42StGmw8bqsl3q2vaf71aNKg5ugDjA68UOSB5slTmwu1C0uMBm7p/B8cOfvch8cU44qH21uja3X66FWb7Y9mQejrhvzpuUjQpfXRv/UZ5i3topZXBAIIIPUV6pEtt27zZxzaObq3ySbd8LIBz/Rt7pPwXPgc027H2xHcxCSI5HIg6MjDmrj6pHh/dUg7YpUkYAzNNR/dVSGydlfT9rRR3OSrPLLIp+sYznhPlnTHgCKvuKIKAFAAAwANAANAAOlVnvlu/JZ3Iv7cZUPxuMaIx0bI+w2Tk9CT5Gmnd/f63uQBxd1If2bnGv7rcm/n5UiJwZ2Ha/wArRxsZnpiIrtIHlTZM1FYBoqyslZrVPCGGDWw1D7ybbFvFkY420UfzJ8hSZ8nVnrNN1ONjnuDW6pd3m2n3Z7pD7Y5sPqgjGAehINLeyWk+ltG0TKiQq4cg4YyHC8J5cg3nofCo47Wle9ht7eMTzM4Zw5PCqZyxcjlprnppocgGxdsR8OAeYNeY6PgOHxMQDOw4mnDda2IkEcZiYb7lQO4wzti+PhbwD5gGubau0YzvKguXRI4LYGMuwChmHFn2tMkt/wBq+Arv3EjI2ptAkHWK3x5jhI08eR+VRfbduS86LeQgs0KcMijUmMEsGXGpKknPkc9NfXONSsdJ3bVvItzeqkTh44UwCpBUs2rEEfAfhFIlhYtM/AmM8LNrpoiljz8ga569xylTkHBxioLqtfsB244nmtSSUZO9UeDqQrY8Mgj5Crl2sP0Mn3aqPsD3ZcNLeOpCFe6jJGOLXLkeIGAufHPgatbeG6WO3csemAPEk8hXcwb2jogAuNAq/wB1tocEN43EeMbQlEQHPVIycZ0AycnocnxrZs3dWS9ve8ugDbRcMoHEGFzKwyrEKf1aDQA88dQSAubE2Y20Z5baAPHAJWa6n8Q2Mxxn7T4Kn91RpjSraOyFhSMW6hFiUKqjkFGmPMaa/PnrWQ9ro3nEtb2a3G/+XP7Ky8ho6sG+5+3JSwFZrntLsSDIOo0I6qcZwfgQfMEHrW+tZj2vaHNNQVUWaKxRUkIIqot795X2XtGaeIcSShUdOnecKuCfPHF/HVobVumjiZl4QQPefREAGS0moPCAOQ1PlzCts3dRbp++uYiYuFu7jlHtyPIVLzSqf1ZIRVVOapzwTwiJFSE1jsrXcU6ugIIIBBGCDyOfGkLePspjlJe0cQsf2bDMRPljWP4ZHlT/AFg0OaHWKIppITmYaKlpb3amzf1neqg+t+uh/i14fxBamdmdshIHeQo/i0Tf4TnHzqzyuagdq7h2NxrLbR8X20Bjf+KMg/nSeqLe45X/AK6OT9eMHiLH2UZbdqlo3vd4h81yPmpNI+92+PeccqZdvdjQAnA6Z8hzNbN5917Szd+CSYqq5cSOGCHmAp4Q2ceJPPxqI2DubfXkP0iGKIRsx7tZHKuyjqPZIPhnTl4amhJnxDsmoab+BWhEMFC3PUtLhat6Kwey3duK1gMryRyXU/tSuHVuHOoQEHpzPifIDE/vKAVQjB9ojT0qnLvdO/i9+ymPnHwy/lGSw+IrnsI55HMaLMrKMlWDR4wcfWwM1dZM9pHYVf8AD8O+7Zx5in3VwbJnA1UjiXRh1APtAN1GhBHrmmOCcOMj4+VfPl1tGWzl9uRoZGUEni1ZQSFyc4ODn01qQ2XvPezcX0eeWThxxd2eLGeWcZx1/OsmIz4ad7nH8txrQ6iqm7oprh2ZG+qdd5+xS0unMkTNbOxy3AA0ZJ5ngJHCfQgeVcOxewS2jkDTzSXCj6mBGpP72CSR5AjzyNKXbze6/hx3s80eeXH7Occ8cQ1rVHv1eN7ty59CD/KtMYxhFQLKI6FkOkjfVXXNPFbQj3UjQAKoGAANAqj06VXd3vO11fCNVLiPLSAe5bpj2eI8jIzY06DPXRUy93unfHe3LHh5ZYaVx7NuSQ6QOcau4jbw5s+D+ZpZmL3glpIG3ynM6K6tt5Gg89la3ZDGF2ezkgd5dTv6/pCn+Cmu629bx6STxKfAuo/LNfOI21HjhD5HgAxHyAxXuG6LHEcUzk9EjY00zvOjEv8ADMM275x/fNXNeb62kUnHHMrdGVVY8S56HGMgkka+I65HLfdrcIBEMUjnoWwq58+ZqtYNgX8hxHYXPq692PnJipvaPZ3dB4FhaNTKvtCbQo4HFw5QsG04uX2TVJhfhyGCwcTQbDgFPqujWXLi6n94Lv3k25G8AP0uee4bBxGTHCmdSOHhBxjTx5HSubcffqSG7htnLSpcOFwSWZCdAwJPLPMeGT01zJ2P3+QBcWuDzYK+R6A86ctyOzKGwYyuxnuGGO8YYCg8xGvT156Dlyq8yJ+fM6yTicZhxAYYhWu5AtyTmRkVnFFZq2sNFFFFCEVH7a2kIIWkPMaKPFjyqQqt+0/eIRhh0hXOPF20A/l8zVbFSmOPs6mw5lWMNEJJKHQXPJKX9nvtS/W0BPdIe9uXHhnPDnxPL1P7ut4W1ssaKiKFVQFVRoAAMAAelJvZPu0bayEso/T3R72QnmAfcX4Kc48WNO9SghETA1cnlMry70WMVF7xr+h/EKlajtvJmBvLB/OrLe8EhIeyrdTtmMOqsJLKQYYAj9HKG5H79Px2JCM8EaIxHvIqqw+IH5HSkKJuDauz3+338X8UXef/AJ057d3kS2U5IZ8Ehc4wAM5Y/VHnS8TkoRJoVNjXONGqK2/BEqcNzGkozlVZQwYjwBzg/wBa0o3u5c0zrFbQQ2qTgmWVQoESDThVBqzkdeQ8q87OFzti44oneK3Rh3l0BgsVIIjtQeQGmW/0Z9u42g1c5TOknh4d5gez97ly5ZryT8LN0f8AmwNLo61La3HJXesaBkBv4/C5dm9mWzoY1T6LE5UY45FDOx8WJqI7RNnW9pYTGGGKImGQZRQp1XhAyB9phTla7Q5Bvn40j9sc3FbrENe8eKPA/fkDf4B869JgcbDi2Z4jzG45qk5paaFNW52xkhsrZeBOJYI8twjJPAOZxU7ivEEQVQo5KAB6AYFbKtqCxiozb2zhLGdSDphhzUqQysPNWAPwqUry4yMVWxUAniLN9j4EaFSaaGqj9h7S76IMQA6kpIo+rImjD05EeIZT1qRpYjk+jXyj6lz7B8BNGpZCfvRhl9UUU0Co4OczxBx10PMaocKFFFFFW1FFFFFCF4dsAk8gM/KqU2jAb/aVrbtqskxmlH/Dj1wfI6rVy7QjLRSKOZRgPUqRVYbj2w/tjjb/AOmwT7wkHEP4WzVGa88bTpc+auwWgkcNbK1xWaxmsNIAMkgDxq6qSya49rY7mTJAHCTk+Wv91Qm3N/YIFJUhsfWJwg/EefwqvZd5r3aspSzjMig6ysCkEfz5n1yfI4qscRU0iFT7eZVluHIGaQ0Hv6Lp3j2ukfdT5dfo8vErKM+26MgAB8ifCtu7+5NztIia+44LYkMIMkSz65zM3NRy00OmmPePRvRan6LJ3a+1GVkUAZ1icPoOpwDVnWs4dFdeTKGHowyPyNOMBzZ5DU+w5Lj5hTKwUHueaxZWKQxrHEioiDCqowAPICtxFZopirqEutilPat8AdYicL/0z+zPl7vkCSSu32xlup4Xcuhtp0lCaalD7rjJ69QedPUj4BJ6DPyqsNg2H0zbFy7FwtvbqgKMRiSVuPQjkQMjByDjXI0rMl6PaC6bD9mQildta6JrX7O0VmwzBhoa2UtTd/bHLgyxj9rGCXH/ADIhqfVM/dA5SVjtpJFDAqyn6ykEflVePpMxHq8Y3IfH9p89kGOt23UpRXhJgeRzXomtlr2vFWmoSjZLW/Nqxt3dP1ka97H/AMyEiRMfFcehNTmzL5ZoYpV92SNXHoygj+dRu9d8kdvIznASN2Ppwn/SuTsy4v7JsuPQ9wv8OvD/ANuKzMER9RO1ulR6kXTHd0JnooorVS0UUUUIWMUkbzbGktpBdWyO2CSVjXiZeLQkJzZSOYGT1x4PFGKTLC2UX9d02KV0RqPTZVLddrkg9kK/F4LBJxfJ9K4jJtbaBxFbyIp/aXR4EAPVU6/AGrmxWcUr6Vp75J5lN+qcO4AOQVbbF7HI+ISbRma7cck1SIfhGrfkPI1YVrZpGgSNFRAMBVAUD0A5Vvoqy1oaKBVnOLjUpRvyndoowJEJVtNdOvz1+NG4+1y0lzasc9wyOmSMiOZM8PjhXDDXoy1170bNk4TLBGZXHOMMqlvNS2mfI8/XnCdm271yktzeXad09xwqkWQWSNOXFjkfd056HNOc4Fq4n6iiiloUbvBeCOBiTjOnhpzP5ZpX7I7Qm1lumHtXlw8uSMHgB4UyPQE/irn7UL5njFrFkyXDi3QDxl98nyEYYH1PhTxsvZ6wQxwposaKg6aKMVI2FELpxUPtDdWGRzIvHDKecsLcDH741ST8ampmilPY14yuFQugkaJQls7+D3RFdqOXCe4lPLo2Y2PPqvpXFPvnMgIax2jxDosXGM+ToxFPlYxWW7obDE1aC3kSB6JnWuVUXWxtobYYJNE1jZ8QLhz+mk4TnHDzGo6gDkdatKztVijSNAFRFCqB0CjAHyrbis1oYfDx4dmSMUCg5xcalFFFFPUUUUUUIRRRRQhFFFFCEUUUUIRWqeYJgnlnU9B6+Vbawy5GDqKEIBrnvbvgXTVjoo8T/WtKG9u3Z9mKHXhktzoBnEiHHIZUqy/EEedcGw5JtsR8ZYQ2rZD4YtcSgH3M8ISFD14clhkaA11C6d07I3d8962sMAeG3J5SOxxPKuemRwAjop86fq02tokaKkahEUYVVGAoHIADkPKt1crVCKKKKEIooooQiiiihCKKKKEL/9k="/>
          <p:cNvSpPr>
            <a:spLocks noChangeAspect="1" noChangeArrowheads="1"/>
          </p:cNvSpPr>
          <p:nvPr/>
        </p:nvSpPr>
        <p:spPr bwMode="auto">
          <a:xfrm>
            <a:off x="63500" y="-803275"/>
            <a:ext cx="1657350" cy="1657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AutoShape 8" descr="data:image/jpeg;base64,/9j/4AAQSkZJRgABAQAAAQABAAD/2wCEAAkGBhQSERQUEhQUFBUVFBoYGRYXGRoZGBcYFRYYFxoeFRgXHSYeFx8kGRkXHy8iJCcqLCwsGB4xNTAsNSYrLSkBCQoKDgwOGg8PGiskHyQvKTQtLDQtLCwqNTApLCwsMC0sLTAsLCwsKS8sKSwpLSwvLCktKSwsKSwtLCwsKSwsLP/AABEIAK4ArgMBIgACEQEDEQH/xAAcAAACAgMBAQAAAAAAAAAAAAAABgUHAQMEAgj/xABGEAACAQMBBQUEBgcFBwUAAAABAgMABBEhBQYSMUEHE1FhcSIygZEUQlJygqEjM0NikrHwFcHC0fEWNGNzg6KyF0RTVMP/xAAaAQACAwEBAAAAAAAAAAAAAAAAAwIEBQEG/8QAMxEAAQMCBAIJAgYDAAAAAAAAAQACAxEhBBIxQWFxBRMiMlGBkaHRFMEVIzNCsfBykuH/2gAMAwEAAhEDEQA/ALxooooQiiiihCKKKKEIooooQitN1ciNSzchW6kXtG3mFvC7f/GMKPtSNoo+H+ddaKlCid5d/JDOLeCN7idte5jOAqnq7AHy56a6kZqV2LPtCLDT23dj92USLyz7ajBX1GelbOy/c76Lb9/MOK6ufbkZuahvaCDw55Pn5AYdsVLP6Lq49m7TWYEroVOGXOo8PgRqD/eCB20nbYl+hXCzDSIkCQdO6Y4J/AxD/d4qcBUSKLizRRRXEIooooQiiiihCKKKKEIooooQivLNjnQ7YBNKF1dXF5PJDbOIUiIWa4Kh2DkBu7gQ6cQUgs5zjiGAaryyOByMFT7LoHim0TA9RXsGlP8A2EfmNo3+fNoSPiO6xWwQX9vyaO7QeAEMvyJMb/NKUZMQy7mAjgb+hp/KlRp3TTRULs/eZJG4GDRyYyY5FKPjlnhPvDP1lyPOphWzypsOJjls03GoNj6LhaQtd1OERmPQZqp762+nbXtLZvaSLiuZR0OPdB9TjI8Gqxt5J8RhftN+Q1/ypO7KLXvZ7+9OvHP3CeSQgE/DJX+Grejea4rIArNFYqC4oreWxEkDAjIHMeKnRvyrj3Fvy9oEc5kt2aBz4mPHCfPijKN+KmB0BBB5EY+dV7Z7SNjeXGVJWWJT/wBWFimp6ZQr/BXHyNYwucdFNjHPOVoun24u0jGXZVHixA/nXm1v45ATG6vj7Jzj1pBh3kHtPJEJZW+s5yqjoFUjQDwHzpct94ZVv7aG1JMrzqZFXl3WcuHHIDGT5AZ9c2PH9bIGsFQfZXn4Exsc59qacVc083CpOCcdAMn4AVBz78WsbBZH4GJxhioOfNeLi/Kp8VHPu1anOba3OeeYk1z4+zrWg4OOhVBpA1C7YZw6hlIIPIjUGttJdzcrs+9t40GLe4KxcGpCO2QhTwHEAD97PSnMVxjswuuvblKzRRRTFBFFFFCFrmXKkeVQG5NuUhmDe99MuCfPMzEevs4Hwpirx3gzjIzSiGtdnJ4Lu1F7ooBrNNXFybQ2XHOoWVFcA5GeanxU81PmMVFtZz2+sZaeP7JI71fQnSUeuG826T9FV5sMybvajQixHmpBxCR96ttgxPIM4jidsYIOQCxyDqDoNCAa6uymw7rZVqOroZG9ZGLa+PMD4VB79bcaCOaZOEsHVVDDIOXC4I8CMim7Z140QWKaMR4UBeD9XpphDgYx9k4OOWcE1yac4YNbJUtpd3Hj8ruWuinKwTXgSjGcjHjSXvJvcWzHAcLyLjm3kvl59aJ8VHCzMTy4pkGHfM7K1SG8G94iykOGfkW5qv8AmarzbW02SN5irytxAYGpLPoM/HHTqKjpNpS3M30WwTvZj7z/AFIhyJY8tPH4anSp/be4/wDZ+y5sytLKwM0jnlxxcLjgHQAIdeZz6AUI8PJjHZ5rN2C0XTR4QZIbu3Kxsns32hdRl7m4+h8XKJEDOFP224hwn4k+NPe6e4lts8HuVYyN78rnid/U8gM64AqcsLjvIkf7aK38QB/vrfWpHEyMUaKLLklfIauNUVg1mtVzOEVmY4Cgk+gGamTS6WLqvt/Jg99ZRgnIu7cDA8GaR/koU/GrFFVluvm82uZD7trGzn/nXI4VHh7MWfix8Ks4UmC7c3jdOms7L4WRRRRT0lFFFFCFg1EzAYJ+sG1+dS1R204Me0ATqAQASddM4Gv9Z6Vg9OQSSQZo21pW2/McQnREA3WjZm2eKdoHzxBBIpxoyZCnJ+0G5+TL51M0l36xxXNvdO/D3IkjYZGCkwUE68yrKp9OLSpC67QrJM/pg2OiKzfnjH503ojGCfCtc89oWPkmOw8jndhpPkmOvE0vCpJ6An5DNJF12v2iclkPmeFf/Jq4Ju1+Gb9FDEzPICoHGmToc4AJ6ZrVErPFd+im3bTmQFF74R961nCf299Cp9A2T+Wata8RCjd5jgxls8sc8+WPHyqlttbfeO6s5JYeBopGdIyeLvG4eAe6PZwWBqQ3g3yupkJkWOKNRkjJx+I519KVisUxtt9horEXR0jzcgDc1Cldt7fLcaI57kHm2hIx9Y55ZzzxpjNLs+7F7e3H0ZEaCEANJcHkVOuIyD7RPgD64HNXvL57xABHcNHnOIonKtg9SAc49aatn79XVuFSOykjRQFCmC4woGnViaxosK+NwkLa37vhxHwrs1AzqoXNA8a3KtPdjdWCwhEVuuBzZjgu58XIGv8AIdAK0b7Woe1dTqCGB9GRhSjtLtNu7YI01vGUkGVdOMqfLOuD5EA1xSdrH0sdytvlmzgKzZ0BzgMg6Z61uRYhj+03RZZwcni3/YfKe+z66MmzLJyck28efgoH91MFVLuR2l21paQ2snEWiBUspUj3iRpnPIgU32vaZYv+0ZPvIw/lmpdazxUTg5x+0nlf+E1ZpN7R94VggZT0XjcDqAcKvqz4FTLb3Wvdl1njbAzwhhxHyCnXPwqv9kWx2rtE8ftW9swkm+zJN+zj81QanzBHLWkyuzkRt315IjYY6veNNOf/ABOHZzsFrazDTf7xcMZpj14n1C/hXA9c+NNVYFZqyLKrVFFFFdQsZrl2htOKBeOV1RfFjj5DmT5ClPfztBWyBjjKmXGWLarGDyyOrHw/0qutlbA2hthjMCY4icfSJs5Yf8JPD0wM9eeFGQk0aKq6zDNa0PmNAdBufgcU67e7YoYgRCvF+/IeFfgo9pvTSlH/AG22ntAkWqTyLnH6Je7jGehkPL4mn3d/sgsbfDSIbmXq82oz+7H7o+OT506RQhQFUBQBgADAA8gNBXOrJ7x+yl9Uxn6TAOJufhVju1uFJwNJtGIGTiyMSF/ZI+v558yK2f8ApbZyXLNK04VyOGNZOGMHGq6Di1xke14jprZjJkYNQ17Z40PI8j+Y9CDrnyFeZ6QbL0fOMVHUx6Ob4cl36mSYZXOKjrTss2ZGMC0jbzfic/Nia37Q3etbeEmG3hjIIwyooI9GxkaedSuzL4sCj++vXlxL9oD44PgfIilTe3eLvT3MWqg+0R9Yjovl/Ot/66IRCZpqDokQwPlfl9Ur7YkjMnfNgd2hUMeQBOWPxwPlXFuvuvJtiYSShksI20Goa4ZT06455PTUD2slfcO7D7Q2gLSR+CCGNZpQvvPxHRQfl6annirG3n3lh2XbRqkfEzfo7e3j0LEDQDHJRpk4PxJpeHw73P6+bvH2VnE4hob1MPdHumG1tljRURQqKAqqowFA0AAHIVtr5x3r312yr8Vw89qHzwoqmJcD7OdWxkaknpW7dXtnvLdwLljcxE+0Gx3gHUow5nybIPlzrQqs6ivy8tD7yaMPPHEP8/69OG+uQ8LBh7Yxz+8AcZ5HxFd2ydrRXUKTQOHjcZDD5EEdCDkEdCK0bbtQY2YcwPngj+s1SOHcyUSw7kZhsePMe6kCCKFJ/Zzu9a3Ozx31vDIVnuFJZFLaTuRlsZ5EVLXPZXs1v/bKh8Y2eP8A8GFe+z/Zht4ZYyysGuJJUx9iThOvmG4gfTzrO++9C20TDj4fZy7c+BOWn7zHQDz9Ke6dhbnF/nwUo2uLqCyrLefYMMMncWPeySTOI4VduP2gfbIJGigcyc+PKmKHs52lajNpdxt1K+3FkkDPLiX4kcgKk+zXdd+I39yvDLKvDDGRrDBzHozcz118SasHFRjhAFXalWX42StGmw8bqsl3q2vaf71aNKg5ugDjA68UOSB5slTmwu1C0uMBm7p/B8cOfvch8cU44qH21uja3X66FWb7Y9mQejrhvzpuUjQpfXRv/UZ5i3topZXBAIIIPUV6pEtt27zZxzaObq3ySbd8LIBz/Rt7pPwXPgc027H2xHcxCSI5HIg6MjDmrj6pHh/dUg7YpUkYAzNNR/dVSGydlfT9rRR3OSrPLLIp+sYznhPlnTHgCKvuKIKAFAAAwANAANAAOlVnvlu/JZ3Iv7cZUPxuMaIx0bI+w2Tk9CT5Gmnd/f63uQBxd1If2bnGv7rcm/n5UiJwZ2Ha/wArRxsZnpiIrtIHlTZM1FYBoqyslZrVPCGGDWw1D7ybbFvFkY420UfzJ8hSZ8nVnrNN1ONjnuDW6pd3m2n3Z7pD7Y5sPqgjGAehINLeyWk+ltG0TKiQq4cg4YyHC8J5cg3nofCo47Wle9ht7eMTzM4Zw5PCqZyxcjlprnppocgGxdsR8OAeYNeY6PgOHxMQDOw4mnDda2IkEcZiYb7lQO4wzti+PhbwD5gGubau0YzvKguXRI4LYGMuwChmHFn2tMkt/wBq+Arv3EjI2ptAkHWK3x5jhI08eR+VRfbduS86LeQgs0KcMijUmMEsGXGpKknPkc9NfXONSsdJ3bVvItzeqkTh44UwCpBUs2rEEfAfhFIlhYtM/AmM8LNrpoiljz8ga569xylTkHBxioLqtfsB244nmtSSUZO9UeDqQrY8Mgj5Crl2sP0Mn3aqPsD3ZcNLeOpCFe6jJGOLXLkeIGAufHPgatbeG6WO3csemAPEk8hXcwb2jogAuNAq/wB1tocEN43EeMbQlEQHPVIycZ0AycnocnxrZs3dWS9ve8ugDbRcMoHEGFzKwyrEKf1aDQA88dQSAubE2Y20Z5baAPHAJWa6n8Q2Mxxn7T4Kn91RpjSraOyFhSMW6hFiUKqjkFGmPMaa/PnrWQ9ro3nEtb2a3G/+XP7Ky8ho6sG+5+3JSwFZrntLsSDIOo0I6qcZwfgQfMEHrW+tZj2vaHNNQVUWaKxRUkIIqot795X2XtGaeIcSShUdOnecKuCfPHF/HVobVumjiZl4QQPefREAGS0moPCAOQ1PlzCts3dRbp++uYiYuFu7jlHtyPIVLzSqf1ZIRVVOapzwTwiJFSE1jsrXcU6ugIIIBBGCDyOfGkLePspjlJe0cQsf2bDMRPljWP4ZHlT/AFg0OaHWKIppITmYaKlpb3amzf1neqg+t+uh/i14fxBamdmdshIHeQo/i0Tf4TnHzqzyuagdq7h2NxrLbR8X20Bjf+KMg/nSeqLe45X/AK6OT9eMHiLH2UZbdqlo3vd4h81yPmpNI+92+PeccqZdvdjQAnA6Z8hzNbN5917Szd+CSYqq5cSOGCHmAp4Q2ceJPPxqI2DubfXkP0iGKIRsx7tZHKuyjqPZIPhnTl4amhJnxDsmoab+BWhEMFC3PUtLhat6Kwey3duK1gMryRyXU/tSuHVuHOoQEHpzPifIDE/vKAVQjB9ojT0qnLvdO/i9+ymPnHwy/lGSw+IrnsI55HMaLMrKMlWDR4wcfWwM1dZM9pHYVf8AD8O+7Zx5in3VwbJnA1UjiXRh1APtAN1GhBHrmmOCcOMj4+VfPl1tGWzl9uRoZGUEni1ZQSFyc4ODn01qQ2XvPezcX0eeWThxxd2eLGeWcZx1/OsmIz4ad7nH8txrQ6iqm7oprh2ZG+qdd5+xS0unMkTNbOxy3AA0ZJ5ngJHCfQgeVcOxewS2jkDTzSXCj6mBGpP72CSR5AjzyNKXbze6/hx3s80eeXH7Occ8cQ1rVHv1eN7ty59CD/KtMYxhFQLKI6FkOkjfVXXNPFbQj3UjQAKoGAANAqj06VXd3vO11fCNVLiPLSAe5bpj2eI8jIzY06DPXRUy93unfHe3LHh5ZYaVx7NuSQ6QOcau4jbw5s+D+ZpZmL3glpIG3ynM6K6tt5Gg89la3ZDGF2ezkgd5dTv6/pCn+Cmu629bx6STxKfAuo/LNfOI21HjhD5HgAxHyAxXuG6LHEcUzk9EjY00zvOjEv8ADMM275x/fNXNeb62kUnHHMrdGVVY8S56HGMgkka+I65HLfdrcIBEMUjnoWwq58+ZqtYNgX8hxHYXPq692PnJipvaPZ3dB4FhaNTKvtCbQo4HFw5QsG04uX2TVJhfhyGCwcTQbDgFPqujWXLi6n94Lv3k25G8AP0uee4bBxGTHCmdSOHhBxjTx5HSubcffqSG7htnLSpcOFwSWZCdAwJPLPMeGT01zJ2P3+QBcWuDzYK+R6A86ctyOzKGwYyuxnuGGO8YYCg8xGvT156Dlyq8yJ+fM6yTicZhxAYYhWu5AtyTmRkVnFFZq2sNFFFFCEVH7a2kIIWkPMaKPFjyqQqt+0/eIRhh0hXOPF20A/l8zVbFSmOPs6mw5lWMNEJJKHQXPJKX9nvtS/W0BPdIe9uXHhnPDnxPL1P7ut4W1ssaKiKFVQFVRoAAMAAelJvZPu0bayEso/T3R72QnmAfcX4Kc48WNO9SghETA1cnlMry70WMVF7xr+h/EKlajtvJmBvLB/OrLe8EhIeyrdTtmMOqsJLKQYYAj9HKG5H79Px2JCM8EaIxHvIqqw+IH5HSkKJuDauz3+338X8UXef/AJ057d3kS2U5IZ8Ehc4wAM5Y/VHnS8TkoRJoVNjXONGqK2/BEqcNzGkozlVZQwYjwBzg/wBa0o3u5c0zrFbQQ2qTgmWVQoESDThVBqzkdeQ8q87OFzti44oneK3Rh3l0BgsVIIjtQeQGmW/0Z9u42g1c5TOknh4d5gez97ly5ZryT8LN0f8AmwNLo61La3HJXesaBkBv4/C5dm9mWzoY1T6LE5UY45FDOx8WJqI7RNnW9pYTGGGKImGQZRQp1XhAyB9phTla7Q5Bvn40j9sc3FbrENe8eKPA/fkDf4B869JgcbDi2Z4jzG45qk5paaFNW52xkhsrZeBOJYI8twjJPAOZxU7ivEEQVQo5KAB6AYFbKtqCxiozb2zhLGdSDphhzUqQysPNWAPwqUry4yMVWxUAniLN9j4EaFSaaGqj9h7S76IMQA6kpIo+rImjD05EeIZT1qRpYjk+jXyj6lz7B8BNGpZCfvRhl9UUU0Co4OczxBx10PMaocKFFFFFW1FFFFFCF4dsAk8gM/KqU2jAb/aVrbtqskxmlH/Dj1wfI6rVy7QjLRSKOZRgPUqRVYbj2w/tjjb/AOmwT7wkHEP4WzVGa88bTpc+auwWgkcNbK1xWaxmsNIAMkgDxq6qSya49rY7mTJAHCTk+Wv91Qm3N/YIFJUhsfWJwg/EefwqvZd5r3aspSzjMig6ysCkEfz5n1yfI4qscRU0iFT7eZVluHIGaQ0Hv6Lp3j2ukfdT5dfo8vErKM+26MgAB8ifCtu7+5NztIia+44LYkMIMkSz65zM3NRy00OmmPePRvRan6LJ3a+1GVkUAZ1icPoOpwDVnWs4dFdeTKGHowyPyNOMBzZ5DU+w5Lj5hTKwUHueaxZWKQxrHEioiDCqowAPICtxFZopirqEutilPat8AdYicL/0z+zPl7vkCSSu32xlup4Xcuhtp0lCaalD7rjJ69QedPUj4BJ6DPyqsNg2H0zbFy7FwtvbqgKMRiSVuPQjkQMjByDjXI0rMl6PaC6bD9mQildta6JrX7O0VmwzBhoa2UtTd/bHLgyxj9rGCXH/ADIhqfVM/dA5SVjtpJFDAqyn6ykEflVePpMxHq8Y3IfH9p89kGOt23UpRXhJgeRzXomtlr2vFWmoSjZLW/Nqxt3dP1ka97H/AMyEiRMfFcehNTmzL5ZoYpV92SNXHoygj+dRu9d8kdvIznASN2Ppwn/SuTsy4v7JsuPQ9wv8OvD/ANuKzMER9RO1ulR6kXTHd0JnooorVS0UUUUIWMUkbzbGktpBdWyO2CSVjXiZeLQkJzZSOYGT1x4PFGKTLC2UX9d02KV0RqPTZVLddrkg9kK/F4LBJxfJ9K4jJtbaBxFbyIp/aXR4EAPVU6/AGrmxWcUr6Vp75J5lN+qcO4AOQVbbF7HI+ISbRma7cck1SIfhGrfkPI1YVrZpGgSNFRAMBVAUD0A5Vvoqy1oaKBVnOLjUpRvyndoowJEJVtNdOvz1+NG4+1y0lzasc9wyOmSMiOZM8PjhXDDXoy1170bNk4TLBGZXHOMMqlvNS2mfI8/XnCdm271yktzeXad09xwqkWQWSNOXFjkfd056HNOc4Fq4n6iiiloUbvBeCOBiTjOnhpzP5ZpX7I7Qm1lumHtXlw8uSMHgB4UyPQE/irn7UL5njFrFkyXDi3QDxl98nyEYYH1PhTxsvZ6wQxwposaKg6aKMVI2FELpxUPtDdWGRzIvHDKecsLcDH741ST8ampmilPY14yuFQugkaJQls7+D3RFdqOXCe4lPLo2Y2PPqvpXFPvnMgIax2jxDosXGM+ToxFPlYxWW7obDE1aC3kSB6JnWuVUXWxtobYYJNE1jZ8QLhz+mk4TnHDzGo6gDkdatKztVijSNAFRFCqB0CjAHyrbis1oYfDx4dmSMUCg5xcalFFFFPUUUUUUIRRRRQhFFFFCEUUUUIRWqeYJgnlnU9B6+Vbawy5GDqKEIBrnvbvgXTVjoo8T/WtKG9u3Z9mKHXhktzoBnEiHHIZUqy/EEedcGw5JtsR8ZYQ2rZD4YtcSgH3M8ISFD14clhkaA11C6d07I3d8962sMAeG3J5SOxxPKuemRwAjop86fq02tokaKkahEUYVVGAoHIADkPKt1crVCKKKKEIooooQiiiihCKKKKEL/9k="/>
          <p:cNvSpPr>
            <a:spLocks noChangeAspect="1" noChangeArrowheads="1"/>
          </p:cNvSpPr>
          <p:nvPr/>
        </p:nvSpPr>
        <p:spPr bwMode="auto">
          <a:xfrm>
            <a:off x="63500" y="-803275"/>
            <a:ext cx="1657350" cy="1657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7191375" cy="47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685800"/>
          </a:xfrm>
        </p:spPr>
        <p:txBody>
          <a:bodyPr/>
          <a:lstStyle/>
          <a:p>
            <a:r>
              <a:rPr lang="en-US" dirty="0" smtClean="0"/>
              <a:t>Metallic Character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914400"/>
            <a:ext cx="5897880" cy="6025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Where are the most Metallic elements found?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7239000" cy="434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616" y="57150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Cs</a:t>
            </a:r>
          </a:p>
          <a:p>
            <a:pPr algn="ctr"/>
            <a:r>
              <a:rPr lang="en-US" dirty="0" smtClean="0"/>
              <a:t>Fr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7301" y="2133600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90600" y="2286000"/>
            <a:ext cx="609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143000" y="2438400"/>
            <a:ext cx="6096000" cy="3429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90600" y="2286000"/>
            <a:ext cx="0" cy="3581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897880" cy="304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electronegativity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533400"/>
            <a:ext cx="7467600" cy="129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Where are the most Non-Metallic elements found?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Def.  The love or affinity for electrons (attraction of electrons to a nucleus)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Based on a scale (Fr) 0.9 – 4.0 (F)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7239000" cy="434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616" y="57150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Cs</a:t>
            </a:r>
          </a:p>
          <a:p>
            <a:pPr algn="ctr"/>
            <a:r>
              <a:rPr lang="en-US" dirty="0" smtClean="0"/>
              <a:t>Fr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7301" y="2133600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2286000"/>
            <a:ext cx="6019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066800" y="2514600"/>
            <a:ext cx="5943600" cy="3276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90600" y="2362200"/>
            <a:ext cx="0" cy="3200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381000"/>
          </a:xfrm>
        </p:spPr>
        <p:txBody>
          <a:bodyPr/>
          <a:lstStyle/>
          <a:p>
            <a:r>
              <a:rPr lang="en-US" dirty="0" smtClean="0"/>
              <a:t>Atomic radii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685800"/>
            <a:ext cx="5897880" cy="60251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NOTE:  All trends are taught explaining the increased trend, A.R. is explained why it decreases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667000" y="1524000"/>
            <a:ext cx="5181600" cy="312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8862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Cs</a:t>
            </a:r>
          </a:p>
          <a:p>
            <a:pPr algn="ctr"/>
            <a:r>
              <a:rPr lang="en-US" dirty="0" smtClean="0"/>
              <a:t>Fr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1676400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52800" y="1905000"/>
            <a:ext cx="411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29000" y="2057400"/>
            <a:ext cx="40386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1828800"/>
            <a:ext cx="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8600" y="1676400"/>
            <a:ext cx="1219200" cy="1219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" y="228600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1981200"/>
            <a:ext cx="27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48006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***As you move from </a:t>
            </a:r>
            <a:r>
              <a:rPr lang="en-US" b="1" u="sng" dirty="0" smtClean="0"/>
              <a:t>LEFT</a:t>
            </a:r>
            <a:r>
              <a:rPr lang="en-US" dirty="0" smtClean="0"/>
              <a:t> to </a:t>
            </a:r>
            <a:r>
              <a:rPr lang="en-US" b="1" u="sng" dirty="0" smtClean="0"/>
              <a:t>RIGHT</a:t>
            </a:r>
            <a:r>
              <a:rPr lang="en-US" dirty="0" smtClean="0"/>
              <a:t> across the periodic table, the Atomic Radius will </a:t>
            </a:r>
            <a:r>
              <a:rPr lang="en-US" b="1" u="sng" dirty="0" smtClean="0"/>
              <a:t>DECREASE</a:t>
            </a:r>
            <a:r>
              <a:rPr lang="en-US" dirty="0" smtClean="0"/>
              <a:t> due to an </a:t>
            </a:r>
            <a:r>
              <a:rPr lang="en-US" b="1" u="sng" dirty="0" smtClean="0"/>
              <a:t>INCREASED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NUCLEAR CHARGE </a:t>
            </a:r>
            <a:r>
              <a:rPr lang="en-US" dirty="0" smtClean="0"/>
              <a:t>attracting electrons in closer.</a:t>
            </a:r>
          </a:p>
          <a:p>
            <a:r>
              <a:rPr lang="en-US" dirty="0" smtClean="0"/>
              <a:t>****</a:t>
            </a:r>
          </a:p>
          <a:p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What’s Nuclear Charge you ask?  </a:t>
            </a:r>
            <a:r>
              <a:rPr lang="en-US" dirty="0" smtClean="0"/>
              <a:t>Recall Subatomic particles!</a:t>
            </a:r>
          </a:p>
          <a:p>
            <a:r>
              <a:rPr lang="en-US" dirty="0" smtClean="0"/>
              <a:t>Atomic # = # of protons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found in the Nucleus</a:t>
            </a:r>
            <a:r>
              <a:rPr lang="en-US" dirty="0" smtClean="0">
                <a:sym typeface="Wingdings" pitchFamily="2" charset="2"/>
              </a:rPr>
              <a:t> (+) nuclear charge!!!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5897880" cy="381000"/>
          </a:xfrm>
        </p:spPr>
        <p:txBody>
          <a:bodyPr/>
          <a:lstStyle/>
          <a:p>
            <a:r>
              <a:rPr lang="en-US" dirty="0" smtClean="0"/>
              <a:t>ionic radii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685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***As you move </a:t>
            </a:r>
            <a:r>
              <a:rPr lang="en-US" b="1" u="sng" dirty="0" smtClean="0"/>
              <a:t>DOWN</a:t>
            </a:r>
            <a:r>
              <a:rPr lang="en-US" dirty="0" smtClean="0"/>
              <a:t>  </a:t>
            </a:r>
            <a:r>
              <a:rPr lang="en-US" dirty="0" smtClean="0"/>
              <a:t>the periodic table, the Atomic Radius will </a:t>
            </a:r>
            <a:r>
              <a:rPr lang="en-US" b="1" u="sng" dirty="0" smtClean="0"/>
              <a:t>INCREASE</a:t>
            </a:r>
            <a:r>
              <a:rPr lang="en-US" dirty="0" smtClean="0"/>
              <a:t> due to an </a:t>
            </a:r>
            <a:r>
              <a:rPr lang="en-US" b="1" dirty="0" smtClean="0"/>
              <a:t>INCREASE in </a:t>
            </a:r>
            <a:r>
              <a:rPr lang="en-US" b="1" dirty="0" smtClean="0">
                <a:solidFill>
                  <a:srgbClr val="FF0000"/>
                </a:solidFill>
              </a:rPr>
              <a:t>ENERGY LEVELS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(Sounds like Common Sense…..it is!)</a:t>
            </a:r>
          </a:p>
          <a:p>
            <a:endParaRPr lang="en-US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52400" y="30480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1066800"/>
                <a:gridCol w="1219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 Bonds Tend to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 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Lose 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</a:t>
                      </a:r>
                      <a:r>
                        <a:rPr lang="en-US" b="1" u="sng" dirty="0" err="1" smtClean="0"/>
                        <a:t>t</a:t>
                      </a:r>
                      <a:r>
                        <a:rPr lang="en-US" dirty="0" err="1" smtClean="0"/>
                        <a:t>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 METALS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 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="1" u="sng" dirty="0" smtClean="0"/>
                        <a:t>n</a:t>
                      </a:r>
                      <a:r>
                        <a:rPr lang="en-US" dirty="0" smtClean="0"/>
                        <a:t>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2057400" y="5943600"/>
            <a:ext cx="304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4800" y="5029200"/>
            <a:ext cx="1219200" cy="1219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400800" y="5867400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15200" y="5562600"/>
            <a:ext cx="4572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54102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63246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6400800" y="6248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563880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F-</a:t>
            </a:r>
            <a:endParaRPr lang="en-US" dirty="0"/>
          </a:p>
        </p:txBody>
      </p:sp>
      <p:sp>
        <p:nvSpPr>
          <p:cNvPr id="30" name="Circular Arrow 29"/>
          <p:cNvSpPr/>
          <p:nvPr/>
        </p:nvSpPr>
        <p:spPr>
          <a:xfrm>
            <a:off x="1295400" y="5334000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ular Arrow 30"/>
          <p:cNvSpPr/>
          <p:nvPr/>
        </p:nvSpPr>
        <p:spPr>
          <a:xfrm>
            <a:off x="6400800" y="5181600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Radii overall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676400"/>
            <a:ext cx="4876800" cy="3657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3581400" y="1676400"/>
            <a:ext cx="0" cy="36576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" idx="3"/>
            <a:endCxn id="3" idx="1"/>
          </p:cNvCxnSpPr>
          <p:nvPr/>
        </p:nvCxnSpPr>
        <p:spPr>
          <a:xfrm flipH="1">
            <a:off x="1143000" y="3505200"/>
            <a:ext cx="48768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15000" y="1066800"/>
            <a:ext cx="838200" cy="914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62000" y="4800600"/>
            <a:ext cx="914400" cy="914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502920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137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Smallest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743200" y="5638800"/>
            <a:ext cx="48768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34200" y="6248400"/>
            <a:ext cx="1143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133600" y="6248400"/>
            <a:ext cx="12192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66800" y="609600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Smallest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733800" y="5638800"/>
            <a:ext cx="0" cy="9906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29200" y="5638800"/>
            <a:ext cx="0" cy="9906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77000" y="5638800"/>
            <a:ext cx="0" cy="9906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897880" cy="685800"/>
          </a:xfrm>
        </p:spPr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914400"/>
            <a:ext cx="589788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The amount of energy required to remove the outer most (valence) electron, results in the formation of an ion.</a:t>
            </a:r>
          </a:p>
          <a:p>
            <a:endParaRPr lang="en-US" sz="2000" dirty="0" smtClean="0"/>
          </a:p>
          <a:p>
            <a:r>
              <a:rPr lang="en-US" sz="2000" dirty="0" smtClean="0"/>
              <a:t>Where are the highest I.E.’s Found?</a:t>
            </a:r>
          </a:p>
          <a:p>
            <a:endParaRPr lang="en-US" sz="2000" dirty="0" smtClean="0"/>
          </a:p>
          <a:p>
            <a:r>
              <a:rPr lang="en-US" sz="2000" dirty="0" smtClean="0"/>
              <a:t>Which is the smallest?  Most Non-Metallic?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581400" y="3581400"/>
            <a:ext cx="4419600" cy="30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5943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Cs</a:t>
            </a:r>
          </a:p>
          <a:p>
            <a:pPr algn="ctr"/>
            <a:r>
              <a:rPr lang="en-US" dirty="0" smtClean="0"/>
              <a:t>Fr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3657600"/>
            <a:ext cx="30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3886200"/>
            <a:ext cx="3657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114800" y="4038600"/>
            <a:ext cx="3505200" cy="2057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86200" y="3962400"/>
            <a:ext cx="0" cy="1828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3048000"/>
            <a:ext cx="439575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0</a:t>
            </a:r>
            <a:r>
              <a:rPr lang="en-US" dirty="0" smtClean="0"/>
              <a:t>  + 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 +  e</a:t>
            </a:r>
            <a:r>
              <a:rPr lang="en-US" baseline="30000" dirty="0" smtClean="0">
                <a:sym typeface="Wingdings" pitchFamily="2" charset="2"/>
              </a:rPr>
              <a:t>- </a:t>
            </a:r>
          </a:p>
          <a:p>
            <a:endParaRPr lang="en-US" baseline="30000" dirty="0" smtClean="0">
              <a:sym typeface="Wingdings" pitchFamily="2" charset="2"/>
            </a:endParaRPr>
          </a:p>
          <a:p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ionization</a:t>
            </a:r>
          </a:p>
          <a:p>
            <a:r>
              <a:rPr lang="en-US" dirty="0" smtClean="0">
                <a:sym typeface="Wingdings" pitchFamily="2" charset="2"/>
              </a:rPr>
              <a:t>            energy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Non-Metals: </a:t>
            </a:r>
          </a:p>
          <a:p>
            <a:r>
              <a:rPr lang="en-US" dirty="0" smtClean="0">
                <a:sym typeface="Wingdings" pitchFamily="2" charset="2"/>
              </a:rPr>
              <a:t>Do not like to lose electrons</a:t>
            </a:r>
          </a:p>
          <a:p>
            <a:r>
              <a:rPr lang="en-US" dirty="0" smtClean="0">
                <a:sym typeface="Wingdings" pitchFamily="2" charset="2"/>
              </a:rPr>
              <a:t>Smallest/ Tighter</a:t>
            </a:r>
          </a:p>
          <a:p>
            <a:r>
              <a:rPr lang="en-US" dirty="0" smtClean="0">
                <a:sym typeface="Wingdings" pitchFamily="2" charset="2"/>
              </a:rPr>
              <a:t> hold of electrons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905000"/>
            <a:ext cx="7543800" cy="4114800"/>
          </a:xfrm>
        </p:spPr>
        <p:txBody>
          <a:bodyPr/>
          <a:lstStyle/>
          <a:p>
            <a:r>
              <a:rPr lang="en-US" dirty="0" smtClean="0"/>
              <a:t>First developed by Mendeleev</a:t>
            </a:r>
          </a:p>
          <a:p>
            <a:r>
              <a:rPr lang="en-US" dirty="0" smtClean="0"/>
              <a:t>Later developed by Henry Mosley</a:t>
            </a:r>
          </a:p>
          <a:p>
            <a:pPr lvl="1"/>
            <a:r>
              <a:rPr lang="en-US" dirty="0" smtClean="0"/>
              <a:t>Arranged the periodic table based on Atomic Number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facts</a:t>
            </a:r>
            <a:endParaRPr lang="en-US" dirty="0"/>
          </a:p>
        </p:txBody>
      </p:sp>
      <p:pic>
        <p:nvPicPr>
          <p:cNvPr id="4" name="Picture 2" descr="http://photos.aip.org/history/Thumbnails/moseley_henry_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370522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410200" cy="1143000"/>
          </a:xfrm>
        </p:spPr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pic>
        <p:nvPicPr>
          <p:cNvPr id="17412" name="Picture 4" descr="http://library.thinkquest.org/3616/chem/period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685278" cy="42672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219200" y="6248400"/>
            <a:ext cx="624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2/3 Metals              1/3 non </a:t>
            </a:r>
            <a:r>
              <a:rPr lang="en-US" dirty="0" err="1" smtClean="0"/>
              <a:t>metalls</a:t>
            </a:r>
            <a:r>
              <a:rPr lang="en-US" dirty="0" smtClean="0"/>
              <a:t>       2 liquids   Hg &amp; Br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457200"/>
            <a:ext cx="3276600" cy="5334000"/>
          </a:xfrm>
        </p:spPr>
        <p:txBody>
          <a:bodyPr/>
          <a:lstStyle/>
          <a:p>
            <a:r>
              <a:rPr lang="en-US" dirty="0" smtClean="0"/>
              <a:t>Metals</a:t>
            </a:r>
          </a:p>
          <a:p>
            <a:pPr lvl="1"/>
            <a:r>
              <a:rPr lang="en-US" dirty="0" smtClean="0"/>
              <a:t>Hard, soft</a:t>
            </a:r>
          </a:p>
          <a:p>
            <a:pPr lvl="1"/>
            <a:r>
              <a:rPr lang="en-US" dirty="0" smtClean="0"/>
              <a:t>Excellent conductors of heat and electricity</a:t>
            </a:r>
          </a:p>
          <a:p>
            <a:pPr lvl="1"/>
            <a:r>
              <a:rPr lang="en-US" dirty="0" smtClean="0"/>
              <a:t>Malleable- sheets</a:t>
            </a:r>
          </a:p>
          <a:p>
            <a:pPr lvl="1"/>
            <a:r>
              <a:rPr lang="en-US" dirty="0" smtClean="0"/>
              <a:t>Ductile – wire</a:t>
            </a:r>
          </a:p>
          <a:p>
            <a:pPr lvl="1"/>
            <a:r>
              <a:rPr lang="en-US" dirty="0" smtClean="0"/>
              <a:t>Luster – shine</a:t>
            </a:r>
          </a:p>
          <a:p>
            <a:pPr lvl="1"/>
            <a:r>
              <a:rPr lang="en-US" dirty="0" smtClean="0"/>
              <a:t>High BP, MP.</a:t>
            </a:r>
          </a:p>
          <a:p>
            <a:pPr lvl="1"/>
            <a:r>
              <a:rPr lang="en-US" dirty="0" smtClean="0"/>
              <a:t>When they form bonds, they tend to:</a:t>
            </a:r>
          </a:p>
          <a:p>
            <a:pPr lvl="2"/>
            <a:r>
              <a:rPr lang="en-US" dirty="0" smtClean="0"/>
              <a:t>Lose electrons</a:t>
            </a:r>
          </a:p>
          <a:p>
            <a:pPr lvl="2"/>
            <a:r>
              <a:rPr lang="en-US" dirty="0" smtClean="0"/>
              <a:t>Form (+) ions – </a:t>
            </a:r>
            <a:r>
              <a:rPr lang="en-US" u="sng" dirty="0" err="1" smtClean="0"/>
              <a:t>Cation</a:t>
            </a:r>
            <a:endParaRPr lang="en-US" u="sng" dirty="0" smtClean="0"/>
          </a:p>
          <a:p>
            <a:pPr lvl="2"/>
            <a:r>
              <a:rPr lang="en-US" dirty="0" smtClean="0"/>
              <a:t>Ions are Smaller in size</a:t>
            </a:r>
          </a:p>
          <a:p>
            <a:pPr lvl="2"/>
            <a:endParaRPr lang="en-US" dirty="0" smtClean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2"/>
          </p:nvPr>
        </p:nvSpPr>
        <p:spPr>
          <a:xfrm>
            <a:off x="4724400" y="228600"/>
            <a:ext cx="3276600" cy="4038600"/>
          </a:xfrm>
        </p:spPr>
        <p:txBody>
          <a:bodyPr/>
          <a:lstStyle/>
          <a:p>
            <a:r>
              <a:rPr lang="en-US" dirty="0" smtClean="0"/>
              <a:t>Non- Metals</a:t>
            </a:r>
          </a:p>
          <a:p>
            <a:pPr lvl="1"/>
            <a:r>
              <a:rPr lang="en-US" dirty="0" smtClean="0"/>
              <a:t>Soft , brittle</a:t>
            </a:r>
          </a:p>
          <a:p>
            <a:pPr lvl="1"/>
            <a:r>
              <a:rPr lang="en-US" dirty="0" smtClean="0"/>
              <a:t>Insoluble in water</a:t>
            </a:r>
          </a:p>
          <a:p>
            <a:pPr lvl="1"/>
            <a:r>
              <a:rPr lang="en-US" dirty="0" smtClean="0"/>
              <a:t>Poor conductors of heat and electricity</a:t>
            </a:r>
          </a:p>
          <a:p>
            <a:pPr lvl="1"/>
            <a:r>
              <a:rPr lang="en-US" dirty="0" smtClean="0"/>
              <a:t>When they form bonds, they tend to:</a:t>
            </a:r>
          </a:p>
          <a:p>
            <a:pPr lvl="2"/>
            <a:r>
              <a:rPr lang="en-US" dirty="0" smtClean="0"/>
              <a:t>Gain electrons</a:t>
            </a:r>
          </a:p>
          <a:p>
            <a:pPr lvl="2"/>
            <a:r>
              <a:rPr lang="en-US" dirty="0" smtClean="0"/>
              <a:t>Form (-) ions – </a:t>
            </a:r>
            <a:r>
              <a:rPr lang="en-US" u="sng" dirty="0" smtClean="0"/>
              <a:t>Anion</a:t>
            </a:r>
          </a:p>
          <a:p>
            <a:pPr lvl="2"/>
            <a:r>
              <a:rPr lang="en-US" dirty="0" smtClean="0"/>
              <a:t>Ions are LARGER in size</a:t>
            </a:r>
          </a:p>
          <a:p>
            <a:pPr lvl="2"/>
            <a:endParaRPr lang="en-US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2"/>
          </p:nvPr>
        </p:nvSpPr>
        <p:spPr>
          <a:xfrm>
            <a:off x="3581400" y="4114800"/>
            <a:ext cx="3276600" cy="2590800"/>
          </a:xfrm>
        </p:spPr>
        <p:txBody>
          <a:bodyPr/>
          <a:lstStyle/>
          <a:p>
            <a:r>
              <a:rPr lang="en-US" dirty="0" smtClean="0"/>
              <a:t>Metalloids</a:t>
            </a:r>
          </a:p>
          <a:p>
            <a:pPr lvl="1"/>
            <a:r>
              <a:rPr lang="en-US" dirty="0" smtClean="0"/>
              <a:t>Characteristics of both Metals and non metals</a:t>
            </a:r>
          </a:p>
          <a:p>
            <a:pPr lvl="1"/>
            <a:r>
              <a:rPr lang="en-US" dirty="0" smtClean="0"/>
              <a:t>Everything on the stair steps except:</a:t>
            </a:r>
          </a:p>
          <a:p>
            <a:pPr lvl="1"/>
            <a:r>
              <a:rPr lang="en-US" dirty="0" smtClean="0"/>
              <a:t>DOG FOOD  Al Po</a:t>
            </a:r>
          </a:p>
          <a:p>
            <a:pPr lvl="2"/>
            <a:endParaRPr lang="en-US" dirty="0" smtClean="0"/>
          </a:p>
        </p:txBody>
      </p:sp>
      <p:sp>
        <p:nvSpPr>
          <p:cNvPr id="8" name="Flowchart: Process 7"/>
          <p:cNvSpPr/>
          <p:nvPr/>
        </p:nvSpPr>
        <p:spPr>
          <a:xfrm>
            <a:off x="0" y="304800"/>
            <a:ext cx="3352800" cy="5334000"/>
          </a:xfrm>
          <a:prstGeom prst="flowChartProcess">
            <a:avLst/>
          </a:prstGeom>
          <a:solidFill>
            <a:schemeClr val="tx1">
              <a:lumMod val="50000"/>
              <a:lumOff val="5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4648200" y="152400"/>
            <a:ext cx="3352800" cy="3886200"/>
          </a:xfrm>
          <a:prstGeom prst="flowChartProcess">
            <a:avLst/>
          </a:prstGeom>
          <a:solidFill>
            <a:srgbClr val="FFC00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3505200" y="4114800"/>
            <a:ext cx="3352800" cy="2590800"/>
          </a:xfrm>
          <a:prstGeom prst="flowChartProcess">
            <a:avLst/>
          </a:prstGeom>
          <a:solidFill>
            <a:srgbClr val="0070C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33400"/>
            <a:ext cx="1828800" cy="674687"/>
          </a:xfrm>
        </p:spPr>
        <p:txBody>
          <a:bodyPr>
            <a:normAutofit/>
          </a:bodyPr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800600" y="533400"/>
            <a:ext cx="2438400" cy="457200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1828800"/>
            <a:ext cx="327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Run from left to right across the </a:t>
            </a:r>
            <a:r>
              <a:rPr lang="en-US" sz="2400" dirty="0" err="1" smtClean="0"/>
              <a:t>p.t</a:t>
            </a:r>
            <a:r>
              <a:rPr lang="en-US" sz="2400" dirty="0" smtClean="0"/>
              <a:t>.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Periods = energy levels</a:t>
            </a:r>
          </a:p>
          <a:p>
            <a:pPr marL="342900" indent="-342900"/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You see the greatest differences among the elements as you move across the periods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>
                <a:sym typeface="Wingdings" pitchFamily="2" charset="2"/>
              </a:rPr>
              <a:t> 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1371600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Run up and down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Group numbers = # of </a:t>
            </a:r>
            <a:r>
              <a:rPr lang="en-US" sz="2400" dirty="0" err="1" smtClean="0"/>
              <a:t>val</a:t>
            </a:r>
            <a:r>
              <a:rPr lang="en-US" sz="2400" dirty="0" smtClean="0"/>
              <a:t> e</a:t>
            </a:r>
            <a:r>
              <a:rPr lang="en-US" sz="2400" baseline="30000" dirty="0" smtClean="0"/>
              <a:t>-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(true for </a:t>
            </a:r>
            <a:r>
              <a:rPr lang="en-US" sz="2400" dirty="0" err="1" smtClean="0"/>
              <a:t>grps</a:t>
            </a:r>
            <a:r>
              <a:rPr lang="en-US" sz="2400" dirty="0" smtClean="0"/>
              <a:t> 1,2,13-18)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**You see the greatest </a:t>
            </a:r>
          </a:p>
          <a:p>
            <a:r>
              <a:rPr lang="en-US" sz="2400" dirty="0" smtClean="0"/>
              <a:t>similarities within a group (due to the same of Val e-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Also see the fastest change from NM-M (</a:t>
            </a:r>
            <a:r>
              <a:rPr lang="en-US" sz="2400" dirty="0" err="1" smtClean="0"/>
              <a:t>grps</a:t>
            </a:r>
            <a:r>
              <a:rPr lang="en-US" sz="2400" dirty="0" smtClean="0"/>
              <a:t> 13-16)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5867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8153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u="sng" dirty="0" smtClean="0"/>
              <a:t>Alkali Metals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Most reactive metals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+1 oxidation number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Form oxides with the general formula of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pPr marL="800100" lvl="1" indent="-342900"/>
            <a:endParaRPr lang="en-US" sz="2000" dirty="0" smtClean="0"/>
          </a:p>
          <a:p>
            <a:pPr marL="342900" indent="-342900">
              <a:buAutoNum type="arabicPeriod" startAt="2"/>
            </a:pPr>
            <a:r>
              <a:rPr lang="en-US" sz="2000" b="1" u="sng" dirty="0" smtClean="0"/>
              <a:t>Alkaline Earth Metal</a:t>
            </a:r>
          </a:p>
          <a:p>
            <a:pPr marL="800100" lvl="1" indent="-342900">
              <a:buAutoNum type="alphaLcParenR"/>
            </a:pPr>
            <a:r>
              <a:rPr lang="en-US" sz="2000" dirty="0" smtClean="0"/>
              <a:t>Reactive, not like Group 1</a:t>
            </a:r>
          </a:p>
          <a:p>
            <a:pPr marL="800100" lvl="1" indent="-342900">
              <a:buAutoNum type="alphaLcParenR"/>
            </a:pPr>
            <a:r>
              <a:rPr lang="en-US" sz="2000" dirty="0" smtClean="0"/>
              <a:t>+2 oxidation number</a:t>
            </a:r>
          </a:p>
          <a:p>
            <a:pPr marL="800100" lvl="1" indent="-342900">
              <a:buAutoNum type="alphaLcParenR"/>
            </a:pPr>
            <a:r>
              <a:rPr lang="en-US" sz="2000" dirty="0" smtClean="0"/>
              <a:t>Form oxides with the general formula MO</a:t>
            </a:r>
          </a:p>
          <a:p>
            <a:pPr marL="800100" lvl="1" indent="-342900">
              <a:buAutoNum type="alphaLcParenR"/>
            </a:pPr>
            <a:endParaRPr lang="en-US" sz="2000" dirty="0" smtClean="0"/>
          </a:p>
          <a:p>
            <a:pPr marL="342900" indent="-342900"/>
            <a:r>
              <a:rPr lang="en-US" sz="2000" b="1" dirty="0" smtClean="0"/>
              <a:t>3 – 12. 	</a:t>
            </a:r>
            <a:r>
              <a:rPr lang="en-US" sz="2000" b="1" u="sng" dirty="0" smtClean="0">
                <a:solidFill>
                  <a:srgbClr val="0070C0"/>
                </a:solidFill>
              </a:rPr>
              <a:t>Transitional Elements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Fill multiple energy levels at a time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*** Always yield pretty colors</a:t>
            </a:r>
          </a:p>
          <a:p>
            <a:pPr marL="800100" lvl="1" indent="-342900">
              <a:buFont typeface="+mj-lt"/>
              <a:buAutoNum type="alphaLcParenR"/>
            </a:pPr>
            <a:endParaRPr lang="en-US" sz="2000" dirty="0" smtClean="0"/>
          </a:p>
          <a:p>
            <a:pPr marL="342900" indent="-342900"/>
            <a:r>
              <a:rPr lang="en-US" sz="2000" b="1" dirty="0" smtClean="0"/>
              <a:t>13 -16. </a:t>
            </a:r>
            <a:r>
              <a:rPr lang="en-US" sz="2000" b="1" u="sng" dirty="0" smtClean="0"/>
              <a:t>Metalloids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Characteristics of metals and non- metals	</a:t>
            </a:r>
          </a:p>
          <a:p>
            <a:pPr marL="800100" lvl="1" indent="-342900">
              <a:buAutoNum type="alphaLcParenR"/>
            </a:pPr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endParaRPr lang="en-US" dirty="0" smtClean="0"/>
          </a:p>
          <a:p>
            <a:pPr marL="800100" lvl="1" indent="-3429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58674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17.  </a:t>
            </a:r>
            <a:r>
              <a:rPr lang="en-US" b="1" u="sng" dirty="0" smtClean="0"/>
              <a:t>Halogens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Most reactive non metals (F)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Oxidations numbers (-1), if with </a:t>
            </a:r>
            <a:r>
              <a:rPr lang="en-US" smtClean="0"/>
              <a:t>Flourine </a:t>
            </a:r>
            <a:r>
              <a:rPr lang="en-US" dirty="0" smtClean="0"/>
              <a:t>(+)</a:t>
            </a:r>
          </a:p>
          <a:p>
            <a:pPr marL="800100" lvl="1" indent="-342900"/>
            <a:endParaRPr lang="en-US" dirty="0" smtClean="0"/>
          </a:p>
          <a:p>
            <a:pPr marL="342900" indent="-342900"/>
            <a:r>
              <a:rPr lang="en-US" b="1" dirty="0" smtClean="0"/>
              <a:t>18.  </a:t>
            </a:r>
            <a:r>
              <a:rPr lang="en-US" b="1" u="sng" dirty="0" smtClean="0"/>
              <a:t>Noble Gases (Inert Gas)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	Most stable</a:t>
            </a:r>
          </a:p>
          <a:p>
            <a:pPr marL="800100" lvl="1" indent="-342900">
              <a:buAutoNum type="alphaLcParenR"/>
            </a:pPr>
            <a:r>
              <a:rPr lang="en-US" dirty="0" smtClean="0"/>
              <a:t>Full octet of </a:t>
            </a:r>
            <a:r>
              <a:rPr lang="en-US" sz="2400" b="1" dirty="0" smtClean="0"/>
              <a:t>8</a:t>
            </a:r>
            <a:r>
              <a:rPr lang="en-US" dirty="0" smtClean="0"/>
              <a:t> valence electrons</a:t>
            </a:r>
          </a:p>
          <a:p>
            <a:pPr marL="800100" lvl="1" indent="-342900">
              <a:buAutoNum type="alphaLcParenR"/>
            </a:pPr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endParaRPr lang="en-US" dirty="0" smtClean="0"/>
          </a:p>
          <a:p>
            <a:pPr marL="800100" lvl="1" indent="-342900"/>
            <a:endParaRPr lang="en-US" dirty="0" smtClean="0"/>
          </a:p>
        </p:txBody>
      </p:sp>
      <p:pic>
        <p:nvPicPr>
          <p:cNvPr id="38914" name="Picture 2" descr="http://t1.gstatic.com/images?q=tbn:ANd9GcRYF6u4grpEfdpvX6C4r8wCknHIVaeQ06aUEcHkBjZkG8rNa2jE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19400"/>
            <a:ext cx="2143125" cy="2143126"/>
          </a:xfrm>
          <a:prstGeom prst="rect">
            <a:avLst/>
          </a:prstGeom>
          <a:noFill/>
        </p:spPr>
      </p:pic>
      <p:pic>
        <p:nvPicPr>
          <p:cNvPr id="38916" name="Picture 4" descr="http://t0.gstatic.com/images?q=tbn:ANd9GcRL4p2UgaIvwIrmXQ5VWgrvHcyYa-2IE_mDs66FpG60ao3NhYK1wgk-kc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334000"/>
            <a:ext cx="45720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Trends of the periodic 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*** remember this !!!</a:t>
            </a:r>
            <a:br>
              <a:rPr lang="en-US" dirty="0" smtClean="0"/>
            </a:br>
            <a:r>
              <a:rPr lang="en-US" dirty="0" smtClean="0"/>
              <a:t>(  m   e   r   I  )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28800" y="2438400"/>
            <a:ext cx="4343400" cy="3505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 = Metallic Character</a:t>
            </a:r>
          </a:p>
          <a:p>
            <a:pPr algn="l"/>
            <a:r>
              <a:rPr lang="en-US" sz="2800" dirty="0" smtClean="0"/>
              <a:t>E = </a:t>
            </a:r>
            <a:r>
              <a:rPr lang="en-US" sz="2800" dirty="0" err="1" smtClean="0"/>
              <a:t>Electronegativity</a:t>
            </a:r>
            <a:endParaRPr lang="en-US" sz="2800" dirty="0" smtClean="0"/>
          </a:p>
          <a:p>
            <a:pPr algn="l"/>
            <a:r>
              <a:rPr lang="en-US" sz="2800" dirty="0" smtClean="0"/>
              <a:t>R = Atomic Radii</a:t>
            </a:r>
          </a:p>
          <a:p>
            <a:pPr algn="l"/>
            <a:r>
              <a:rPr lang="en-US" sz="2800" dirty="0" smtClean="0"/>
              <a:t>I = Ionization Energy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Trends of the periodic 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*** remember this !!!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  m    e    r    I  )</a:t>
            </a:r>
            <a:br>
              <a:rPr lang="en-US" dirty="0" smtClean="0"/>
            </a:b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43200" y="31242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05200" y="31242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343400" y="31242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31242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639</TotalTime>
  <Words>575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Periodic table</vt:lpstr>
      <vt:lpstr>History and facts</vt:lpstr>
      <vt:lpstr>The periodic table</vt:lpstr>
      <vt:lpstr>Slide 4</vt:lpstr>
      <vt:lpstr>Slide 5</vt:lpstr>
      <vt:lpstr>groups</vt:lpstr>
      <vt:lpstr>groups</vt:lpstr>
      <vt:lpstr>Trends of the periodic table *** remember this !!! (  m   e   r   I  ) </vt:lpstr>
      <vt:lpstr>Trends of the periodic table *** remember this !!!   (  m    e    r    I  ) </vt:lpstr>
      <vt:lpstr>Metallic Character</vt:lpstr>
      <vt:lpstr>electronegativity</vt:lpstr>
      <vt:lpstr>Atomic radii</vt:lpstr>
      <vt:lpstr>ionic radii</vt:lpstr>
      <vt:lpstr>Atomic Radii overall</vt:lpstr>
      <vt:lpstr>Ionization energy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and Theories</dc:title>
  <dc:creator>Steven Tringali</dc:creator>
  <cp:lastModifiedBy>temp</cp:lastModifiedBy>
  <cp:revision>82</cp:revision>
  <dcterms:created xsi:type="dcterms:W3CDTF">2011-06-12T17:34:36Z</dcterms:created>
  <dcterms:modified xsi:type="dcterms:W3CDTF">2012-05-23T16:52:14Z</dcterms:modified>
</cp:coreProperties>
</file>