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0C1EA-FC8F-40D4-BE06-FC806C41097B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3B74C-86DC-40AC-B4AA-6A9B508AF3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9EF4-5421-4EA0-9AC3-DB52293CFF6B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EF56-E379-4BCD-A53D-3F4783F3BD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9EF4-5421-4EA0-9AC3-DB52293CFF6B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EF56-E379-4BCD-A53D-3F4783F3BD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9EF4-5421-4EA0-9AC3-DB52293CFF6B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EF56-E379-4BCD-A53D-3F4783F3BD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9EF4-5421-4EA0-9AC3-DB52293CFF6B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EF56-E379-4BCD-A53D-3F4783F3BD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9EF4-5421-4EA0-9AC3-DB52293CFF6B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EF56-E379-4BCD-A53D-3F4783F3BD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9EF4-5421-4EA0-9AC3-DB52293CFF6B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EF56-E379-4BCD-A53D-3F4783F3BD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9EF4-5421-4EA0-9AC3-DB52293CFF6B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EF56-E379-4BCD-A53D-3F4783F3BD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9EF4-5421-4EA0-9AC3-DB52293CFF6B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EF56-E379-4BCD-A53D-3F4783F3BD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9EF4-5421-4EA0-9AC3-DB52293CFF6B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EF56-E379-4BCD-A53D-3F4783F3BD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9EF4-5421-4EA0-9AC3-DB52293CFF6B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EF56-E379-4BCD-A53D-3F4783F3BD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9EF4-5421-4EA0-9AC3-DB52293CFF6B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EF56-E379-4BCD-A53D-3F4783F3BD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29EF4-5421-4EA0-9AC3-DB52293CFF6B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AEF56-E379-4BCD-A53D-3F4783F3BD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r>
              <a:rPr lang="en-US"/>
              <a:t>Bones of the Pelvic Girdle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30313"/>
            <a:ext cx="8154988" cy="4713287"/>
          </a:xfrm>
        </p:spPr>
        <p:txBody>
          <a:bodyPr wrap="none"/>
          <a:lstStyle/>
          <a:p>
            <a:pPr>
              <a:lnSpc>
                <a:spcPct val="90000"/>
              </a:lnSpc>
            </a:pPr>
            <a:r>
              <a:rPr lang="en-US"/>
              <a:t>Formed by two coxal (ossa coxae) bones</a:t>
            </a:r>
          </a:p>
          <a:p>
            <a:pPr>
              <a:lnSpc>
                <a:spcPct val="90000"/>
              </a:lnSpc>
            </a:pPr>
            <a:r>
              <a:rPr lang="en-US"/>
              <a:t>Composed of three pairs of fused bones</a:t>
            </a:r>
          </a:p>
          <a:p>
            <a:pPr lvl="1">
              <a:lnSpc>
                <a:spcPct val="90000"/>
              </a:lnSpc>
            </a:pPr>
            <a:r>
              <a:rPr lang="en-US"/>
              <a:t>Ilium</a:t>
            </a:r>
          </a:p>
          <a:p>
            <a:pPr lvl="1">
              <a:lnSpc>
                <a:spcPct val="90000"/>
              </a:lnSpc>
            </a:pPr>
            <a:r>
              <a:rPr lang="en-US"/>
              <a:t>Ischium</a:t>
            </a:r>
          </a:p>
          <a:p>
            <a:pPr lvl="1">
              <a:lnSpc>
                <a:spcPct val="90000"/>
              </a:lnSpc>
            </a:pPr>
            <a:r>
              <a:rPr lang="en-US"/>
              <a:t>Pubis</a:t>
            </a:r>
          </a:p>
          <a:p>
            <a:pPr>
              <a:lnSpc>
                <a:spcPct val="90000"/>
              </a:lnSpc>
            </a:pPr>
            <a:r>
              <a:rPr lang="en-US"/>
              <a:t>Pelvic girdle = 2 coxal bones, sacrum</a:t>
            </a:r>
          </a:p>
          <a:p>
            <a:pPr>
              <a:lnSpc>
                <a:spcPct val="90000"/>
              </a:lnSpc>
            </a:pPr>
            <a:r>
              <a:rPr lang="en-US"/>
              <a:t>Bony pelvis = 2 coxal bones, sacrum, coccyx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r>
              <a:rPr lang="en-US"/>
              <a:t>Bones of the Lower Limbs</a:t>
            </a:r>
          </a:p>
        </p:txBody>
      </p:sp>
      <p:sp>
        <p:nvSpPr>
          <p:cNvPr id="139267" name="Rectangle 19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lower leg has two bones</a:t>
            </a:r>
          </a:p>
          <a:p>
            <a:pPr lvl="1">
              <a:lnSpc>
                <a:spcPct val="90000"/>
              </a:lnSpc>
            </a:pPr>
            <a:r>
              <a:rPr lang="en-US"/>
              <a:t>Tibia—Shinbone; larger and medially oriented</a:t>
            </a:r>
          </a:p>
          <a:p>
            <a:pPr lvl="2">
              <a:lnSpc>
                <a:spcPct val="90000"/>
              </a:lnSpc>
            </a:pPr>
            <a:r>
              <a:rPr lang="en-US"/>
              <a:t>Proximal end articulation</a:t>
            </a:r>
          </a:p>
          <a:p>
            <a:pPr lvl="3">
              <a:lnSpc>
                <a:spcPct val="90000"/>
              </a:lnSpc>
            </a:pPr>
            <a:r>
              <a:rPr lang="en-US"/>
              <a:t>Medial and lateral condyles articulate with the femur to form the knee joint</a:t>
            </a:r>
          </a:p>
          <a:p>
            <a:pPr lvl="1">
              <a:lnSpc>
                <a:spcPct val="90000"/>
              </a:lnSpc>
            </a:pPr>
            <a:r>
              <a:rPr lang="en-US"/>
              <a:t>Fibula—Thin and sticklike; lateral to the tibia</a:t>
            </a:r>
          </a:p>
          <a:p>
            <a:pPr lvl="2">
              <a:lnSpc>
                <a:spcPct val="90000"/>
              </a:lnSpc>
            </a:pPr>
            <a:r>
              <a:rPr lang="en-US"/>
              <a:t>Has no role in forming the knee joint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5"/>
          <p:cNvSpPr txBox="1">
            <a:spLocks noChangeArrowheads="1"/>
          </p:cNvSpPr>
          <p:nvPr/>
        </p:nvSpPr>
        <p:spPr bwMode="auto">
          <a:xfrm>
            <a:off x="7845425" y="6477000"/>
            <a:ext cx="1222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5.27c</a:t>
            </a:r>
            <a:endParaRPr lang="en-US" sz="1400" b="1">
              <a:solidFill>
                <a:srgbClr val="6BA12F"/>
              </a:solidFill>
              <a:latin typeface="Arial" charset="0"/>
            </a:endParaRPr>
          </a:p>
        </p:txBody>
      </p:sp>
      <p:pic>
        <p:nvPicPr>
          <p:cNvPr id="140332" name="Picture 44" descr="figure_05_27c_unlabeled"/>
          <p:cNvPicPr>
            <a:picLocks noChangeAspect="1" noChangeArrowheads="1"/>
          </p:cNvPicPr>
          <p:nvPr/>
        </p:nvPicPr>
        <p:blipFill>
          <a:blip r:embed="rId3" cstate="print"/>
          <a:srcRect b="5582"/>
          <a:stretch>
            <a:fillRect/>
          </a:stretch>
        </p:blipFill>
        <p:spPr bwMode="auto">
          <a:xfrm>
            <a:off x="2587625" y="200025"/>
            <a:ext cx="3968750" cy="6256338"/>
          </a:xfrm>
          <a:prstGeom prst="rect">
            <a:avLst/>
          </a:prstGeom>
          <a:noFill/>
        </p:spPr>
      </p:pic>
      <p:sp>
        <p:nvSpPr>
          <p:cNvPr id="140333" name="Freeform 5"/>
          <p:cNvSpPr>
            <a:spLocks/>
          </p:cNvSpPr>
          <p:nvPr/>
        </p:nvSpPr>
        <p:spPr bwMode="auto">
          <a:xfrm>
            <a:off x="4503738" y="374650"/>
            <a:ext cx="414337" cy="519113"/>
          </a:xfrm>
          <a:custGeom>
            <a:avLst/>
            <a:gdLst>
              <a:gd name="T0" fmla="*/ 0 w 261"/>
              <a:gd name="T1" fmla="*/ 0 h 327"/>
              <a:gd name="T2" fmla="*/ 249494356 w 261"/>
              <a:gd name="T3" fmla="*/ 0 h 327"/>
              <a:gd name="T4" fmla="*/ 657759085 w 261"/>
              <a:gd name="T5" fmla="*/ 824092572 h 327"/>
              <a:gd name="T6" fmla="*/ 0 60000 65536"/>
              <a:gd name="T7" fmla="*/ 0 60000 65536"/>
              <a:gd name="T8" fmla="*/ 0 60000 65536"/>
              <a:gd name="T9" fmla="*/ 0 w 261"/>
              <a:gd name="T10" fmla="*/ 0 h 327"/>
              <a:gd name="T11" fmla="*/ 261 w 261"/>
              <a:gd name="T12" fmla="*/ 327 h 3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1" h="327">
                <a:moveTo>
                  <a:pt x="0" y="0"/>
                </a:moveTo>
                <a:lnTo>
                  <a:pt x="99" y="0"/>
                </a:lnTo>
                <a:lnTo>
                  <a:pt x="261" y="327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34" name="Line 6"/>
          <p:cNvSpPr>
            <a:spLocks noChangeShapeType="1"/>
          </p:cNvSpPr>
          <p:nvPr/>
        </p:nvSpPr>
        <p:spPr bwMode="auto">
          <a:xfrm flipH="1">
            <a:off x="4052888" y="982663"/>
            <a:ext cx="5175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35" name="Line 7"/>
          <p:cNvSpPr>
            <a:spLocks noChangeShapeType="1"/>
          </p:cNvSpPr>
          <p:nvPr/>
        </p:nvSpPr>
        <p:spPr bwMode="auto">
          <a:xfrm flipH="1">
            <a:off x="3970338" y="1392238"/>
            <a:ext cx="2825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36" name="Freeform 8"/>
          <p:cNvSpPr>
            <a:spLocks/>
          </p:cNvSpPr>
          <p:nvPr/>
        </p:nvSpPr>
        <p:spPr bwMode="auto">
          <a:xfrm>
            <a:off x="4175125" y="1346200"/>
            <a:ext cx="387350" cy="469900"/>
          </a:xfrm>
          <a:custGeom>
            <a:avLst/>
            <a:gdLst>
              <a:gd name="T0" fmla="*/ 0 w 244"/>
              <a:gd name="T1" fmla="*/ 743446779 h 296"/>
              <a:gd name="T2" fmla="*/ 249496299 w 244"/>
              <a:gd name="T3" fmla="*/ 745966141 h 296"/>
              <a:gd name="T4" fmla="*/ 614918170 w 244"/>
              <a:gd name="T5" fmla="*/ 0 h 296"/>
              <a:gd name="T6" fmla="*/ 0 60000 65536"/>
              <a:gd name="T7" fmla="*/ 0 60000 65536"/>
              <a:gd name="T8" fmla="*/ 0 60000 65536"/>
              <a:gd name="T9" fmla="*/ 0 w 244"/>
              <a:gd name="T10" fmla="*/ 0 h 296"/>
              <a:gd name="T11" fmla="*/ 244 w 244"/>
              <a:gd name="T12" fmla="*/ 296 h 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4" h="296">
                <a:moveTo>
                  <a:pt x="0" y="295"/>
                </a:moveTo>
                <a:lnTo>
                  <a:pt x="99" y="296"/>
                </a:lnTo>
                <a:lnTo>
                  <a:pt x="244" y="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37" name="Line 9"/>
          <p:cNvSpPr>
            <a:spLocks noChangeShapeType="1"/>
          </p:cNvSpPr>
          <p:nvPr/>
        </p:nvSpPr>
        <p:spPr bwMode="auto">
          <a:xfrm>
            <a:off x="5033963" y="1416050"/>
            <a:ext cx="56515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38" name="Freeform 10"/>
          <p:cNvSpPr>
            <a:spLocks/>
          </p:cNvSpPr>
          <p:nvPr/>
        </p:nvSpPr>
        <p:spPr bwMode="auto">
          <a:xfrm>
            <a:off x="5419725" y="941388"/>
            <a:ext cx="203200" cy="80962"/>
          </a:xfrm>
          <a:custGeom>
            <a:avLst/>
            <a:gdLst>
              <a:gd name="T0" fmla="*/ 322579945 w 128"/>
              <a:gd name="T1" fmla="*/ 0 h 51"/>
              <a:gd name="T2" fmla="*/ 226814054 w 128"/>
              <a:gd name="T3" fmla="*/ 5040281 h 51"/>
              <a:gd name="T4" fmla="*/ 0 w 128"/>
              <a:gd name="T5" fmla="*/ 128526392 h 51"/>
              <a:gd name="T6" fmla="*/ 0 60000 65536"/>
              <a:gd name="T7" fmla="*/ 0 60000 65536"/>
              <a:gd name="T8" fmla="*/ 0 60000 65536"/>
              <a:gd name="T9" fmla="*/ 0 w 128"/>
              <a:gd name="T10" fmla="*/ 0 h 51"/>
              <a:gd name="T11" fmla="*/ 128 w 128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" h="51">
                <a:moveTo>
                  <a:pt x="128" y="0"/>
                </a:moveTo>
                <a:lnTo>
                  <a:pt x="90" y="2"/>
                </a:lnTo>
                <a:lnTo>
                  <a:pt x="0" y="51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39" name="Line 11"/>
          <p:cNvSpPr>
            <a:spLocks noChangeShapeType="1"/>
          </p:cNvSpPr>
          <p:nvPr/>
        </p:nvSpPr>
        <p:spPr bwMode="auto">
          <a:xfrm>
            <a:off x="4652963" y="2341563"/>
            <a:ext cx="604837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40" name="Line 12"/>
          <p:cNvSpPr>
            <a:spLocks noChangeShapeType="1"/>
          </p:cNvSpPr>
          <p:nvPr/>
        </p:nvSpPr>
        <p:spPr bwMode="auto">
          <a:xfrm>
            <a:off x="4965700" y="3049588"/>
            <a:ext cx="439738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41" name="Line 13"/>
          <p:cNvSpPr>
            <a:spLocks noChangeShapeType="1"/>
          </p:cNvSpPr>
          <p:nvPr/>
        </p:nvSpPr>
        <p:spPr bwMode="auto">
          <a:xfrm flipH="1">
            <a:off x="3994150" y="3465513"/>
            <a:ext cx="544513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42" name="Line 14"/>
          <p:cNvSpPr>
            <a:spLocks noChangeShapeType="1"/>
          </p:cNvSpPr>
          <p:nvPr/>
        </p:nvSpPr>
        <p:spPr bwMode="auto">
          <a:xfrm>
            <a:off x="4999038" y="4240213"/>
            <a:ext cx="404812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43" name="Freeform 15"/>
          <p:cNvSpPr>
            <a:spLocks/>
          </p:cNvSpPr>
          <p:nvPr/>
        </p:nvSpPr>
        <p:spPr bwMode="auto">
          <a:xfrm>
            <a:off x="3889375" y="5199063"/>
            <a:ext cx="730250" cy="671512"/>
          </a:xfrm>
          <a:custGeom>
            <a:avLst/>
            <a:gdLst>
              <a:gd name="T0" fmla="*/ 0 w 460"/>
              <a:gd name="T1" fmla="*/ 0 h 423"/>
              <a:gd name="T2" fmla="*/ 569555360 w 460"/>
              <a:gd name="T3" fmla="*/ 0 h 423"/>
              <a:gd name="T4" fmla="*/ 1159271964 w 460"/>
              <a:gd name="T5" fmla="*/ 1066024595 h 423"/>
              <a:gd name="T6" fmla="*/ 0 60000 65536"/>
              <a:gd name="T7" fmla="*/ 0 60000 65536"/>
              <a:gd name="T8" fmla="*/ 0 60000 65536"/>
              <a:gd name="T9" fmla="*/ 0 w 460"/>
              <a:gd name="T10" fmla="*/ 0 h 423"/>
              <a:gd name="T11" fmla="*/ 460 w 460"/>
              <a:gd name="T12" fmla="*/ 423 h 4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0" h="423">
                <a:moveTo>
                  <a:pt x="0" y="0"/>
                </a:moveTo>
                <a:lnTo>
                  <a:pt x="226" y="0"/>
                </a:lnTo>
                <a:lnTo>
                  <a:pt x="460" y="423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44" name="Line 16"/>
          <p:cNvSpPr>
            <a:spLocks noChangeShapeType="1"/>
          </p:cNvSpPr>
          <p:nvPr/>
        </p:nvSpPr>
        <p:spPr bwMode="auto">
          <a:xfrm flipH="1">
            <a:off x="3995738" y="6089650"/>
            <a:ext cx="500062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45" name="Line 17"/>
          <p:cNvSpPr>
            <a:spLocks noChangeShapeType="1"/>
          </p:cNvSpPr>
          <p:nvPr/>
        </p:nvSpPr>
        <p:spPr bwMode="auto">
          <a:xfrm>
            <a:off x="5260975" y="5988050"/>
            <a:ext cx="1428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46" name="Freeform 18"/>
          <p:cNvSpPr>
            <a:spLocks/>
          </p:cNvSpPr>
          <p:nvPr/>
        </p:nvSpPr>
        <p:spPr bwMode="auto">
          <a:xfrm>
            <a:off x="4503738" y="374650"/>
            <a:ext cx="414337" cy="519113"/>
          </a:xfrm>
          <a:custGeom>
            <a:avLst/>
            <a:gdLst>
              <a:gd name="T0" fmla="*/ 0 w 261"/>
              <a:gd name="T1" fmla="*/ 0 h 327"/>
              <a:gd name="T2" fmla="*/ 249494356 w 261"/>
              <a:gd name="T3" fmla="*/ 0 h 327"/>
              <a:gd name="T4" fmla="*/ 657759085 w 261"/>
              <a:gd name="T5" fmla="*/ 824092572 h 327"/>
              <a:gd name="T6" fmla="*/ 0 60000 65536"/>
              <a:gd name="T7" fmla="*/ 0 60000 65536"/>
              <a:gd name="T8" fmla="*/ 0 60000 65536"/>
              <a:gd name="T9" fmla="*/ 0 w 261"/>
              <a:gd name="T10" fmla="*/ 0 h 327"/>
              <a:gd name="T11" fmla="*/ 261 w 261"/>
              <a:gd name="T12" fmla="*/ 327 h 3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1" h="327">
                <a:moveTo>
                  <a:pt x="0" y="0"/>
                </a:moveTo>
                <a:lnTo>
                  <a:pt x="99" y="0"/>
                </a:lnTo>
                <a:lnTo>
                  <a:pt x="261" y="327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47" name="Line 19"/>
          <p:cNvSpPr>
            <a:spLocks noChangeShapeType="1"/>
          </p:cNvSpPr>
          <p:nvPr/>
        </p:nvSpPr>
        <p:spPr bwMode="auto">
          <a:xfrm flipH="1">
            <a:off x="4052888" y="982663"/>
            <a:ext cx="5175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48" name="Line 20"/>
          <p:cNvSpPr>
            <a:spLocks noChangeShapeType="1"/>
          </p:cNvSpPr>
          <p:nvPr/>
        </p:nvSpPr>
        <p:spPr bwMode="auto">
          <a:xfrm flipH="1">
            <a:off x="3970338" y="1392238"/>
            <a:ext cx="2825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49" name="Freeform 21"/>
          <p:cNvSpPr>
            <a:spLocks/>
          </p:cNvSpPr>
          <p:nvPr/>
        </p:nvSpPr>
        <p:spPr bwMode="auto">
          <a:xfrm>
            <a:off x="4175125" y="1346200"/>
            <a:ext cx="387350" cy="469900"/>
          </a:xfrm>
          <a:custGeom>
            <a:avLst/>
            <a:gdLst>
              <a:gd name="T0" fmla="*/ 0 w 244"/>
              <a:gd name="T1" fmla="*/ 743446779 h 296"/>
              <a:gd name="T2" fmla="*/ 249496299 w 244"/>
              <a:gd name="T3" fmla="*/ 745966141 h 296"/>
              <a:gd name="T4" fmla="*/ 614918170 w 244"/>
              <a:gd name="T5" fmla="*/ 0 h 296"/>
              <a:gd name="T6" fmla="*/ 0 60000 65536"/>
              <a:gd name="T7" fmla="*/ 0 60000 65536"/>
              <a:gd name="T8" fmla="*/ 0 60000 65536"/>
              <a:gd name="T9" fmla="*/ 0 w 244"/>
              <a:gd name="T10" fmla="*/ 0 h 296"/>
              <a:gd name="T11" fmla="*/ 244 w 244"/>
              <a:gd name="T12" fmla="*/ 296 h 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4" h="296">
                <a:moveTo>
                  <a:pt x="0" y="295"/>
                </a:moveTo>
                <a:lnTo>
                  <a:pt x="99" y="296"/>
                </a:lnTo>
                <a:lnTo>
                  <a:pt x="244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50" name="Line 22"/>
          <p:cNvSpPr>
            <a:spLocks noChangeShapeType="1"/>
          </p:cNvSpPr>
          <p:nvPr/>
        </p:nvSpPr>
        <p:spPr bwMode="auto">
          <a:xfrm>
            <a:off x="5033963" y="1416050"/>
            <a:ext cx="5651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51" name="Freeform 23"/>
          <p:cNvSpPr>
            <a:spLocks/>
          </p:cNvSpPr>
          <p:nvPr/>
        </p:nvSpPr>
        <p:spPr bwMode="auto">
          <a:xfrm>
            <a:off x="5419725" y="941388"/>
            <a:ext cx="203200" cy="80962"/>
          </a:xfrm>
          <a:custGeom>
            <a:avLst/>
            <a:gdLst>
              <a:gd name="T0" fmla="*/ 322579945 w 128"/>
              <a:gd name="T1" fmla="*/ 0 h 51"/>
              <a:gd name="T2" fmla="*/ 226814054 w 128"/>
              <a:gd name="T3" fmla="*/ 5040281 h 51"/>
              <a:gd name="T4" fmla="*/ 0 w 128"/>
              <a:gd name="T5" fmla="*/ 128526392 h 51"/>
              <a:gd name="T6" fmla="*/ 0 60000 65536"/>
              <a:gd name="T7" fmla="*/ 0 60000 65536"/>
              <a:gd name="T8" fmla="*/ 0 60000 65536"/>
              <a:gd name="T9" fmla="*/ 0 w 128"/>
              <a:gd name="T10" fmla="*/ 0 h 51"/>
              <a:gd name="T11" fmla="*/ 128 w 128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" h="51">
                <a:moveTo>
                  <a:pt x="128" y="0"/>
                </a:moveTo>
                <a:lnTo>
                  <a:pt x="90" y="2"/>
                </a:lnTo>
                <a:lnTo>
                  <a:pt x="0" y="51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52" name="Line 24"/>
          <p:cNvSpPr>
            <a:spLocks noChangeShapeType="1"/>
          </p:cNvSpPr>
          <p:nvPr/>
        </p:nvSpPr>
        <p:spPr bwMode="auto">
          <a:xfrm>
            <a:off x="4652963" y="2341563"/>
            <a:ext cx="60483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53" name="Line 25"/>
          <p:cNvSpPr>
            <a:spLocks noChangeShapeType="1"/>
          </p:cNvSpPr>
          <p:nvPr/>
        </p:nvSpPr>
        <p:spPr bwMode="auto">
          <a:xfrm>
            <a:off x="4965700" y="3049588"/>
            <a:ext cx="43973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54" name="Line 26"/>
          <p:cNvSpPr>
            <a:spLocks noChangeShapeType="1"/>
          </p:cNvSpPr>
          <p:nvPr/>
        </p:nvSpPr>
        <p:spPr bwMode="auto">
          <a:xfrm flipH="1">
            <a:off x="3994150" y="3465513"/>
            <a:ext cx="54451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55" name="Line 27"/>
          <p:cNvSpPr>
            <a:spLocks noChangeShapeType="1"/>
          </p:cNvSpPr>
          <p:nvPr/>
        </p:nvSpPr>
        <p:spPr bwMode="auto">
          <a:xfrm>
            <a:off x="4999038" y="4240213"/>
            <a:ext cx="40481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56" name="Freeform 28"/>
          <p:cNvSpPr>
            <a:spLocks/>
          </p:cNvSpPr>
          <p:nvPr/>
        </p:nvSpPr>
        <p:spPr bwMode="auto">
          <a:xfrm>
            <a:off x="3889375" y="5199063"/>
            <a:ext cx="730250" cy="671512"/>
          </a:xfrm>
          <a:custGeom>
            <a:avLst/>
            <a:gdLst>
              <a:gd name="T0" fmla="*/ 0 w 460"/>
              <a:gd name="T1" fmla="*/ 0 h 423"/>
              <a:gd name="T2" fmla="*/ 569555360 w 460"/>
              <a:gd name="T3" fmla="*/ 0 h 423"/>
              <a:gd name="T4" fmla="*/ 1159271964 w 460"/>
              <a:gd name="T5" fmla="*/ 1066024595 h 423"/>
              <a:gd name="T6" fmla="*/ 0 60000 65536"/>
              <a:gd name="T7" fmla="*/ 0 60000 65536"/>
              <a:gd name="T8" fmla="*/ 0 60000 65536"/>
              <a:gd name="T9" fmla="*/ 0 w 460"/>
              <a:gd name="T10" fmla="*/ 0 h 423"/>
              <a:gd name="T11" fmla="*/ 460 w 460"/>
              <a:gd name="T12" fmla="*/ 423 h 4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0" h="423">
                <a:moveTo>
                  <a:pt x="0" y="0"/>
                </a:moveTo>
                <a:lnTo>
                  <a:pt x="226" y="0"/>
                </a:lnTo>
                <a:lnTo>
                  <a:pt x="460" y="423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57" name="Line 29"/>
          <p:cNvSpPr>
            <a:spLocks noChangeShapeType="1"/>
          </p:cNvSpPr>
          <p:nvPr/>
        </p:nvSpPr>
        <p:spPr bwMode="auto">
          <a:xfrm flipH="1">
            <a:off x="3995738" y="6089650"/>
            <a:ext cx="5000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58" name="Line 30"/>
          <p:cNvSpPr>
            <a:spLocks noChangeShapeType="1"/>
          </p:cNvSpPr>
          <p:nvPr/>
        </p:nvSpPr>
        <p:spPr bwMode="auto">
          <a:xfrm>
            <a:off x="5260975" y="5988050"/>
            <a:ext cx="1428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59" name="Text Box 31"/>
          <p:cNvSpPr txBox="1">
            <a:spLocks noChangeArrowheads="1"/>
          </p:cNvSpPr>
          <p:nvPr/>
        </p:nvSpPr>
        <p:spPr bwMode="auto">
          <a:xfrm>
            <a:off x="3263900" y="198438"/>
            <a:ext cx="1989138" cy="5175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Intercondylar eminence</a:t>
            </a:r>
          </a:p>
        </p:txBody>
      </p:sp>
      <p:sp>
        <p:nvSpPr>
          <p:cNvPr id="140360" name="Text Box 32"/>
          <p:cNvSpPr txBox="1">
            <a:spLocks noChangeArrowheads="1"/>
          </p:cNvSpPr>
          <p:nvPr/>
        </p:nvSpPr>
        <p:spPr bwMode="auto">
          <a:xfrm>
            <a:off x="3338513" y="808038"/>
            <a:ext cx="1360487" cy="5175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Lateral condyle</a:t>
            </a:r>
          </a:p>
        </p:txBody>
      </p:sp>
      <p:sp>
        <p:nvSpPr>
          <p:cNvPr id="140361" name="Text Box 33"/>
          <p:cNvSpPr txBox="1">
            <a:spLocks noChangeArrowheads="1"/>
          </p:cNvSpPr>
          <p:nvPr/>
        </p:nvSpPr>
        <p:spPr bwMode="auto">
          <a:xfrm>
            <a:off x="3398838" y="1243013"/>
            <a:ext cx="1360487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Head</a:t>
            </a:r>
          </a:p>
        </p:txBody>
      </p:sp>
      <p:sp>
        <p:nvSpPr>
          <p:cNvPr id="140362" name="Text Box 34"/>
          <p:cNvSpPr txBox="1">
            <a:spLocks noChangeArrowheads="1"/>
          </p:cNvSpPr>
          <p:nvPr/>
        </p:nvSpPr>
        <p:spPr bwMode="auto">
          <a:xfrm>
            <a:off x="3313113" y="1644650"/>
            <a:ext cx="1360487" cy="7302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Proximal tibiofibular joint</a:t>
            </a:r>
          </a:p>
        </p:txBody>
      </p:sp>
      <p:sp>
        <p:nvSpPr>
          <p:cNvPr id="140363" name="Text Box 35"/>
          <p:cNvSpPr txBox="1">
            <a:spLocks noChangeArrowheads="1"/>
          </p:cNvSpPr>
          <p:nvPr/>
        </p:nvSpPr>
        <p:spPr bwMode="auto">
          <a:xfrm>
            <a:off x="3327400" y="3300413"/>
            <a:ext cx="1360488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Fibula</a:t>
            </a:r>
          </a:p>
        </p:txBody>
      </p:sp>
      <p:sp>
        <p:nvSpPr>
          <p:cNvPr id="140364" name="Text Box 36"/>
          <p:cNvSpPr txBox="1">
            <a:spLocks noChangeArrowheads="1"/>
          </p:cNvSpPr>
          <p:nvPr/>
        </p:nvSpPr>
        <p:spPr bwMode="auto">
          <a:xfrm>
            <a:off x="3276600" y="5060950"/>
            <a:ext cx="1360488" cy="7302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Distal tibiofibular joint</a:t>
            </a:r>
          </a:p>
        </p:txBody>
      </p:sp>
      <p:sp>
        <p:nvSpPr>
          <p:cNvPr id="140365" name="Text Box 37"/>
          <p:cNvSpPr txBox="1">
            <a:spLocks noChangeArrowheads="1"/>
          </p:cNvSpPr>
          <p:nvPr/>
        </p:nvSpPr>
        <p:spPr bwMode="auto">
          <a:xfrm>
            <a:off x="3295650" y="5938838"/>
            <a:ext cx="1360488" cy="5175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Lateral malleolus</a:t>
            </a:r>
          </a:p>
        </p:txBody>
      </p:sp>
      <p:sp>
        <p:nvSpPr>
          <p:cNvPr id="140366" name="Text Box 38"/>
          <p:cNvSpPr txBox="1">
            <a:spLocks noChangeArrowheads="1"/>
          </p:cNvSpPr>
          <p:nvPr/>
        </p:nvSpPr>
        <p:spPr bwMode="auto">
          <a:xfrm>
            <a:off x="4264025" y="6388100"/>
            <a:ext cx="441325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(c)</a:t>
            </a:r>
          </a:p>
        </p:txBody>
      </p:sp>
      <p:sp>
        <p:nvSpPr>
          <p:cNvPr id="140367" name="Text Box 39"/>
          <p:cNvSpPr txBox="1">
            <a:spLocks noChangeArrowheads="1"/>
          </p:cNvSpPr>
          <p:nvPr/>
        </p:nvSpPr>
        <p:spPr bwMode="auto">
          <a:xfrm>
            <a:off x="5370513" y="5842000"/>
            <a:ext cx="1320800" cy="5175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Medial malleolus</a:t>
            </a:r>
          </a:p>
        </p:txBody>
      </p:sp>
      <p:sp>
        <p:nvSpPr>
          <p:cNvPr id="140368" name="Text Box 40"/>
          <p:cNvSpPr txBox="1">
            <a:spLocks noChangeArrowheads="1"/>
          </p:cNvSpPr>
          <p:nvPr/>
        </p:nvSpPr>
        <p:spPr bwMode="auto">
          <a:xfrm>
            <a:off x="5362575" y="4092575"/>
            <a:ext cx="1320800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Tibia</a:t>
            </a:r>
          </a:p>
        </p:txBody>
      </p:sp>
      <p:sp>
        <p:nvSpPr>
          <p:cNvPr id="140369" name="Text Box 41"/>
          <p:cNvSpPr txBox="1">
            <a:spLocks noChangeArrowheads="1"/>
          </p:cNvSpPr>
          <p:nvPr/>
        </p:nvSpPr>
        <p:spPr bwMode="auto">
          <a:xfrm>
            <a:off x="5368925" y="2878138"/>
            <a:ext cx="1320800" cy="5175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Anterior border</a:t>
            </a:r>
          </a:p>
        </p:txBody>
      </p:sp>
      <p:sp>
        <p:nvSpPr>
          <p:cNvPr id="140370" name="Text Box 42"/>
          <p:cNvSpPr txBox="1">
            <a:spLocks noChangeArrowheads="1"/>
          </p:cNvSpPr>
          <p:nvPr/>
        </p:nvSpPr>
        <p:spPr bwMode="auto">
          <a:xfrm>
            <a:off x="5210175" y="2195513"/>
            <a:ext cx="1320800" cy="5175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Interosseous membrane</a:t>
            </a:r>
          </a:p>
        </p:txBody>
      </p:sp>
      <p:sp>
        <p:nvSpPr>
          <p:cNvPr id="140371" name="Text Box 43"/>
          <p:cNvSpPr txBox="1">
            <a:spLocks noChangeArrowheads="1"/>
          </p:cNvSpPr>
          <p:nvPr/>
        </p:nvSpPr>
        <p:spPr bwMode="auto">
          <a:xfrm>
            <a:off x="5551488" y="1254125"/>
            <a:ext cx="1320800" cy="5175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Tibial tuberosity</a:t>
            </a:r>
          </a:p>
        </p:txBody>
      </p:sp>
      <p:sp>
        <p:nvSpPr>
          <p:cNvPr id="140372" name="Text Box 44"/>
          <p:cNvSpPr txBox="1">
            <a:spLocks noChangeArrowheads="1"/>
          </p:cNvSpPr>
          <p:nvPr/>
        </p:nvSpPr>
        <p:spPr bwMode="auto">
          <a:xfrm>
            <a:off x="5584825" y="782638"/>
            <a:ext cx="1320800" cy="5175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Medial condyle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r>
              <a:rPr lang="en-US"/>
              <a:t>Bones of the Lower Limbs</a:t>
            </a:r>
          </a:p>
        </p:txBody>
      </p:sp>
      <p:sp>
        <p:nvSpPr>
          <p:cNvPr id="141315" name="Rectangle 19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The foot</a:t>
            </a:r>
          </a:p>
          <a:p>
            <a:pPr lvl="1"/>
            <a:r>
              <a:rPr lang="en-US"/>
              <a:t>Tarsals—seven bones</a:t>
            </a:r>
          </a:p>
          <a:p>
            <a:pPr lvl="2"/>
            <a:r>
              <a:rPr lang="en-US"/>
              <a:t>Two largest tarsals</a:t>
            </a:r>
          </a:p>
          <a:p>
            <a:pPr lvl="3"/>
            <a:r>
              <a:rPr lang="en-US"/>
              <a:t>Calcaneus (heel bone)</a:t>
            </a:r>
          </a:p>
          <a:p>
            <a:pPr lvl="3"/>
            <a:r>
              <a:rPr lang="en-US"/>
              <a:t>Talus</a:t>
            </a:r>
          </a:p>
          <a:p>
            <a:pPr lvl="1"/>
            <a:r>
              <a:rPr lang="en-US"/>
              <a:t>Metatarsals—five bones form the sole of </a:t>
            </a:r>
            <a:br>
              <a:rPr lang="en-US"/>
            </a:br>
            <a:r>
              <a:rPr lang="en-US"/>
              <a:t>the foot</a:t>
            </a:r>
          </a:p>
          <a:p>
            <a:pPr lvl="1"/>
            <a:r>
              <a:rPr lang="en-US"/>
              <a:t>Phalanges—fourteen bones form the toes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5"/>
          <p:cNvSpPr txBox="1">
            <a:spLocks noChangeArrowheads="1"/>
          </p:cNvSpPr>
          <p:nvPr/>
        </p:nvSpPr>
        <p:spPr bwMode="auto">
          <a:xfrm>
            <a:off x="7945438" y="6477000"/>
            <a:ext cx="1122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5.28</a:t>
            </a:r>
            <a:endParaRPr lang="en-US" sz="1400" b="1">
              <a:solidFill>
                <a:srgbClr val="6BA12F"/>
              </a:solidFill>
              <a:latin typeface="Arial" charset="0"/>
            </a:endParaRPr>
          </a:p>
        </p:txBody>
      </p:sp>
      <p:pic>
        <p:nvPicPr>
          <p:cNvPr id="142384" name="Picture 48" descr="figure_05_28_unlabeled"/>
          <p:cNvPicPr>
            <a:picLocks noChangeAspect="1" noChangeArrowheads="1"/>
          </p:cNvPicPr>
          <p:nvPr/>
        </p:nvPicPr>
        <p:blipFill>
          <a:blip r:embed="rId3" cstate="print"/>
          <a:srcRect b="2827"/>
          <a:stretch>
            <a:fillRect/>
          </a:stretch>
        </p:blipFill>
        <p:spPr bwMode="auto">
          <a:xfrm>
            <a:off x="2001838" y="190500"/>
            <a:ext cx="5121275" cy="6438900"/>
          </a:xfrm>
          <a:prstGeom prst="rect">
            <a:avLst/>
          </a:prstGeom>
          <a:noFill/>
        </p:spPr>
      </p:pic>
      <p:sp>
        <p:nvSpPr>
          <p:cNvPr id="142385" name="Line 5"/>
          <p:cNvSpPr>
            <a:spLocks noChangeShapeType="1"/>
          </p:cNvSpPr>
          <p:nvPr/>
        </p:nvSpPr>
        <p:spPr bwMode="auto">
          <a:xfrm>
            <a:off x="5673725" y="1597025"/>
            <a:ext cx="24765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86" name="Line 6"/>
          <p:cNvSpPr>
            <a:spLocks noChangeShapeType="1"/>
          </p:cNvSpPr>
          <p:nvPr/>
        </p:nvSpPr>
        <p:spPr bwMode="auto">
          <a:xfrm>
            <a:off x="5654675" y="1828800"/>
            <a:ext cx="2762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87" name="Line 7"/>
          <p:cNvSpPr>
            <a:spLocks noChangeShapeType="1"/>
          </p:cNvSpPr>
          <p:nvPr/>
        </p:nvSpPr>
        <p:spPr bwMode="auto">
          <a:xfrm>
            <a:off x="5603875" y="2114550"/>
            <a:ext cx="3175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88" name="Freeform 8"/>
          <p:cNvSpPr>
            <a:spLocks/>
          </p:cNvSpPr>
          <p:nvPr/>
        </p:nvSpPr>
        <p:spPr bwMode="auto">
          <a:xfrm>
            <a:off x="4933950" y="3146425"/>
            <a:ext cx="987425" cy="161925"/>
          </a:xfrm>
          <a:custGeom>
            <a:avLst/>
            <a:gdLst>
              <a:gd name="T0" fmla="*/ 0 w 622"/>
              <a:gd name="T1" fmla="*/ 257055960 h 102"/>
              <a:gd name="T2" fmla="*/ 1234876475 w 622"/>
              <a:gd name="T3" fmla="*/ 0 h 102"/>
              <a:gd name="T4" fmla="*/ 1567536969 w 622"/>
              <a:gd name="T5" fmla="*/ 0 h 102"/>
              <a:gd name="T6" fmla="*/ 0 60000 65536"/>
              <a:gd name="T7" fmla="*/ 0 60000 65536"/>
              <a:gd name="T8" fmla="*/ 0 60000 65536"/>
              <a:gd name="T9" fmla="*/ 0 w 622"/>
              <a:gd name="T10" fmla="*/ 0 h 102"/>
              <a:gd name="T11" fmla="*/ 622 w 622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2" h="102">
                <a:moveTo>
                  <a:pt x="0" y="102"/>
                </a:moveTo>
                <a:lnTo>
                  <a:pt x="490" y="0"/>
                </a:lnTo>
                <a:lnTo>
                  <a:pt x="622" y="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89" name="Line 9"/>
          <p:cNvSpPr>
            <a:spLocks noChangeShapeType="1"/>
          </p:cNvSpPr>
          <p:nvPr/>
        </p:nvSpPr>
        <p:spPr bwMode="auto">
          <a:xfrm flipH="1" flipV="1">
            <a:off x="3673475" y="2136775"/>
            <a:ext cx="2041525" cy="10096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90" name="Line 10"/>
          <p:cNvSpPr>
            <a:spLocks noChangeShapeType="1"/>
          </p:cNvSpPr>
          <p:nvPr/>
        </p:nvSpPr>
        <p:spPr bwMode="auto">
          <a:xfrm flipH="1">
            <a:off x="5349875" y="3146425"/>
            <a:ext cx="3683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91" name="Line 11"/>
          <p:cNvSpPr>
            <a:spLocks noChangeShapeType="1"/>
          </p:cNvSpPr>
          <p:nvPr/>
        </p:nvSpPr>
        <p:spPr bwMode="auto">
          <a:xfrm flipH="1" flipV="1">
            <a:off x="4302125" y="2895600"/>
            <a:ext cx="1419225" cy="2508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92" name="Line 12"/>
          <p:cNvSpPr>
            <a:spLocks noChangeShapeType="1"/>
          </p:cNvSpPr>
          <p:nvPr/>
        </p:nvSpPr>
        <p:spPr bwMode="auto">
          <a:xfrm flipH="1" flipV="1">
            <a:off x="4705350" y="2813050"/>
            <a:ext cx="1019175" cy="3333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93" name="Freeform 13"/>
          <p:cNvSpPr>
            <a:spLocks/>
          </p:cNvSpPr>
          <p:nvPr/>
        </p:nvSpPr>
        <p:spPr bwMode="auto">
          <a:xfrm>
            <a:off x="2760663" y="3114675"/>
            <a:ext cx="911225" cy="403225"/>
          </a:xfrm>
          <a:custGeom>
            <a:avLst/>
            <a:gdLst>
              <a:gd name="T0" fmla="*/ 0 w 574"/>
              <a:gd name="T1" fmla="*/ 0 h 254"/>
              <a:gd name="T2" fmla="*/ 342741203 w 574"/>
              <a:gd name="T3" fmla="*/ 0 h 254"/>
              <a:gd name="T4" fmla="*/ 1446569469 w 574"/>
              <a:gd name="T5" fmla="*/ 640119732 h 254"/>
              <a:gd name="T6" fmla="*/ 0 60000 65536"/>
              <a:gd name="T7" fmla="*/ 0 60000 65536"/>
              <a:gd name="T8" fmla="*/ 0 60000 65536"/>
              <a:gd name="T9" fmla="*/ 0 w 574"/>
              <a:gd name="T10" fmla="*/ 0 h 254"/>
              <a:gd name="T11" fmla="*/ 574 w 574"/>
              <a:gd name="T12" fmla="*/ 254 h 2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4" h="254">
                <a:moveTo>
                  <a:pt x="0" y="0"/>
                </a:moveTo>
                <a:lnTo>
                  <a:pt x="136" y="0"/>
                </a:lnTo>
                <a:lnTo>
                  <a:pt x="574" y="254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94" name="Line 14"/>
          <p:cNvSpPr>
            <a:spLocks noChangeShapeType="1"/>
          </p:cNvSpPr>
          <p:nvPr/>
        </p:nvSpPr>
        <p:spPr bwMode="auto">
          <a:xfrm flipH="1">
            <a:off x="3336925" y="3732213"/>
            <a:ext cx="642938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95" name="Freeform 15"/>
          <p:cNvSpPr>
            <a:spLocks/>
          </p:cNvSpPr>
          <p:nvPr/>
        </p:nvSpPr>
        <p:spPr bwMode="auto">
          <a:xfrm>
            <a:off x="3055938" y="4170363"/>
            <a:ext cx="496887" cy="120650"/>
          </a:xfrm>
          <a:custGeom>
            <a:avLst/>
            <a:gdLst>
              <a:gd name="T0" fmla="*/ 0 w 313"/>
              <a:gd name="T1" fmla="*/ 191531848 h 76"/>
              <a:gd name="T2" fmla="*/ 279736259 w 313"/>
              <a:gd name="T3" fmla="*/ 191531848 h 76"/>
              <a:gd name="T4" fmla="*/ 788807210 w 313"/>
              <a:gd name="T5" fmla="*/ 0 h 76"/>
              <a:gd name="T6" fmla="*/ 0 60000 65536"/>
              <a:gd name="T7" fmla="*/ 0 60000 65536"/>
              <a:gd name="T8" fmla="*/ 0 60000 65536"/>
              <a:gd name="T9" fmla="*/ 0 w 313"/>
              <a:gd name="T10" fmla="*/ 0 h 76"/>
              <a:gd name="T11" fmla="*/ 313 w 313"/>
              <a:gd name="T12" fmla="*/ 76 h 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3" h="76">
                <a:moveTo>
                  <a:pt x="0" y="76"/>
                </a:moveTo>
                <a:lnTo>
                  <a:pt x="111" y="76"/>
                </a:lnTo>
                <a:lnTo>
                  <a:pt x="313" y="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96" name="Line 16"/>
          <p:cNvSpPr>
            <a:spLocks noChangeShapeType="1"/>
          </p:cNvSpPr>
          <p:nvPr/>
        </p:nvSpPr>
        <p:spPr bwMode="auto">
          <a:xfrm>
            <a:off x="4465638" y="3900488"/>
            <a:ext cx="1458912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97" name="Line 17"/>
          <p:cNvSpPr>
            <a:spLocks noChangeShapeType="1"/>
          </p:cNvSpPr>
          <p:nvPr/>
        </p:nvSpPr>
        <p:spPr bwMode="auto">
          <a:xfrm>
            <a:off x="4694238" y="4452938"/>
            <a:ext cx="1230312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98" name="Line 18"/>
          <p:cNvSpPr>
            <a:spLocks noChangeShapeType="1"/>
          </p:cNvSpPr>
          <p:nvPr/>
        </p:nvSpPr>
        <p:spPr bwMode="auto">
          <a:xfrm>
            <a:off x="4498975" y="6191250"/>
            <a:ext cx="1420813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99" name="Line 19"/>
          <p:cNvSpPr>
            <a:spLocks noChangeShapeType="1"/>
          </p:cNvSpPr>
          <p:nvPr/>
        </p:nvSpPr>
        <p:spPr bwMode="auto">
          <a:xfrm flipH="1">
            <a:off x="2643188" y="5313363"/>
            <a:ext cx="12954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400" name="Line 20"/>
          <p:cNvSpPr>
            <a:spLocks noChangeShapeType="1"/>
          </p:cNvSpPr>
          <p:nvPr/>
        </p:nvSpPr>
        <p:spPr bwMode="auto">
          <a:xfrm>
            <a:off x="5673725" y="1597025"/>
            <a:ext cx="2476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401" name="Line 21"/>
          <p:cNvSpPr>
            <a:spLocks noChangeShapeType="1"/>
          </p:cNvSpPr>
          <p:nvPr/>
        </p:nvSpPr>
        <p:spPr bwMode="auto">
          <a:xfrm>
            <a:off x="5654675" y="1828800"/>
            <a:ext cx="2762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402" name="Line 22"/>
          <p:cNvSpPr>
            <a:spLocks noChangeShapeType="1"/>
          </p:cNvSpPr>
          <p:nvPr/>
        </p:nvSpPr>
        <p:spPr bwMode="auto">
          <a:xfrm>
            <a:off x="5603875" y="2114550"/>
            <a:ext cx="3175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403" name="Freeform 23"/>
          <p:cNvSpPr>
            <a:spLocks/>
          </p:cNvSpPr>
          <p:nvPr/>
        </p:nvSpPr>
        <p:spPr bwMode="auto">
          <a:xfrm>
            <a:off x="4933950" y="3146425"/>
            <a:ext cx="987425" cy="161925"/>
          </a:xfrm>
          <a:custGeom>
            <a:avLst/>
            <a:gdLst>
              <a:gd name="T0" fmla="*/ 0 w 622"/>
              <a:gd name="T1" fmla="*/ 257055960 h 102"/>
              <a:gd name="T2" fmla="*/ 1234876475 w 622"/>
              <a:gd name="T3" fmla="*/ 0 h 102"/>
              <a:gd name="T4" fmla="*/ 1567536969 w 622"/>
              <a:gd name="T5" fmla="*/ 0 h 102"/>
              <a:gd name="T6" fmla="*/ 0 60000 65536"/>
              <a:gd name="T7" fmla="*/ 0 60000 65536"/>
              <a:gd name="T8" fmla="*/ 0 60000 65536"/>
              <a:gd name="T9" fmla="*/ 0 w 622"/>
              <a:gd name="T10" fmla="*/ 0 h 102"/>
              <a:gd name="T11" fmla="*/ 622 w 622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2" h="102">
                <a:moveTo>
                  <a:pt x="0" y="102"/>
                </a:moveTo>
                <a:lnTo>
                  <a:pt x="490" y="0"/>
                </a:lnTo>
                <a:lnTo>
                  <a:pt x="622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404" name="Line 24"/>
          <p:cNvSpPr>
            <a:spLocks noChangeShapeType="1"/>
          </p:cNvSpPr>
          <p:nvPr/>
        </p:nvSpPr>
        <p:spPr bwMode="auto">
          <a:xfrm flipH="1" flipV="1">
            <a:off x="3673475" y="2136775"/>
            <a:ext cx="2041525" cy="1009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405" name="Line 25"/>
          <p:cNvSpPr>
            <a:spLocks noChangeShapeType="1"/>
          </p:cNvSpPr>
          <p:nvPr/>
        </p:nvSpPr>
        <p:spPr bwMode="auto">
          <a:xfrm flipH="1">
            <a:off x="5349875" y="3146425"/>
            <a:ext cx="3683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406" name="Line 26"/>
          <p:cNvSpPr>
            <a:spLocks noChangeShapeType="1"/>
          </p:cNvSpPr>
          <p:nvPr/>
        </p:nvSpPr>
        <p:spPr bwMode="auto">
          <a:xfrm flipH="1" flipV="1">
            <a:off x="4302125" y="2895600"/>
            <a:ext cx="1419225" cy="2508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407" name="Line 27"/>
          <p:cNvSpPr>
            <a:spLocks noChangeShapeType="1"/>
          </p:cNvSpPr>
          <p:nvPr/>
        </p:nvSpPr>
        <p:spPr bwMode="auto">
          <a:xfrm flipH="1" flipV="1">
            <a:off x="4705350" y="2813050"/>
            <a:ext cx="1019175" cy="3333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408" name="Freeform 28"/>
          <p:cNvSpPr>
            <a:spLocks/>
          </p:cNvSpPr>
          <p:nvPr/>
        </p:nvSpPr>
        <p:spPr bwMode="auto">
          <a:xfrm>
            <a:off x="2760663" y="3114675"/>
            <a:ext cx="911225" cy="403225"/>
          </a:xfrm>
          <a:custGeom>
            <a:avLst/>
            <a:gdLst>
              <a:gd name="T0" fmla="*/ 0 w 574"/>
              <a:gd name="T1" fmla="*/ 0 h 254"/>
              <a:gd name="T2" fmla="*/ 342741203 w 574"/>
              <a:gd name="T3" fmla="*/ 0 h 254"/>
              <a:gd name="T4" fmla="*/ 1446569469 w 574"/>
              <a:gd name="T5" fmla="*/ 640119732 h 254"/>
              <a:gd name="T6" fmla="*/ 0 60000 65536"/>
              <a:gd name="T7" fmla="*/ 0 60000 65536"/>
              <a:gd name="T8" fmla="*/ 0 60000 65536"/>
              <a:gd name="T9" fmla="*/ 0 w 574"/>
              <a:gd name="T10" fmla="*/ 0 h 254"/>
              <a:gd name="T11" fmla="*/ 574 w 574"/>
              <a:gd name="T12" fmla="*/ 254 h 2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4" h="254">
                <a:moveTo>
                  <a:pt x="0" y="0"/>
                </a:moveTo>
                <a:lnTo>
                  <a:pt x="136" y="0"/>
                </a:lnTo>
                <a:lnTo>
                  <a:pt x="574" y="25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409" name="Line 29"/>
          <p:cNvSpPr>
            <a:spLocks noChangeShapeType="1"/>
          </p:cNvSpPr>
          <p:nvPr/>
        </p:nvSpPr>
        <p:spPr bwMode="auto">
          <a:xfrm flipH="1">
            <a:off x="3336925" y="3732213"/>
            <a:ext cx="64293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410" name="Freeform 30"/>
          <p:cNvSpPr>
            <a:spLocks/>
          </p:cNvSpPr>
          <p:nvPr/>
        </p:nvSpPr>
        <p:spPr bwMode="auto">
          <a:xfrm>
            <a:off x="3055938" y="4170363"/>
            <a:ext cx="496887" cy="120650"/>
          </a:xfrm>
          <a:custGeom>
            <a:avLst/>
            <a:gdLst>
              <a:gd name="T0" fmla="*/ 0 w 313"/>
              <a:gd name="T1" fmla="*/ 191531848 h 76"/>
              <a:gd name="T2" fmla="*/ 279736259 w 313"/>
              <a:gd name="T3" fmla="*/ 191531848 h 76"/>
              <a:gd name="T4" fmla="*/ 788807210 w 313"/>
              <a:gd name="T5" fmla="*/ 0 h 76"/>
              <a:gd name="T6" fmla="*/ 0 60000 65536"/>
              <a:gd name="T7" fmla="*/ 0 60000 65536"/>
              <a:gd name="T8" fmla="*/ 0 60000 65536"/>
              <a:gd name="T9" fmla="*/ 0 w 313"/>
              <a:gd name="T10" fmla="*/ 0 h 76"/>
              <a:gd name="T11" fmla="*/ 313 w 313"/>
              <a:gd name="T12" fmla="*/ 76 h 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3" h="76">
                <a:moveTo>
                  <a:pt x="0" y="76"/>
                </a:moveTo>
                <a:lnTo>
                  <a:pt x="111" y="76"/>
                </a:lnTo>
                <a:lnTo>
                  <a:pt x="313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411" name="Line 31"/>
          <p:cNvSpPr>
            <a:spLocks noChangeShapeType="1"/>
          </p:cNvSpPr>
          <p:nvPr/>
        </p:nvSpPr>
        <p:spPr bwMode="auto">
          <a:xfrm>
            <a:off x="4465638" y="3900488"/>
            <a:ext cx="145891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412" name="Line 32"/>
          <p:cNvSpPr>
            <a:spLocks noChangeShapeType="1"/>
          </p:cNvSpPr>
          <p:nvPr/>
        </p:nvSpPr>
        <p:spPr bwMode="auto">
          <a:xfrm>
            <a:off x="4694238" y="4452938"/>
            <a:ext cx="123031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413" name="Line 33"/>
          <p:cNvSpPr>
            <a:spLocks noChangeShapeType="1"/>
          </p:cNvSpPr>
          <p:nvPr/>
        </p:nvSpPr>
        <p:spPr bwMode="auto">
          <a:xfrm>
            <a:off x="4498975" y="6191250"/>
            <a:ext cx="142081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414" name="Line 34"/>
          <p:cNvSpPr>
            <a:spLocks noChangeShapeType="1"/>
          </p:cNvSpPr>
          <p:nvPr/>
        </p:nvSpPr>
        <p:spPr bwMode="auto">
          <a:xfrm flipH="1">
            <a:off x="2643188" y="5313363"/>
            <a:ext cx="1295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415" name="Text Box 35"/>
          <p:cNvSpPr txBox="1">
            <a:spLocks noChangeArrowheads="1"/>
          </p:cNvSpPr>
          <p:nvPr/>
        </p:nvSpPr>
        <p:spPr bwMode="auto">
          <a:xfrm>
            <a:off x="1800225" y="2619375"/>
            <a:ext cx="1331913" cy="3365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Tarsals:</a:t>
            </a:r>
          </a:p>
        </p:txBody>
      </p:sp>
      <p:sp>
        <p:nvSpPr>
          <p:cNvPr id="142416" name="Text Box 36"/>
          <p:cNvSpPr txBox="1">
            <a:spLocks noChangeArrowheads="1"/>
          </p:cNvSpPr>
          <p:nvPr/>
        </p:nvSpPr>
        <p:spPr bwMode="auto">
          <a:xfrm>
            <a:off x="1982788" y="2946400"/>
            <a:ext cx="1331912" cy="5334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Medial cuneiform</a:t>
            </a:r>
          </a:p>
        </p:txBody>
      </p:sp>
      <p:sp>
        <p:nvSpPr>
          <p:cNvPr id="142417" name="Text Box 37"/>
          <p:cNvSpPr txBox="1">
            <a:spLocks noChangeArrowheads="1"/>
          </p:cNvSpPr>
          <p:nvPr/>
        </p:nvSpPr>
        <p:spPr bwMode="auto">
          <a:xfrm>
            <a:off x="1989138" y="3568700"/>
            <a:ext cx="1417637" cy="5334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Intermediatecuneiform</a:t>
            </a:r>
          </a:p>
        </p:txBody>
      </p:sp>
      <p:sp>
        <p:nvSpPr>
          <p:cNvPr id="142418" name="Text Box 38"/>
          <p:cNvSpPr txBox="1">
            <a:spLocks noChangeArrowheads="1"/>
          </p:cNvSpPr>
          <p:nvPr/>
        </p:nvSpPr>
        <p:spPr bwMode="auto">
          <a:xfrm>
            <a:off x="2001838" y="4127500"/>
            <a:ext cx="1417637" cy="3127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Navicular</a:t>
            </a:r>
          </a:p>
        </p:txBody>
      </p:sp>
      <p:sp>
        <p:nvSpPr>
          <p:cNvPr id="142419" name="Text Box 39"/>
          <p:cNvSpPr txBox="1">
            <a:spLocks noChangeArrowheads="1"/>
          </p:cNvSpPr>
          <p:nvPr/>
        </p:nvSpPr>
        <p:spPr bwMode="auto">
          <a:xfrm>
            <a:off x="1971675" y="5156200"/>
            <a:ext cx="1417638" cy="3127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Talus</a:t>
            </a:r>
          </a:p>
        </p:txBody>
      </p:sp>
      <p:sp>
        <p:nvSpPr>
          <p:cNvPr id="142420" name="Text Box 40"/>
          <p:cNvSpPr txBox="1">
            <a:spLocks noChangeArrowheads="1"/>
          </p:cNvSpPr>
          <p:nvPr/>
        </p:nvSpPr>
        <p:spPr bwMode="auto">
          <a:xfrm>
            <a:off x="5886450" y="6054725"/>
            <a:ext cx="1417638" cy="3127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Calcaneus</a:t>
            </a:r>
          </a:p>
        </p:txBody>
      </p:sp>
      <p:sp>
        <p:nvSpPr>
          <p:cNvPr id="142421" name="Text Box 41"/>
          <p:cNvSpPr txBox="1">
            <a:spLocks noChangeArrowheads="1"/>
          </p:cNvSpPr>
          <p:nvPr/>
        </p:nvSpPr>
        <p:spPr bwMode="auto">
          <a:xfrm>
            <a:off x="5878513" y="4318000"/>
            <a:ext cx="1025525" cy="3127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Cuboid</a:t>
            </a:r>
          </a:p>
        </p:txBody>
      </p:sp>
      <p:sp>
        <p:nvSpPr>
          <p:cNvPr id="142422" name="Text Box 42"/>
          <p:cNvSpPr txBox="1">
            <a:spLocks noChangeArrowheads="1"/>
          </p:cNvSpPr>
          <p:nvPr/>
        </p:nvSpPr>
        <p:spPr bwMode="auto">
          <a:xfrm>
            <a:off x="5880100" y="3746500"/>
            <a:ext cx="1184275" cy="5334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Lateral cuneiform</a:t>
            </a:r>
          </a:p>
        </p:txBody>
      </p:sp>
      <p:sp>
        <p:nvSpPr>
          <p:cNvPr id="142423" name="Text Box 43"/>
          <p:cNvSpPr txBox="1">
            <a:spLocks noChangeArrowheads="1"/>
          </p:cNvSpPr>
          <p:nvPr/>
        </p:nvSpPr>
        <p:spPr bwMode="auto">
          <a:xfrm>
            <a:off x="5868988" y="3444875"/>
            <a:ext cx="1184275" cy="3127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Tarsals:</a:t>
            </a:r>
          </a:p>
        </p:txBody>
      </p:sp>
      <p:sp>
        <p:nvSpPr>
          <p:cNvPr id="142424" name="Text Box 44"/>
          <p:cNvSpPr txBox="1">
            <a:spLocks noChangeArrowheads="1"/>
          </p:cNvSpPr>
          <p:nvPr/>
        </p:nvSpPr>
        <p:spPr bwMode="auto">
          <a:xfrm>
            <a:off x="5870575" y="3019425"/>
            <a:ext cx="1376363" cy="3127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Metatarsals</a:t>
            </a:r>
          </a:p>
        </p:txBody>
      </p:sp>
      <p:sp>
        <p:nvSpPr>
          <p:cNvPr id="142425" name="Text Box 45"/>
          <p:cNvSpPr txBox="1">
            <a:spLocks noChangeArrowheads="1"/>
          </p:cNvSpPr>
          <p:nvPr/>
        </p:nvSpPr>
        <p:spPr bwMode="auto">
          <a:xfrm>
            <a:off x="5899150" y="1978025"/>
            <a:ext cx="1376363" cy="3127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Proximal</a:t>
            </a:r>
          </a:p>
        </p:txBody>
      </p:sp>
      <p:sp>
        <p:nvSpPr>
          <p:cNvPr id="142426" name="Text Box 46"/>
          <p:cNvSpPr txBox="1">
            <a:spLocks noChangeArrowheads="1"/>
          </p:cNvSpPr>
          <p:nvPr/>
        </p:nvSpPr>
        <p:spPr bwMode="auto">
          <a:xfrm>
            <a:off x="5883275" y="1682750"/>
            <a:ext cx="1376363" cy="3127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Middle</a:t>
            </a:r>
          </a:p>
        </p:txBody>
      </p:sp>
      <p:sp>
        <p:nvSpPr>
          <p:cNvPr id="142427" name="Text Box 47"/>
          <p:cNvSpPr txBox="1">
            <a:spLocks noChangeArrowheads="1"/>
          </p:cNvSpPr>
          <p:nvPr/>
        </p:nvSpPr>
        <p:spPr bwMode="auto">
          <a:xfrm>
            <a:off x="5889625" y="1444625"/>
            <a:ext cx="1376363" cy="3127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Distal</a:t>
            </a:r>
          </a:p>
        </p:txBody>
      </p:sp>
      <p:sp>
        <p:nvSpPr>
          <p:cNvPr id="142428" name="Text Box 48"/>
          <p:cNvSpPr txBox="1">
            <a:spLocks noChangeArrowheads="1"/>
          </p:cNvSpPr>
          <p:nvPr/>
        </p:nvSpPr>
        <p:spPr bwMode="auto">
          <a:xfrm>
            <a:off x="5894388" y="1104900"/>
            <a:ext cx="1376362" cy="3127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Phalanges: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r>
              <a:rPr lang="en-US"/>
              <a:t>Arches of the Foot</a:t>
            </a:r>
          </a:p>
        </p:txBody>
      </p:sp>
      <p:sp>
        <p:nvSpPr>
          <p:cNvPr id="143363" name="Rectangle 19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229600" cy="2667000"/>
          </a:xfrm>
        </p:spPr>
        <p:txBody>
          <a:bodyPr/>
          <a:lstStyle/>
          <a:p>
            <a:r>
              <a:rPr lang="en-US"/>
              <a:t>Bones of the foot are arranged to form three strong arches</a:t>
            </a:r>
          </a:p>
          <a:p>
            <a:pPr lvl="1"/>
            <a:r>
              <a:rPr lang="en-US"/>
              <a:t>Two longitudinal</a:t>
            </a:r>
          </a:p>
          <a:p>
            <a:pPr lvl="1"/>
            <a:r>
              <a:rPr lang="en-US"/>
              <a:t>One transverse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5"/>
          <p:cNvSpPr txBox="1">
            <a:spLocks noChangeArrowheads="1"/>
          </p:cNvSpPr>
          <p:nvPr/>
        </p:nvSpPr>
        <p:spPr bwMode="auto">
          <a:xfrm>
            <a:off x="7945438" y="6477000"/>
            <a:ext cx="1122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5.29</a:t>
            </a:r>
            <a:endParaRPr lang="en-US" sz="1400" b="1">
              <a:solidFill>
                <a:srgbClr val="6BA12F"/>
              </a:solidFill>
              <a:latin typeface="Arial" charset="0"/>
            </a:endParaRPr>
          </a:p>
        </p:txBody>
      </p:sp>
      <p:pic>
        <p:nvPicPr>
          <p:cNvPr id="144397" name="Picture 13" descr="figure_05_29_unlabeled"/>
          <p:cNvPicPr>
            <a:picLocks noChangeAspect="1" noChangeArrowheads="1"/>
          </p:cNvPicPr>
          <p:nvPr/>
        </p:nvPicPr>
        <p:blipFill>
          <a:blip r:embed="rId3" cstate="print"/>
          <a:srcRect b="2975"/>
          <a:stretch>
            <a:fillRect/>
          </a:stretch>
        </p:blipFill>
        <p:spPr bwMode="auto">
          <a:xfrm>
            <a:off x="274638" y="200025"/>
            <a:ext cx="8510587" cy="6365875"/>
          </a:xfrm>
          <a:prstGeom prst="rect">
            <a:avLst/>
          </a:prstGeom>
          <a:noFill/>
        </p:spPr>
      </p:pic>
      <p:sp>
        <p:nvSpPr>
          <p:cNvPr id="144398" name="Text Box 5"/>
          <p:cNvSpPr txBox="1">
            <a:spLocks noChangeArrowheads="1"/>
          </p:cNvSpPr>
          <p:nvPr/>
        </p:nvSpPr>
        <p:spPr bwMode="auto">
          <a:xfrm>
            <a:off x="4905375" y="1676400"/>
            <a:ext cx="4060825" cy="4730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500" b="1">
                <a:latin typeface="Arial" charset="0"/>
              </a:rPr>
              <a:t>Medial longitudinal arch</a:t>
            </a:r>
          </a:p>
        </p:txBody>
      </p:sp>
      <p:sp>
        <p:nvSpPr>
          <p:cNvPr id="144399" name="Freeform 6"/>
          <p:cNvSpPr>
            <a:spLocks/>
          </p:cNvSpPr>
          <p:nvPr/>
        </p:nvSpPr>
        <p:spPr bwMode="auto">
          <a:xfrm>
            <a:off x="4076700" y="1890713"/>
            <a:ext cx="854075" cy="2676525"/>
          </a:xfrm>
          <a:custGeom>
            <a:avLst/>
            <a:gdLst>
              <a:gd name="T0" fmla="*/ 1340889691 w 544"/>
              <a:gd name="T1" fmla="*/ 0 h 1704"/>
              <a:gd name="T2" fmla="*/ 946509747 w 544"/>
              <a:gd name="T3" fmla="*/ 0 h 1704"/>
              <a:gd name="T4" fmla="*/ 0 w 544"/>
              <a:gd name="T5" fmla="*/ 2147483647 h 1704"/>
              <a:gd name="T6" fmla="*/ 0 60000 65536"/>
              <a:gd name="T7" fmla="*/ 0 60000 65536"/>
              <a:gd name="T8" fmla="*/ 0 60000 65536"/>
              <a:gd name="T9" fmla="*/ 0 w 544"/>
              <a:gd name="T10" fmla="*/ 0 h 1704"/>
              <a:gd name="T11" fmla="*/ 544 w 544"/>
              <a:gd name="T12" fmla="*/ 1704 h 17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1704">
                <a:moveTo>
                  <a:pt x="544" y="0"/>
                </a:moveTo>
                <a:lnTo>
                  <a:pt x="384" y="0"/>
                </a:lnTo>
                <a:lnTo>
                  <a:pt x="0" y="1704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00" name="Freeform 7"/>
          <p:cNvSpPr>
            <a:spLocks/>
          </p:cNvSpPr>
          <p:nvPr/>
        </p:nvSpPr>
        <p:spPr bwMode="auto">
          <a:xfrm>
            <a:off x="4389438" y="2625725"/>
            <a:ext cx="993775" cy="2332038"/>
          </a:xfrm>
          <a:custGeom>
            <a:avLst/>
            <a:gdLst>
              <a:gd name="T0" fmla="*/ 1562640218 w 632"/>
              <a:gd name="T1" fmla="*/ 9878161 h 1484"/>
              <a:gd name="T2" fmla="*/ 1186815728 w 632"/>
              <a:gd name="T3" fmla="*/ 0 h 1484"/>
              <a:gd name="T4" fmla="*/ 0 w 632"/>
              <a:gd name="T5" fmla="*/ 2147483647 h 1484"/>
              <a:gd name="T6" fmla="*/ 0 60000 65536"/>
              <a:gd name="T7" fmla="*/ 0 60000 65536"/>
              <a:gd name="T8" fmla="*/ 0 60000 65536"/>
              <a:gd name="T9" fmla="*/ 0 w 632"/>
              <a:gd name="T10" fmla="*/ 0 h 1484"/>
              <a:gd name="T11" fmla="*/ 632 w 632"/>
              <a:gd name="T12" fmla="*/ 1484 h 14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1484">
                <a:moveTo>
                  <a:pt x="632" y="4"/>
                </a:moveTo>
                <a:lnTo>
                  <a:pt x="480" y="0"/>
                </a:lnTo>
                <a:lnTo>
                  <a:pt x="0" y="1484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01" name="Freeform 8"/>
          <p:cNvSpPr>
            <a:spLocks/>
          </p:cNvSpPr>
          <p:nvPr/>
        </p:nvSpPr>
        <p:spPr bwMode="auto">
          <a:xfrm>
            <a:off x="5068888" y="3379788"/>
            <a:ext cx="647700" cy="2024062"/>
          </a:xfrm>
          <a:custGeom>
            <a:avLst/>
            <a:gdLst>
              <a:gd name="T0" fmla="*/ 1018241086 w 412"/>
              <a:gd name="T1" fmla="*/ 0 h 1288"/>
              <a:gd name="T2" fmla="*/ 632692863 w 412"/>
              <a:gd name="T3" fmla="*/ 19756604 h 1288"/>
              <a:gd name="T4" fmla="*/ 0 w 412"/>
              <a:gd name="T5" fmla="*/ 2147483647 h 1288"/>
              <a:gd name="T6" fmla="*/ 0 60000 65536"/>
              <a:gd name="T7" fmla="*/ 0 60000 65536"/>
              <a:gd name="T8" fmla="*/ 0 60000 65536"/>
              <a:gd name="T9" fmla="*/ 0 w 412"/>
              <a:gd name="T10" fmla="*/ 0 h 1288"/>
              <a:gd name="T11" fmla="*/ 412 w 412"/>
              <a:gd name="T12" fmla="*/ 1288 h 1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2" h="1288">
                <a:moveTo>
                  <a:pt x="412" y="0"/>
                </a:moveTo>
                <a:lnTo>
                  <a:pt x="256" y="8"/>
                </a:lnTo>
                <a:lnTo>
                  <a:pt x="0" y="1288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02" name="Text Box 9"/>
          <p:cNvSpPr txBox="1">
            <a:spLocks noChangeArrowheads="1"/>
          </p:cNvSpPr>
          <p:nvPr/>
        </p:nvSpPr>
        <p:spPr bwMode="auto">
          <a:xfrm>
            <a:off x="5356225" y="2365375"/>
            <a:ext cx="2792413" cy="4730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500" b="1">
                <a:latin typeface="Arial" charset="0"/>
              </a:rPr>
              <a:t>Transverse arch</a:t>
            </a:r>
          </a:p>
        </p:txBody>
      </p:sp>
      <p:sp>
        <p:nvSpPr>
          <p:cNvPr id="144403" name="Text Box 10"/>
          <p:cNvSpPr txBox="1">
            <a:spLocks noChangeArrowheads="1"/>
          </p:cNvSpPr>
          <p:nvPr/>
        </p:nvSpPr>
        <p:spPr bwMode="auto">
          <a:xfrm>
            <a:off x="5672138" y="3151188"/>
            <a:ext cx="3294062" cy="8540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500" b="1">
                <a:latin typeface="Arial" charset="0"/>
              </a:rPr>
              <a:t>Lateral longitudinal arch</a:t>
            </a:r>
          </a:p>
        </p:txBody>
      </p:sp>
      <p:sp>
        <p:nvSpPr>
          <p:cNvPr id="144404" name="Freeform 11"/>
          <p:cNvSpPr>
            <a:spLocks/>
          </p:cNvSpPr>
          <p:nvPr/>
        </p:nvSpPr>
        <p:spPr bwMode="auto">
          <a:xfrm>
            <a:off x="4076700" y="1890713"/>
            <a:ext cx="850900" cy="2676525"/>
          </a:xfrm>
          <a:custGeom>
            <a:avLst/>
            <a:gdLst>
              <a:gd name="T0" fmla="*/ 1335849994 w 542"/>
              <a:gd name="T1" fmla="*/ 0 h 1704"/>
              <a:gd name="T2" fmla="*/ 946433115 w 542"/>
              <a:gd name="T3" fmla="*/ 0 h 1704"/>
              <a:gd name="T4" fmla="*/ 0 w 542"/>
              <a:gd name="T5" fmla="*/ 2147483647 h 1704"/>
              <a:gd name="T6" fmla="*/ 0 60000 65536"/>
              <a:gd name="T7" fmla="*/ 0 60000 65536"/>
              <a:gd name="T8" fmla="*/ 0 60000 65536"/>
              <a:gd name="T9" fmla="*/ 0 w 542"/>
              <a:gd name="T10" fmla="*/ 0 h 1704"/>
              <a:gd name="T11" fmla="*/ 542 w 542"/>
              <a:gd name="T12" fmla="*/ 1704 h 17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2" h="1704">
                <a:moveTo>
                  <a:pt x="542" y="0"/>
                </a:moveTo>
                <a:lnTo>
                  <a:pt x="384" y="0"/>
                </a:lnTo>
                <a:lnTo>
                  <a:pt x="0" y="170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05" name="Freeform 12"/>
          <p:cNvSpPr>
            <a:spLocks/>
          </p:cNvSpPr>
          <p:nvPr/>
        </p:nvSpPr>
        <p:spPr bwMode="auto">
          <a:xfrm>
            <a:off x="4389438" y="2625725"/>
            <a:ext cx="993775" cy="2332038"/>
          </a:xfrm>
          <a:custGeom>
            <a:avLst/>
            <a:gdLst>
              <a:gd name="T0" fmla="*/ 1562640218 w 632"/>
              <a:gd name="T1" fmla="*/ 9878161 h 1484"/>
              <a:gd name="T2" fmla="*/ 1542860643 w 632"/>
              <a:gd name="T3" fmla="*/ 0 h 1484"/>
              <a:gd name="T4" fmla="*/ 1186815728 w 632"/>
              <a:gd name="T5" fmla="*/ 0 h 1484"/>
              <a:gd name="T6" fmla="*/ 0 w 632"/>
              <a:gd name="T7" fmla="*/ 2147483647 h 1484"/>
              <a:gd name="T8" fmla="*/ 0 60000 65536"/>
              <a:gd name="T9" fmla="*/ 0 60000 65536"/>
              <a:gd name="T10" fmla="*/ 0 60000 65536"/>
              <a:gd name="T11" fmla="*/ 0 60000 65536"/>
              <a:gd name="T12" fmla="*/ 0 w 632"/>
              <a:gd name="T13" fmla="*/ 0 h 1484"/>
              <a:gd name="T14" fmla="*/ 632 w 632"/>
              <a:gd name="T15" fmla="*/ 1484 h 14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2" h="1484">
                <a:moveTo>
                  <a:pt x="632" y="4"/>
                </a:moveTo>
                <a:lnTo>
                  <a:pt x="624" y="0"/>
                </a:lnTo>
                <a:lnTo>
                  <a:pt x="480" y="0"/>
                </a:lnTo>
                <a:lnTo>
                  <a:pt x="0" y="148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06" name="Freeform 13"/>
          <p:cNvSpPr>
            <a:spLocks/>
          </p:cNvSpPr>
          <p:nvPr/>
        </p:nvSpPr>
        <p:spPr bwMode="auto">
          <a:xfrm>
            <a:off x="5068888" y="3389313"/>
            <a:ext cx="647700" cy="2014537"/>
          </a:xfrm>
          <a:custGeom>
            <a:avLst/>
            <a:gdLst>
              <a:gd name="T0" fmla="*/ 1018241086 w 412"/>
              <a:gd name="T1" fmla="*/ 0 h 1282"/>
              <a:gd name="T2" fmla="*/ 632692863 w 412"/>
              <a:gd name="T3" fmla="*/ 4938915 h 1282"/>
              <a:gd name="T4" fmla="*/ 0 w 412"/>
              <a:gd name="T5" fmla="*/ 2147483647 h 1282"/>
              <a:gd name="T6" fmla="*/ 0 60000 65536"/>
              <a:gd name="T7" fmla="*/ 0 60000 65536"/>
              <a:gd name="T8" fmla="*/ 0 60000 65536"/>
              <a:gd name="T9" fmla="*/ 0 w 412"/>
              <a:gd name="T10" fmla="*/ 0 h 1282"/>
              <a:gd name="T11" fmla="*/ 412 w 412"/>
              <a:gd name="T12" fmla="*/ 1282 h 12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2" h="1282">
                <a:moveTo>
                  <a:pt x="412" y="0"/>
                </a:moveTo>
                <a:lnTo>
                  <a:pt x="256" y="2"/>
                </a:lnTo>
                <a:lnTo>
                  <a:pt x="0" y="128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r>
              <a:rPr lang="en-US"/>
              <a:t>Joints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Articulations of bones</a:t>
            </a:r>
          </a:p>
          <a:p>
            <a:r>
              <a:rPr lang="en-US"/>
              <a:t>Functions of joints</a:t>
            </a:r>
          </a:p>
          <a:p>
            <a:pPr lvl="1"/>
            <a:r>
              <a:rPr lang="en-US"/>
              <a:t>Hold bones together</a:t>
            </a:r>
          </a:p>
          <a:p>
            <a:pPr lvl="1"/>
            <a:r>
              <a:rPr lang="en-US"/>
              <a:t>Allow for mobility</a:t>
            </a:r>
          </a:p>
          <a:p>
            <a:r>
              <a:rPr lang="en-US"/>
              <a:t>Two ways joints are classified</a:t>
            </a:r>
          </a:p>
          <a:p>
            <a:pPr lvl="1"/>
            <a:r>
              <a:rPr lang="en-US"/>
              <a:t>Functionally</a:t>
            </a:r>
          </a:p>
          <a:p>
            <a:pPr lvl="1"/>
            <a:r>
              <a:rPr lang="en-US"/>
              <a:t>Structurally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r>
              <a:rPr lang="en-US"/>
              <a:t>Functional Classification of Joints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89038"/>
            <a:ext cx="8229600" cy="4906962"/>
          </a:xfrm>
        </p:spPr>
        <p:txBody>
          <a:bodyPr/>
          <a:lstStyle/>
          <a:p>
            <a:r>
              <a:rPr lang="en-US"/>
              <a:t>Synarthroses</a:t>
            </a:r>
          </a:p>
          <a:p>
            <a:pPr lvl="1"/>
            <a:r>
              <a:rPr lang="en-US"/>
              <a:t>Immovable joints</a:t>
            </a:r>
          </a:p>
          <a:p>
            <a:r>
              <a:rPr lang="en-US"/>
              <a:t>Amphiarthroses</a:t>
            </a:r>
          </a:p>
          <a:p>
            <a:pPr lvl="1"/>
            <a:r>
              <a:rPr lang="en-US"/>
              <a:t>Slightly moveable joints</a:t>
            </a:r>
          </a:p>
          <a:p>
            <a:r>
              <a:rPr lang="en-US"/>
              <a:t>Diarthroses</a:t>
            </a:r>
          </a:p>
          <a:p>
            <a:pPr lvl="1"/>
            <a:r>
              <a:rPr lang="en-US"/>
              <a:t>Freely moveable joints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r>
              <a:rPr lang="en-US"/>
              <a:t>Structural Classification of Joints</a:t>
            </a:r>
          </a:p>
        </p:txBody>
      </p:sp>
      <p:sp>
        <p:nvSpPr>
          <p:cNvPr id="148483" name="Rectangle 1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Fibrous joints</a:t>
            </a:r>
          </a:p>
          <a:p>
            <a:pPr lvl="1"/>
            <a:r>
              <a:rPr lang="en-US"/>
              <a:t>Generally immovable</a:t>
            </a:r>
          </a:p>
          <a:p>
            <a:r>
              <a:rPr lang="en-US"/>
              <a:t>Cartilaginous joints</a:t>
            </a:r>
          </a:p>
          <a:p>
            <a:pPr lvl="1"/>
            <a:r>
              <a:rPr lang="en-US"/>
              <a:t>Immovable or slightly moveable</a:t>
            </a:r>
          </a:p>
          <a:p>
            <a:r>
              <a:rPr lang="en-US"/>
              <a:t>Synovial joints</a:t>
            </a:r>
          </a:p>
          <a:p>
            <a:pPr lvl="1"/>
            <a:r>
              <a:rPr lang="en-US"/>
              <a:t>Freely moveable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r>
              <a:rPr lang="en-US"/>
              <a:t>Fibrous Joints</a:t>
            </a:r>
          </a:p>
        </p:txBody>
      </p:sp>
      <p:sp>
        <p:nvSpPr>
          <p:cNvPr id="367630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79525"/>
            <a:ext cx="8229600" cy="4778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Bones united by collagenic fibers</a:t>
            </a:r>
          </a:p>
          <a:p>
            <a:pPr>
              <a:lnSpc>
                <a:spcPct val="90000"/>
              </a:lnSpc>
            </a:pPr>
            <a:r>
              <a:rPr lang="en-US"/>
              <a:t>Types</a:t>
            </a:r>
          </a:p>
          <a:p>
            <a:pPr marL="682625" lvl="1" indent="-284163">
              <a:lnSpc>
                <a:spcPct val="90000"/>
              </a:lnSpc>
            </a:pPr>
            <a:r>
              <a:rPr lang="en-US"/>
              <a:t>Sutures</a:t>
            </a:r>
          </a:p>
          <a:p>
            <a:pPr marL="1250950" lvl="2" indent="-341313">
              <a:lnSpc>
                <a:spcPct val="90000"/>
              </a:lnSpc>
            </a:pPr>
            <a:r>
              <a:rPr lang="en-US"/>
              <a:t>Immobile</a:t>
            </a:r>
          </a:p>
          <a:p>
            <a:pPr marL="682625" lvl="1" indent="-284163">
              <a:lnSpc>
                <a:spcPct val="90000"/>
              </a:lnSpc>
            </a:pPr>
            <a:r>
              <a:rPr lang="en-US"/>
              <a:t>Syndesmoses</a:t>
            </a:r>
          </a:p>
          <a:p>
            <a:pPr marL="1250950" lvl="2" indent="-341313">
              <a:lnSpc>
                <a:spcPct val="90000"/>
              </a:lnSpc>
            </a:pPr>
            <a:r>
              <a:rPr lang="en-US"/>
              <a:t>Allows more movement than sutures but still immobile</a:t>
            </a:r>
          </a:p>
          <a:p>
            <a:pPr marL="1250950" lvl="2" indent="-341313">
              <a:lnSpc>
                <a:spcPct val="90000"/>
              </a:lnSpc>
            </a:pPr>
            <a:r>
              <a:rPr lang="en-US" b="1"/>
              <a:t>Example:</a:t>
            </a:r>
            <a:r>
              <a:rPr lang="en-US"/>
              <a:t> Distal end of tibia and fibula</a:t>
            </a:r>
          </a:p>
          <a:p>
            <a:pPr marL="682625" lvl="1" indent="-284163">
              <a:lnSpc>
                <a:spcPct val="90000"/>
              </a:lnSpc>
            </a:pPr>
            <a:r>
              <a:rPr lang="en-US"/>
              <a:t>Gomphosis</a:t>
            </a:r>
          </a:p>
          <a:p>
            <a:pPr marL="1250950" lvl="2" indent="-341313">
              <a:lnSpc>
                <a:spcPct val="90000"/>
              </a:lnSpc>
            </a:pPr>
            <a:r>
              <a:rPr lang="en-US"/>
              <a:t>Immobile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r>
              <a:rPr lang="en-US"/>
              <a:t>Bones of the Pelvic Girdle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89038"/>
            <a:ext cx="8229600" cy="4906962"/>
          </a:xfrm>
        </p:spPr>
        <p:txBody>
          <a:bodyPr/>
          <a:lstStyle/>
          <a:p>
            <a:r>
              <a:rPr lang="en-US"/>
              <a:t>The total weight of the upper body rests on the pelvis</a:t>
            </a:r>
          </a:p>
          <a:p>
            <a:r>
              <a:rPr lang="en-US"/>
              <a:t>It protects several organs</a:t>
            </a:r>
          </a:p>
          <a:p>
            <a:pPr lvl="1"/>
            <a:r>
              <a:rPr lang="en-US"/>
              <a:t>Reproductive organs</a:t>
            </a:r>
          </a:p>
          <a:p>
            <a:pPr lvl="1"/>
            <a:r>
              <a:rPr lang="en-US"/>
              <a:t>Urinary bladder</a:t>
            </a:r>
          </a:p>
          <a:p>
            <a:pPr lvl="1"/>
            <a:r>
              <a:rPr lang="en-US"/>
              <a:t>Part of the large intestine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6"/>
          <p:cNvSpPr txBox="1">
            <a:spLocks noChangeArrowheads="1"/>
          </p:cNvSpPr>
          <p:nvPr/>
        </p:nvSpPr>
        <p:spPr bwMode="auto">
          <a:xfrm>
            <a:off x="7845425" y="6477000"/>
            <a:ext cx="1222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5.30a</a:t>
            </a:r>
            <a:endParaRPr lang="en-US" sz="1400" b="1">
              <a:solidFill>
                <a:srgbClr val="6BA12F"/>
              </a:solidFill>
              <a:latin typeface="Arial" charset="0"/>
            </a:endParaRPr>
          </a:p>
        </p:txBody>
      </p:sp>
      <p:pic>
        <p:nvPicPr>
          <p:cNvPr id="150537" name="Picture 9" descr="figure_05_30a_unlabeled"/>
          <p:cNvPicPr>
            <a:picLocks noChangeAspect="1" noChangeArrowheads="1"/>
          </p:cNvPicPr>
          <p:nvPr/>
        </p:nvPicPr>
        <p:blipFill>
          <a:blip r:embed="rId3" cstate="print"/>
          <a:srcRect b="3090"/>
          <a:stretch>
            <a:fillRect/>
          </a:stretch>
        </p:blipFill>
        <p:spPr bwMode="auto">
          <a:xfrm>
            <a:off x="3281363" y="182563"/>
            <a:ext cx="2651125" cy="6421437"/>
          </a:xfrm>
          <a:prstGeom prst="rect">
            <a:avLst/>
          </a:prstGeom>
          <a:noFill/>
        </p:spPr>
      </p:pic>
      <p:sp>
        <p:nvSpPr>
          <p:cNvPr id="150538" name="Line 5"/>
          <p:cNvSpPr>
            <a:spLocks noChangeShapeType="1"/>
          </p:cNvSpPr>
          <p:nvPr/>
        </p:nvSpPr>
        <p:spPr bwMode="auto">
          <a:xfrm>
            <a:off x="4260850" y="1417638"/>
            <a:ext cx="6350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39" name="Line 6"/>
          <p:cNvSpPr>
            <a:spLocks noChangeShapeType="1"/>
          </p:cNvSpPr>
          <p:nvPr/>
        </p:nvSpPr>
        <p:spPr bwMode="auto">
          <a:xfrm>
            <a:off x="4260850" y="1417638"/>
            <a:ext cx="635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40" name="Text Box 7"/>
          <p:cNvSpPr txBox="1">
            <a:spLocks noChangeArrowheads="1"/>
          </p:cNvSpPr>
          <p:nvPr/>
        </p:nvSpPr>
        <p:spPr bwMode="auto">
          <a:xfrm>
            <a:off x="3514725" y="185738"/>
            <a:ext cx="1581150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Fibrous joints</a:t>
            </a:r>
          </a:p>
        </p:txBody>
      </p:sp>
      <p:sp>
        <p:nvSpPr>
          <p:cNvPr id="150541" name="Text Box 8"/>
          <p:cNvSpPr txBox="1">
            <a:spLocks noChangeArrowheads="1"/>
          </p:cNvSpPr>
          <p:nvPr/>
        </p:nvSpPr>
        <p:spPr bwMode="auto">
          <a:xfrm>
            <a:off x="4851400" y="1276350"/>
            <a:ext cx="1581150" cy="7302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Fibrous connective tissue</a:t>
            </a:r>
          </a:p>
        </p:txBody>
      </p:sp>
      <p:sp>
        <p:nvSpPr>
          <p:cNvPr id="150542" name="Text Box 9"/>
          <p:cNvSpPr txBox="1">
            <a:spLocks noChangeArrowheads="1"/>
          </p:cNvSpPr>
          <p:nvPr/>
        </p:nvSpPr>
        <p:spPr bwMode="auto">
          <a:xfrm>
            <a:off x="3290888" y="1916113"/>
            <a:ext cx="1581150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(a) Suture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6"/>
          <p:cNvSpPr txBox="1">
            <a:spLocks noChangeArrowheads="1"/>
          </p:cNvSpPr>
          <p:nvPr/>
        </p:nvSpPr>
        <p:spPr bwMode="auto">
          <a:xfrm>
            <a:off x="7845425" y="6477000"/>
            <a:ext cx="1231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5.30b</a:t>
            </a:r>
            <a:endParaRPr lang="en-US" sz="1400" b="1">
              <a:solidFill>
                <a:srgbClr val="6BA12F"/>
              </a:solidFill>
              <a:latin typeface="Arial" charset="0"/>
            </a:endParaRPr>
          </a:p>
        </p:txBody>
      </p:sp>
      <p:pic>
        <p:nvPicPr>
          <p:cNvPr id="151567" name="Picture 15" descr="figure_05_30b_unlabeled"/>
          <p:cNvPicPr>
            <a:picLocks noChangeAspect="1" noChangeArrowheads="1"/>
          </p:cNvPicPr>
          <p:nvPr/>
        </p:nvPicPr>
        <p:blipFill>
          <a:blip r:embed="rId3" cstate="print"/>
          <a:srcRect b="2396"/>
          <a:stretch>
            <a:fillRect/>
          </a:stretch>
        </p:blipFill>
        <p:spPr bwMode="auto">
          <a:xfrm>
            <a:off x="3298825" y="203200"/>
            <a:ext cx="2651125" cy="6467475"/>
          </a:xfrm>
          <a:prstGeom prst="rect">
            <a:avLst/>
          </a:prstGeom>
          <a:noFill/>
        </p:spPr>
      </p:pic>
      <p:sp>
        <p:nvSpPr>
          <p:cNvPr id="151568" name="Text Box 5"/>
          <p:cNvSpPr txBox="1">
            <a:spLocks noChangeArrowheads="1"/>
          </p:cNvSpPr>
          <p:nvPr/>
        </p:nvSpPr>
        <p:spPr bwMode="auto">
          <a:xfrm>
            <a:off x="3648075" y="220663"/>
            <a:ext cx="2201863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Fibrous joints</a:t>
            </a:r>
          </a:p>
        </p:txBody>
      </p:sp>
      <p:sp>
        <p:nvSpPr>
          <p:cNvPr id="151569" name="Line 6"/>
          <p:cNvSpPr>
            <a:spLocks noChangeShapeType="1"/>
          </p:cNvSpPr>
          <p:nvPr/>
        </p:nvSpPr>
        <p:spPr bwMode="auto">
          <a:xfrm>
            <a:off x="3736975" y="5267325"/>
            <a:ext cx="3206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70" name="Line 7"/>
          <p:cNvSpPr>
            <a:spLocks noChangeShapeType="1"/>
          </p:cNvSpPr>
          <p:nvPr/>
        </p:nvSpPr>
        <p:spPr bwMode="auto">
          <a:xfrm>
            <a:off x="4584700" y="5600700"/>
            <a:ext cx="3175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71" name="Line 8"/>
          <p:cNvSpPr>
            <a:spLocks noChangeShapeType="1"/>
          </p:cNvSpPr>
          <p:nvPr/>
        </p:nvSpPr>
        <p:spPr bwMode="auto">
          <a:xfrm>
            <a:off x="4438650" y="5832475"/>
            <a:ext cx="46355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72" name="Line 9"/>
          <p:cNvSpPr>
            <a:spLocks noChangeShapeType="1"/>
          </p:cNvSpPr>
          <p:nvPr/>
        </p:nvSpPr>
        <p:spPr bwMode="auto">
          <a:xfrm>
            <a:off x="3736975" y="5267325"/>
            <a:ext cx="3206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73" name="Line 10"/>
          <p:cNvSpPr>
            <a:spLocks noChangeShapeType="1"/>
          </p:cNvSpPr>
          <p:nvPr/>
        </p:nvSpPr>
        <p:spPr bwMode="auto">
          <a:xfrm>
            <a:off x="4584700" y="5600700"/>
            <a:ext cx="3175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74" name="Line 11"/>
          <p:cNvSpPr>
            <a:spLocks noChangeShapeType="1"/>
          </p:cNvSpPr>
          <p:nvPr/>
        </p:nvSpPr>
        <p:spPr bwMode="auto">
          <a:xfrm>
            <a:off x="4438650" y="5832475"/>
            <a:ext cx="4635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75" name="Text Box 12"/>
          <p:cNvSpPr txBox="1">
            <a:spLocks noChangeArrowheads="1"/>
          </p:cNvSpPr>
          <p:nvPr/>
        </p:nvSpPr>
        <p:spPr bwMode="auto">
          <a:xfrm>
            <a:off x="3211513" y="5105400"/>
            <a:ext cx="2201862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Tibia</a:t>
            </a:r>
          </a:p>
        </p:txBody>
      </p:sp>
      <p:sp>
        <p:nvSpPr>
          <p:cNvPr id="151576" name="Text Box 13"/>
          <p:cNvSpPr txBox="1">
            <a:spLocks noChangeArrowheads="1"/>
          </p:cNvSpPr>
          <p:nvPr/>
        </p:nvSpPr>
        <p:spPr bwMode="auto">
          <a:xfrm>
            <a:off x="4862513" y="5445125"/>
            <a:ext cx="1709737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Fibula</a:t>
            </a:r>
          </a:p>
        </p:txBody>
      </p:sp>
      <p:sp>
        <p:nvSpPr>
          <p:cNvPr id="151577" name="Text Box 14"/>
          <p:cNvSpPr txBox="1">
            <a:spLocks noChangeArrowheads="1"/>
          </p:cNvSpPr>
          <p:nvPr/>
        </p:nvSpPr>
        <p:spPr bwMode="auto">
          <a:xfrm>
            <a:off x="4862513" y="5708650"/>
            <a:ext cx="1322387" cy="6683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400" b="1">
                <a:latin typeface="Arial" charset="0"/>
              </a:rPr>
              <a:t>Fibrous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b="1">
                <a:latin typeface="Arial" charset="0"/>
              </a:rPr>
              <a:t>connective 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b="1">
                <a:latin typeface="Arial" charset="0"/>
              </a:rPr>
              <a:t>tissue</a:t>
            </a:r>
          </a:p>
        </p:txBody>
      </p:sp>
      <p:sp>
        <p:nvSpPr>
          <p:cNvPr id="151578" name="Text Box 16"/>
          <p:cNvSpPr txBox="1">
            <a:spLocks noChangeArrowheads="1"/>
          </p:cNvSpPr>
          <p:nvPr/>
        </p:nvSpPr>
        <p:spPr bwMode="auto">
          <a:xfrm>
            <a:off x="3598863" y="6365875"/>
            <a:ext cx="1654175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(b) Syndesmosis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r>
              <a:rPr lang="en-US"/>
              <a:t>Cartilaginous Joints</a:t>
            </a:r>
          </a:p>
        </p:txBody>
      </p:sp>
      <p:sp>
        <p:nvSpPr>
          <p:cNvPr id="152579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20788"/>
            <a:ext cx="8229600" cy="4906962"/>
          </a:xfrm>
        </p:spPr>
        <p:txBody>
          <a:bodyPr/>
          <a:lstStyle/>
          <a:p>
            <a:r>
              <a:rPr lang="en-US"/>
              <a:t>Bones connected by cartilage</a:t>
            </a:r>
          </a:p>
          <a:p>
            <a:r>
              <a:rPr lang="en-US"/>
              <a:t>Types</a:t>
            </a:r>
          </a:p>
          <a:p>
            <a:pPr lvl="1"/>
            <a:r>
              <a:rPr lang="en-US"/>
              <a:t>Synchrondrosis </a:t>
            </a:r>
          </a:p>
          <a:p>
            <a:pPr lvl="2"/>
            <a:r>
              <a:rPr lang="en-US"/>
              <a:t>Immobile</a:t>
            </a:r>
          </a:p>
          <a:p>
            <a:pPr lvl="1"/>
            <a:r>
              <a:rPr lang="en-US"/>
              <a:t>Symphysis </a:t>
            </a:r>
          </a:p>
          <a:p>
            <a:pPr lvl="2"/>
            <a:r>
              <a:rPr lang="en-US"/>
              <a:t>Slightly movable</a:t>
            </a:r>
          </a:p>
          <a:p>
            <a:pPr lvl="2"/>
            <a:r>
              <a:rPr lang="en-US" b="1"/>
              <a:t>Example:</a:t>
            </a:r>
            <a:r>
              <a:rPr lang="en-US"/>
              <a:t> Pubic symphysis, intervertebral joints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6"/>
          <p:cNvSpPr txBox="1">
            <a:spLocks noChangeArrowheads="1"/>
          </p:cNvSpPr>
          <p:nvPr/>
        </p:nvSpPr>
        <p:spPr bwMode="auto">
          <a:xfrm>
            <a:off x="7845425" y="6477000"/>
            <a:ext cx="1222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5.30c</a:t>
            </a:r>
            <a:endParaRPr lang="en-US" sz="1400" b="1">
              <a:solidFill>
                <a:srgbClr val="6BA12F"/>
              </a:solidFill>
              <a:latin typeface="Arial" charset="0"/>
            </a:endParaRPr>
          </a:p>
        </p:txBody>
      </p:sp>
      <p:pic>
        <p:nvPicPr>
          <p:cNvPr id="153615" name="Picture 15" descr="figure_05_30c_unlabeled"/>
          <p:cNvPicPr>
            <a:picLocks noChangeAspect="1" noChangeArrowheads="1"/>
          </p:cNvPicPr>
          <p:nvPr/>
        </p:nvPicPr>
        <p:blipFill>
          <a:blip r:embed="rId3" cstate="print"/>
          <a:srcRect b="3258"/>
          <a:stretch>
            <a:fillRect/>
          </a:stretch>
        </p:blipFill>
        <p:spPr bwMode="auto">
          <a:xfrm>
            <a:off x="2065338" y="276225"/>
            <a:ext cx="4889500" cy="6410325"/>
          </a:xfrm>
          <a:prstGeom prst="rect">
            <a:avLst/>
          </a:prstGeom>
          <a:noFill/>
        </p:spPr>
      </p:pic>
      <p:sp>
        <p:nvSpPr>
          <p:cNvPr id="153616" name="Text Box 5"/>
          <p:cNvSpPr txBox="1">
            <a:spLocks noChangeArrowheads="1"/>
          </p:cNvSpPr>
          <p:nvPr/>
        </p:nvSpPr>
        <p:spPr bwMode="auto">
          <a:xfrm>
            <a:off x="2303463" y="342900"/>
            <a:ext cx="2022475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Cartilaginous joints</a:t>
            </a:r>
          </a:p>
        </p:txBody>
      </p:sp>
      <p:sp>
        <p:nvSpPr>
          <p:cNvPr id="153617" name="Text Box 6"/>
          <p:cNvSpPr txBox="1">
            <a:spLocks noChangeArrowheads="1"/>
          </p:cNvSpPr>
          <p:nvPr/>
        </p:nvSpPr>
        <p:spPr bwMode="auto">
          <a:xfrm>
            <a:off x="3738563" y="927100"/>
            <a:ext cx="1347787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First rib</a:t>
            </a:r>
          </a:p>
        </p:txBody>
      </p:sp>
      <p:sp>
        <p:nvSpPr>
          <p:cNvPr id="153618" name="Text Box 7"/>
          <p:cNvSpPr txBox="1">
            <a:spLocks noChangeArrowheads="1"/>
          </p:cNvSpPr>
          <p:nvPr/>
        </p:nvSpPr>
        <p:spPr bwMode="auto">
          <a:xfrm>
            <a:off x="3738563" y="1346200"/>
            <a:ext cx="1347787" cy="5175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Hyaline cartilage</a:t>
            </a:r>
          </a:p>
        </p:txBody>
      </p:sp>
      <p:sp>
        <p:nvSpPr>
          <p:cNvPr id="153619" name="Text Box 8"/>
          <p:cNvSpPr txBox="1">
            <a:spLocks noChangeArrowheads="1"/>
          </p:cNvSpPr>
          <p:nvPr/>
        </p:nvSpPr>
        <p:spPr bwMode="auto">
          <a:xfrm>
            <a:off x="3738563" y="2051050"/>
            <a:ext cx="1347787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Sternum</a:t>
            </a:r>
          </a:p>
        </p:txBody>
      </p:sp>
      <p:sp>
        <p:nvSpPr>
          <p:cNvPr id="153620" name="Text Box 9"/>
          <p:cNvSpPr txBox="1">
            <a:spLocks noChangeArrowheads="1"/>
          </p:cNvSpPr>
          <p:nvPr/>
        </p:nvSpPr>
        <p:spPr bwMode="auto">
          <a:xfrm>
            <a:off x="2233613" y="2433638"/>
            <a:ext cx="1778000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(c) Synchondrosis</a:t>
            </a:r>
          </a:p>
        </p:txBody>
      </p:sp>
      <p:sp>
        <p:nvSpPr>
          <p:cNvPr id="153621" name="Freeform 10"/>
          <p:cNvSpPr>
            <a:spLocks/>
          </p:cNvSpPr>
          <p:nvPr/>
        </p:nvSpPr>
        <p:spPr bwMode="auto">
          <a:xfrm>
            <a:off x="3048000" y="1069975"/>
            <a:ext cx="760413" cy="276225"/>
          </a:xfrm>
          <a:custGeom>
            <a:avLst/>
            <a:gdLst>
              <a:gd name="T0" fmla="*/ 0 w 479"/>
              <a:gd name="T1" fmla="*/ 438507232 h 174"/>
              <a:gd name="T2" fmla="*/ 1003022988 w 479"/>
              <a:gd name="T3" fmla="*/ 0 h 174"/>
              <a:gd name="T4" fmla="*/ 1207156520 w 479"/>
              <a:gd name="T5" fmla="*/ 0 h 174"/>
              <a:gd name="T6" fmla="*/ 0 60000 65536"/>
              <a:gd name="T7" fmla="*/ 0 60000 65536"/>
              <a:gd name="T8" fmla="*/ 0 60000 65536"/>
              <a:gd name="T9" fmla="*/ 0 w 479"/>
              <a:gd name="T10" fmla="*/ 0 h 174"/>
              <a:gd name="T11" fmla="*/ 479 w 479"/>
              <a:gd name="T12" fmla="*/ 174 h 1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9" h="174">
                <a:moveTo>
                  <a:pt x="0" y="174"/>
                </a:moveTo>
                <a:lnTo>
                  <a:pt x="398" y="0"/>
                </a:lnTo>
                <a:lnTo>
                  <a:pt x="479" y="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22" name="Freeform 11"/>
          <p:cNvSpPr>
            <a:spLocks/>
          </p:cNvSpPr>
          <p:nvPr/>
        </p:nvSpPr>
        <p:spPr bwMode="auto">
          <a:xfrm>
            <a:off x="2986088" y="1493838"/>
            <a:ext cx="817562" cy="388937"/>
          </a:xfrm>
          <a:custGeom>
            <a:avLst/>
            <a:gdLst>
              <a:gd name="T0" fmla="*/ 0 w 515"/>
              <a:gd name="T1" fmla="*/ 617436738 h 245"/>
              <a:gd name="T2" fmla="*/ 1088705127 w 515"/>
              <a:gd name="T3" fmla="*/ 0 h 245"/>
              <a:gd name="T4" fmla="*/ 1297878663 w 515"/>
              <a:gd name="T5" fmla="*/ 0 h 245"/>
              <a:gd name="T6" fmla="*/ 0 60000 65536"/>
              <a:gd name="T7" fmla="*/ 0 60000 65536"/>
              <a:gd name="T8" fmla="*/ 0 60000 65536"/>
              <a:gd name="T9" fmla="*/ 0 w 515"/>
              <a:gd name="T10" fmla="*/ 0 h 245"/>
              <a:gd name="T11" fmla="*/ 515 w 515"/>
              <a:gd name="T12" fmla="*/ 245 h 2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5" h="245">
                <a:moveTo>
                  <a:pt x="0" y="245"/>
                </a:moveTo>
                <a:lnTo>
                  <a:pt x="432" y="0"/>
                </a:lnTo>
                <a:lnTo>
                  <a:pt x="515" y="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23" name="Freeform 12"/>
          <p:cNvSpPr>
            <a:spLocks/>
          </p:cNvSpPr>
          <p:nvPr/>
        </p:nvSpPr>
        <p:spPr bwMode="auto">
          <a:xfrm>
            <a:off x="3338513" y="2052638"/>
            <a:ext cx="469900" cy="157162"/>
          </a:xfrm>
          <a:custGeom>
            <a:avLst/>
            <a:gdLst>
              <a:gd name="T0" fmla="*/ 0 w 296"/>
              <a:gd name="T1" fmla="*/ 0 h 99"/>
              <a:gd name="T2" fmla="*/ 541832775 w 296"/>
              <a:gd name="T3" fmla="*/ 249493904 h 99"/>
              <a:gd name="T4" fmla="*/ 745966141 w 296"/>
              <a:gd name="T5" fmla="*/ 249493904 h 99"/>
              <a:gd name="T6" fmla="*/ 0 60000 65536"/>
              <a:gd name="T7" fmla="*/ 0 60000 65536"/>
              <a:gd name="T8" fmla="*/ 0 60000 65536"/>
              <a:gd name="T9" fmla="*/ 0 w 296"/>
              <a:gd name="T10" fmla="*/ 0 h 99"/>
              <a:gd name="T11" fmla="*/ 296 w 296"/>
              <a:gd name="T12" fmla="*/ 99 h 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6" h="99">
                <a:moveTo>
                  <a:pt x="0" y="0"/>
                </a:moveTo>
                <a:lnTo>
                  <a:pt x="215" y="99"/>
                </a:lnTo>
                <a:lnTo>
                  <a:pt x="296" y="99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24" name="Freeform 13"/>
          <p:cNvSpPr>
            <a:spLocks/>
          </p:cNvSpPr>
          <p:nvPr/>
        </p:nvSpPr>
        <p:spPr bwMode="auto">
          <a:xfrm>
            <a:off x="3048000" y="1069975"/>
            <a:ext cx="760413" cy="276225"/>
          </a:xfrm>
          <a:custGeom>
            <a:avLst/>
            <a:gdLst>
              <a:gd name="T0" fmla="*/ 0 w 479"/>
              <a:gd name="T1" fmla="*/ 438507232 h 174"/>
              <a:gd name="T2" fmla="*/ 1003022988 w 479"/>
              <a:gd name="T3" fmla="*/ 0 h 174"/>
              <a:gd name="T4" fmla="*/ 1207156520 w 479"/>
              <a:gd name="T5" fmla="*/ 0 h 174"/>
              <a:gd name="T6" fmla="*/ 0 60000 65536"/>
              <a:gd name="T7" fmla="*/ 0 60000 65536"/>
              <a:gd name="T8" fmla="*/ 0 60000 65536"/>
              <a:gd name="T9" fmla="*/ 0 w 479"/>
              <a:gd name="T10" fmla="*/ 0 h 174"/>
              <a:gd name="T11" fmla="*/ 479 w 479"/>
              <a:gd name="T12" fmla="*/ 174 h 1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9" h="174">
                <a:moveTo>
                  <a:pt x="0" y="174"/>
                </a:moveTo>
                <a:lnTo>
                  <a:pt x="398" y="0"/>
                </a:lnTo>
                <a:lnTo>
                  <a:pt x="479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25" name="Freeform 14"/>
          <p:cNvSpPr>
            <a:spLocks/>
          </p:cNvSpPr>
          <p:nvPr/>
        </p:nvSpPr>
        <p:spPr bwMode="auto">
          <a:xfrm>
            <a:off x="2986088" y="1493838"/>
            <a:ext cx="817562" cy="388937"/>
          </a:xfrm>
          <a:custGeom>
            <a:avLst/>
            <a:gdLst>
              <a:gd name="T0" fmla="*/ 0 w 515"/>
              <a:gd name="T1" fmla="*/ 617436738 h 245"/>
              <a:gd name="T2" fmla="*/ 1088705127 w 515"/>
              <a:gd name="T3" fmla="*/ 0 h 245"/>
              <a:gd name="T4" fmla="*/ 1297878663 w 515"/>
              <a:gd name="T5" fmla="*/ 0 h 245"/>
              <a:gd name="T6" fmla="*/ 0 60000 65536"/>
              <a:gd name="T7" fmla="*/ 0 60000 65536"/>
              <a:gd name="T8" fmla="*/ 0 60000 65536"/>
              <a:gd name="T9" fmla="*/ 0 w 515"/>
              <a:gd name="T10" fmla="*/ 0 h 245"/>
              <a:gd name="T11" fmla="*/ 515 w 515"/>
              <a:gd name="T12" fmla="*/ 245 h 2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5" h="245">
                <a:moveTo>
                  <a:pt x="0" y="245"/>
                </a:moveTo>
                <a:lnTo>
                  <a:pt x="432" y="0"/>
                </a:lnTo>
                <a:lnTo>
                  <a:pt x="515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26" name="Freeform 15"/>
          <p:cNvSpPr>
            <a:spLocks/>
          </p:cNvSpPr>
          <p:nvPr/>
        </p:nvSpPr>
        <p:spPr bwMode="auto">
          <a:xfrm>
            <a:off x="3338513" y="2052638"/>
            <a:ext cx="469900" cy="157162"/>
          </a:xfrm>
          <a:custGeom>
            <a:avLst/>
            <a:gdLst>
              <a:gd name="T0" fmla="*/ 0 w 296"/>
              <a:gd name="T1" fmla="*/ 0 h 99"/>
              <a:gd name="T2" fmla="*/ 541832775 w 296"/>
              <a:gd name="T3" fmla="*/ 249493904 h 99"/>
              <a:gd name="T4" fmla="*/ 745966141 w 296"/>
              <a:gd name="T5" fmla="*/ 249493904 h 99"/>
              <a:gd name="T6" fmla="*/ 0 60000 65536"/>
              <a:gd name="T7" fmla="*/ 0 60000 65536"/>
              <a:gd name="T8" fmla="*/ 0 60000 65536"/>
              <a:gd name="T9" fmla="*/ 0 w 296"/>
              <a:gd name="T10" fmla="*/ 0 h 99"/>
              <a:gd name="T11" fmla="*/ 296 w 296"/>
              <a:gd name="T12" fmla="*/ 99 h 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6" h="99">
                <a:moveTo>
                  <a:pt x="0" y="0"/>
                </a:moveTo>
                <a:lnTo>
                  <a:pt x="215" y="99"/>
                </a:lnTo>
                <a:lnTo>
                  <a:pt x="296" y="99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6"/>
          <p:cNvSpPr txBox="1">
            <a:spLocks noChangeArrowheads="1"/>
          </p:cNvSpPr>
          <p:nvPr/>
        </p:nvSpPr>
        <p:spPr bwMode="auto">
          <a:xfrm>
            <a:off x="7835900" y="6477000"/>
            <a:ext cx="1231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5.30d</a:t>
            </a:r>
            <a:endParaRPr lang="en-US" sz="1400" b="1">
              <a:solidFill>
                <a:srgbClr val="6BA12F"/>
              </a:solidFill>
              <a:latin typeface="Arial" charset="0"/>
            </a:endParaRPr>
          </a:p>
        </p:txBody>
      </p:sp>
      <p:pic>
        <p:nvPicPr>
          <p:cNvPr id="154640" name="Picture 16" descr="figure_05_30d_unlabeled"/>
          <p:cNvPicPr>
            <a:picLocks noChangeAspect="1" noChangeArrowheads="1"/>
          </p:cNvPicPr>
          <p:nvPr/>
        </p:nvPicPr>
        <p:blipFill>
          <a:blip r:embed="rId3" cstate="print"/>
          <a:srcRect b="2827"/>
          <a:stretch>
            <a:fillRect/>
          </a:stretch>
        </p:blipFill>
        <p:spPr bwMode="auto">
          <a:xfrm>
            <a:off x="2303463" y="190500"/>
            <a:ext cx="5583237" cy="6438900"/>
          </a:xfrm>
          <a:prstGeom prst="rect">
            <a:avLst/>
          </a:prstGeom>
          <a:noFill/>
        </p:spPr>
      </p:pic>
      <p:sp>
        <p:nvSpPr>
          <p:cNvPr id="154641" name="Text Box 5"/>
          <p:cNvSpPr txBox="1">
            <a:spLocks noChangeArrowheads="1"/>
          </p:cNvSpPr>
          <p:nvPr/>
        </p:nvSpPr>
        <p:spPr bwMode="auto">
          <a:xfrm>
            <a:off x="2667000" y="236538"/>
            <a:ext cx="2347913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Cartilaginous joints</a:t>
            </a:r>
          </a:p>
        </p:txBody>
      </p:sp>
      <p:sp>
        <p:nvSpPr>
          <p:cNvPr id="154642" name="Text Box 6"/>
          <p:cNvSpPr txBox="1">
            <a:spLocks noChangeArrowheads="1"/>
          </p:cNvSpPr>
          <p:nvPr/>
        </p:nvSpPr>
        <p:spPr bwMode="auto">
          <a:xfrm>
            <a:off x="4159250" y="2692400"/>
            <a:ext cx="1041400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Vertebrae</a:t>
            </a:r>
          </a:p>
        </p:txBody>
      </p:sp>
      <p:sp>
        <p:nvSpPr>
          <p:cNvPr id="154643" name="Line 7"/>
          <p:cNvSpPr>
            <a:spLocks noChangeShapeType="1"/>
          </p:cNvSpPr>
          <p:nvPr/>
        </p:nvSpPr>
        <p:spPr bwMode="auto">
          <a:xfrm>
            <a:off x="3484563" y="2841625"/>
            <a:ext cx="728662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44" name="Line 8"/>
          <p:cNvSpPr>
            <a:spLocks noChangeShapeType="1"/>
          </p:cNvSpPr>
          <p:nvPr/>
        </p:nvSpPr>
        <p:spPr bwMode="auto">
          <a:xfrm flipV="1">
            <a:off x="3489325" y="2841625"/>
            <a:ext cx="490538" cy="4000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45" name="Line 9"/>
          <p:cNvSpPr>
            <a:spLocks noChangeShapeType="1"/>
          </p:cNvSpPr>
          <p:nvPr/>
        </p:nvSpPr>
        <p:spPr bwMode="auto">
          <a:xfrm>
            <a:off x="3281363" y="3503613"/>
            <a:ext cx="928687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46" name="Line 10"/>
          <p:cNvSpPr>
            <a:spLocks noChangeShapeType="1"/>
          </p:cNvSpPr>
          <p:nvPr/>
        </p:nvSpPr>
        <p:spPr bwMode="auto">
          <a:xfrm flipV="1">
            <a:off x="3281363" y="3503613"/>
            <a:ext cx="695325" cy="519112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47" name="Line 11"/>
          <p:cNvSpPr>
            <a:spLocks noChangeShapeType="1"/>
          </p:cNvSpPr>
          <p:nvPr/>
        </p:nvSpPr>
        <p:spPr bwMode="auto">
          <a:xfrm>
            <a:off x="3484563" y="2841625"/>
            <a:ext cx="7286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48" name="Line 12"/>
          <p:cNvSpPr>
            <a:spLocks noChangeShapeType="1"/>
          </p:cNvSpPr>
          <p:nvPr/>
        </p:nvSpPr>
        <p:spPr bwMode="auto">
          <a:xfrm flipV="1">
            <a:off x="3489325" y="2841625"/>
            <a:ext cx="490538" cy="4000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49" name="Line 13"/>
          <p:cNvSpPr>
            <a:spLocks noChangeShapeType="1"/>
          </p:cNvSpPr>
          <p:nvPr/>
        </p:nvSpPr>
        <p:spPr bwMode="auto">
          <a:xfrm>
            <a:off x="3281363" y="3503613"/>
            <a:ext cx="928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50" name="Line 14"/>
          <p:cNvSpPr>
            <a:spLocks noChangeShapeType="1"/>
          </p:cNvSpPr>
          <p:nvPr/>
        </p:nvSpPr>
        <p:spPr bwMode="auto">
          <a:xfrm flipV="1">
            <a:off x="3281363" y="3503613"/>
            <a:ext cx="695325" cy="5191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51" name="Text Box 15"/>
          <p:cNvSpPr txBox="1">
            <a:spLocks noChangeArrowheads="1"/>
          </p:cNvSpPr>
          <p:nvPr/>
        </p:nvSpPr>
        <p:spPr bwMode="auto">
          <a:xfrm>
            <a:off x="4143375" y="3359150"/>
            <a:ext cx="1504950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Fibrocartilage</a:t>
            </a:r>
          </a:p>
        </p:txBody>
      </p:sp>
      <p:sp>
        <p:nvSpPr>
          <p:cNvPr id="154652" name="Text Box 16"/>
          <p:cNvSpPr txBox="1">
            <a:spLocks noChangeArrowheads="1"/>
          </p:cNvSpPr>
          <p:nvPr/>
        </p:nvSpPr>
        <p:spPr bwMode="auto">
          <a:xfrm>
            <a:off x="2430463" y="4413250"/>
            <a:ext cx="1504950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(d) Symphysis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6"/>
          <p:cNvSpPr txBox="1">
            <a:spLocks noChangeArrowheads="1"/>
          </p:cNvSpPr>
          <p:nvPr/>
        </p:nvSpPr>
        <p:spPr bwMode="auto">
          <a:xfrm>
            <a:off x="7845425" y="6477000"/>
            <a:ext cx="1222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5.30e</a:t>
            </a:r>
            <a:endParaRPr lang="en-US" sz="1400" b="1">
              <a:solidFill>
                <a:srgbClr val="6BA12F"/>
              </a:solidFill>
              <a:latin typeface="Arial" charset="0"/>
            </a:endParaRPr>
          </a:p>
        </p:txBody>
      </p:sp>
      <p:pic>
        <p:nvPicPr>
          <p:cNvPr id="155660" name="Picture 12" descr="figure_05_30e_unlabeled"/>
          <p:cNvPicPr>
            <a:picLocks noChangeAspect="1" noChangeArrowheads="1"/>
          </p:cNvPicPr>
          <p:nvPr/>
        </p:nvPicPr>
        <p:blipFill>
          <a:blip r:embed="rId3" cstate="print"/>
          <a:srcRect b="2803"/>
          <a:stretch>
            <a:fillRect/>
          </a:stretch>
        </p:blipFill>
        <p:spPr bwMode="auto">
          <a:xfrm>
            <a:off x="2119313" y="236538"/>
            <a:ext cx="4999037" cy="6440487"/>
          </a:xfrm>
          <a:prstGeom prst="rect">
            <a:avLst/>
          </a:prstGeom>
          <a:noFill/>
        </p:spPr>
      </p:pic>
      <p:sp>
        <p:nvSpPr>
          <p:cNvPr id="155661" name="Line 5"/>
          <p:cNvSpPr>
            <a:spLocks noChangeShapeType="1"/>
          </p:cNvSpPr>
          <p:nvPr/>
        </p:nvSpPr>
        <p:spPr bwMode="auto">
          <a:xfrm>
            <a:off x="3222625" y="5348288"/>
            <a:ext cx="6445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62" name="Line 6"/>
          <p:cNvSpPr>
            <a:spLocks noChangeShapeType="1"/>
          </p:cNvSpPr>
          <p:nvPr/>
        </p:nvSpPr>
        <p:spPr bwMode="auto">
          <a:xfrm>
            <a:off x="3017838" y="5638800"/>
            <a:ext cx="849312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63" name="Line 7"/>
          <p:cNvSpPr>
            <a:spLocks noChangeShapeType="1"/>
          </p:cNvSpPr>
          <p:nvPr/>
        </p:nvSpPr>
        <p:spPr bwMode="auto">
          <a:xfrm>
            <a:off x="3222625" y="5348288"/>
            <a:ext cx="6445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64" name="Line 8"/>
          <p:cNvSpPr>
            <a:spLocks noChangeShapeType="1"/>
          </p:cNvSpPr>
          <p:nvPr/>
        </p:nvSpPr>
        <p:spPr bwMode="auto">
          <a:xfrm>
            <a:off x="3017838" y="5638800"/>
            <a:ext cx="84931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65" name="Text Box 9"/>
          <p:cNvSpPr txBox="1">
            <a:spLocks noChangeArrowheads="1"/>
          </p:cNvSpPr>
          <p:nvPr/>
        </p:nvSpPr>
        <p:spPr bwMode="auto">
          <a:xfrm>
            <a:off x="2387600" y="271463"/>
            <a:ext cx="2109788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Cartilaginous joints</a:t>
            </a:r>
          </a:p>
        </p:txBody>
      </p:sp>
      <p:sp>
        <p:nvSpPr>
          <p:cNvPr id="155666" name="Text Box 10"/>
          <p:cNvSpPr txBox="1">
            <a:spLocks noChangeArrowheads="1"/>
          </p:cNvSpPr>
          <p:nvPr/>
        </p:nvSpPr>
        <p:spPr bwMode="auto">
          <a:xfrm>
            <a:off x="3816350" y="5197475"/>
            <a:ext cx="688975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Pubis</a:t>
            </a:r>
          </a:p>
        </p:txBody>
      </p:sp>
      <p:sp>
        <p:nvSpPr>
          <p:cNvPr id="155667" name="Text Box 11"/>
          <p:cNvSpPr txBox="1">
            <a:spLocks noChangeArrowheads="1"/>
          </p:cNvSpPr>
          <p:nvPr/>
        </p:nvSpPr>
        <p:spPr bwMode="auto">
          <a:xfrm>
            <a:off x="3825875" y="5511800"/>
            <a:ext cx="1028700" cy="4762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Fibro- cartilage</a:t>
            </a:r>
          </a:p>
        </p:txBody>
      </p:sp>
      <p:sp>
        <p:nvSpPr>
          <p:cNvPr id="155668" name="Text Box 12"/>
          <p:cNvSpPr txBox="1">
            <a:spLocks noChangeArrowheads="1"/>
          </p:cNvSpPr>
          <p:nvPr/>
        </p:nvSpPr>
        <p:spPr bwMode="auto">
          <a:xfrm>
            <a:off x="2254250" y="6392863"/>
            <a:ext cx="1666875" cy="28416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(e) Symphysis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7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r>
              <a:rPr lang="en-US"/>
              <a:t>Synovial Joints</a:t>
            </a:r>
          </a:p>
        </p:txBody>
      </p:sp>
      <p:sp>
        <p:nvSpPr>
          <p:cNvPr id="156675" name="Rectangle 28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229600" cy="2438400"/>
          </a:xfrm>
        </p:spPr>
        <p:txBody>
          <a:bodyPr/>
          <a:lstStyle/>
          <a:p>
            <a:r>
              <a:rPr lang="en-US"/>
              <a:t>Articulating bones are separated by a joint cavity</a:t>
            </a:r>
          </a:p>
          <a:p>
            <a:r>
              <a:rPr lang="en-US"/>
              <a:t>Synovial fluid is found in the joint cavity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6"/>
          <p:cNvSpPr txBox="1">
            <a:spLocks noChangeArrowheads="1"/>
          </p:cNvSpPr>
          <p:nvPr/>
        </p:nvSpPr>
        <p:spPr bwMode="auto">
          <a:xfrm>
            <a:off x="7885113" y="6477000"/>
            <a:ext cx="1182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5.30f</a:t>
            </a:r>
          </a:p>
        </p:txBody>
      </p:sp>
      <p:pic>
        <p:nvPicPr>
          <p:cNvPr id="157714" name="Picture 18" descr="figure_05_30f_unlabeled"/>
          <p:cNvPicPr>
            <a:picLocks noChangeAspect="1" noChangeArrowheads="1"/>
          </p:cNvPicPr>
          <p:nvPr/>
        </p:nvPicPr>
        <p:blipFill>
          <a:blip r:embed="rId3" cstate="print"/>
          <a:srcRect b="3043"/>
          <a:stretch>
            <a:fillRect/>
          </a:stretch>
        </p:blipFill>
        <p:spPr bwMode="auto">
          <a:xfrm>
            <a:off x="1965325" y="141288"/>
            <a:ext cx="5102225" cy="6424612"/>
          </a:xfrm>
          <a:prstGeom prst="rect">
            <a:avLst/>
          </a:prstGeom>
          <a:noFill/>
        </p:spPr>
      </p:pic>
      <p:sp>
        <p:nvSpPr>
          <p:cNvPr id="157715" name="Freeform 5"/>
          <p:cNvSpPr>
            <a:spLocks/>
          </p:cNvSpPr>
          <p:nvPr/>
        </p:nvSpPr>
        <p:spPr bwMode="auto">
          <a:xfrm>
            <a:off x="5016500" y="723900"/>
            <a:ext cx="631825" cy="619125"/>
          </a:xfrm>
          <a:custGeom>
            <a:avLst/>
            <a:gdLst>
              <a:gd name="T0" fmla="*/ 0 w 398"/>
              <a:gd name="T1" fmla="*/ 982861027 h 390"/>
              <a:gd name="T2" fmla="*/ 761087153 w 398"/>
              <a:gd name="T3" fmla="*/ 5040312 h 390"/>
              <a:gd name="T4" fmla="*/ 1003022277 w 398"/>
              <a:gd name="T5" fmla="*/ 0 h 390"/>
              <a:gd name="T6" fmla="*/ 0 60000 65536"/>
              <a:gd name="T7" fmla="*/ 0 60000 65536"/>
              <a:gd name="T8" fmla="*/ 0 60000 65536"/>
              <a:gd name="T9" fmla="*/ 0 w 398"/>
              <a:gd name="T10" fmla="*/ 0 h 390"/>
              <a:gd name="T11" fmla="*/ 398 w 398"/>
              <a:gd name="T12" fmla="*/ 390 h 3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" h="390">
                <a:moveTo>
                  <a:pt x="0" y="390"/>
                </a:moveTo>
                <a:lnTo>
                  <a:pt x="302" y="2"/>
                </a:lnTo>
                <a:lnTo>
                  <a:pt x="398" y="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7716" name="Freeform 6"/>
          <p:cNvSpPr>
            <a:spLocks/>
          </p:cNvSpPr>
          <p:nvPr/>
        </p:nvSpPr>
        <p:spPr bwMode="auto">
          <a:xfrm>
            <a:off x="5489575" y="1000125"/>
            <a:ext cx="584200" cy="222250"/>
          </a:xfrm>
          <a:custGeom>
            <a:avLst/>
            <a:gdLst>
              <a:gd name="T0" fmla="*/ 0 w 368"/>
              <a:gd name="T1" fmla="*/ 352821820 h 140"/>
              <a:gd name="T2" fmla="*/ 463708795 w 368"/>
              <a:gd name="T3" fmla="*/ 5040312 h 140"/>
              <a:gd name="T4" fmla="*/ 927417589 w 368"/>
              <a:gd name="T5" fmla="*/ 0 h 140"/>
              <a:gd name="T6" fmla="*/ 0 60000 65536"/>
              <a:gd name="T7" fmla="*/ 0 60000 65536"/>
              <a:gd name="T8" fmla="*/ 0 60000 65536"/>
              <a:gd name="T9" fmla="*/ 0 w 368"/>
              <a:gd name="T10" fmla="*/ 0 h 140"/>
              <a:gd name="T11" fmla="*/ 368 w 368"/>
              <a:gd name="T12" fmla="*/ 140 h 1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8" h="140">
                <a:moveTo>
                  <a:pt x="0" y="140"/>
                </a:moveTo>
                <a:lnTo>
                  <a:pt x="184" y="2"/>
                </a:lnTo>
                <a:lnTo>
                  <a:pt x="368" y="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7717" name="Line 7"/>
          <p:cNvSpPr>
            <a:spLocks noChangeShapeType="1"/>
          </p:cNvSpPr>
          <p:nvPr/>
        </p:nvSpPr>
        <p:spPr bwMode="auto">
          <a:xfrm>
            <a:off x="5184775" y="1555750"/>
            <a:ext cx="9906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7718" name="Line 8"/>
          <p:cNvSpPr>
            <a:spLocks noChangeShapeType="1"/>
          </p:cNvSpPr>
          <p:nvPr/>
        </p:nvSpPr>
        <p:spPr bwMode="auto">
          <a:xfrm>
            <a:off x="5610225" y="2225675"/>
            <a:ext cx="5683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7719" name="Freeform 9"/>
          <p:cNvSpPr>
            <a:spLocks/>
          </p:cNvSpPr>
          <p:nvPr/>
        </p:nvSpPr>
        <p:spPr bwMode="auto">
          <a:xfrm>
            <a:off x="5016500" y="727075"/>
            <a:ext cx="768350" cy="615950"/>
          </a:xfrm>
          <a:custGeom>
            <a:avLst/>
            <a:gdLst>
              <a:gd name="T0" fmla="*/ 0 w 484"/>
              <a:gd name="T1" fmla="*/ 977820714 h 388"/>
              <a:gd name="T2" fmla="*/ 761087194 w 484"/>
              <a:gd name="T3" fmla="*/ 0 h 388"/>
              <a:gd name="T4" fmla="*/ 1219755714 w 484"/>
              <a:gd name="T5" fmla="*/ 0 h 388"/>
              <a:gd name="T6" fmla="*/ 0 60000 65536"/>
              <a:gd name="T7" fmla="*/ 0 60000 65536"/>
              <a:gd name="T8" fmla="*/ 0 60000 65536"/>
              <a:gd name="T9" fmla="*/ 0 w 484"/>
              <a:gd name="T10" fmla="*/ 0 h 388"/>
              <a:gd name="T11" fmla="*/ 484 w 484"/>
              <a:gd name="T12" fmla="*/ 388 h 3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4" h="388">
                <a:moveTo>
                  <a:pt x="0" y="388"/>
                </a:moveTo>
                <a:lnTo>
                  <a:pt x="302" y="0"/>
                </a:lnTo>
                <a:lnTo>
                  <a:pt x="484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7720" name="Freeform 10"/>
          <p:cNvSpPr>
            <a:spLocks/>
          </p:cNvSpPr>
          <p:nvPr/>
        </p:nvSpPr>
        <p:spPr bwMode="auto">
          <a:xfrm>
            <a:off x="5492750" y="996950"/>
            <a:ext cx="809625" cy="222250"/>
          </a:xfrm>
          <a:custGeom>
            <a:avLst/>
            <a:gdLst>
              <a:gd name="T0" fmla="*/ 0 w 510"/>
              <a:gd name="T1" fmla="*/ 352821820 h 140"/>
              <a:gd name="T2" fmla="*/ 463708837 w 510"/>
              <a:gd name="T3" fmla="*/ 5040312 h 140"/>
              <a:gd name="T4" fmla="*/ 1285279777 w 510"/>
              <a:gd name="T5" fmla="*/ 0 h 140"/>
              <a:gd name="T6" fmla="*/ 0 60000 65536"/>
              <a:gd name="T7" fmla="*/ 0 60000 65536"/>
              <a:gd name="T8" fmla="*/ 0 60000 65536"/>
              <a:gd name="T9" fmla="*/ 0 w 510"/>
              <a:gd name="T10" fmla="*/ 0 h 140"/>
              <a:gd name="T11" fmla="*/ 510 w 510"/>
              <a:gd name="T12" fmla="*/ 140 h 1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0" h="140">
                <a:moveTo>
                  <a:pt x="0" y="140"/>
                </a:moveTo>
                <a:lnTo>
                  <a:pt x="184" y="2"/>
                </a:lnTo>
                <a:lnTo>
                  <a:pt x="51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7721" name="Freeform 11"/>
          <p:cNvSpPr>
            <a:spLocks/>
          </p:cNvSpPr>
          <p:nvPr/>
        </p:nvSpPr>
        <p:spPr bwMode="auto">
          <a:xfrm>
            <a:off x="5187950" y="1555750"/>
            <a:ext cx="1130300" cy="1588"/>
          </a:xfrm>
          <a:custGeom>
            <a:avLst/>
            <a:gdLst>
              <a:gd name="T0" fmla="*/ 0 w 712"/>
              <a:gd name="T1" fmla="*/ 0 h 1"/>
              <a:gd name="T2" fmla="*/ 1794351428 w 712"/>
              <a:gd name="T3" fmla="*/ 0 h 1"/>
              <a:gd name="T4" fmla="*/ 0 60000 65536"/>
              <a:gd name="T5" fmla="*/ 0 60000 65536"/>
              <a:gd name="T6" fmla="*/ 0 w 712"/>
              <a:gd name="T7" fmla="*/ 0 h 1"/>
              <a:gd name="T8" fmla="*/ 712 w 71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12" h="1">
                <a:moveTo>
                  <a:pt x="0" y="0"/>
                </a:moveTo>
                <a:lnTo>
                  <a:pt x="712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7722" name="Freeform 12"/>
          <p:cNvSpPr>
            <a:spLocks/>
          </p:cNvSpPr>
          <p:nvPr/>
        </p:nvSpPr>
        <p:spPr bwMode="auto">
          <a:xfrm>
            <a:off x="5613400" y="2225675"/>
            <a:ext cx="704850" cy="6350"/>
          </a:xfrm>
          <a:custGeom>
            <a:avLst/>
            <a:gdLst>
              <a:gd name="T0" fmla="*/ 0 w 444"/>
              <a:gd name="T1" fmla="*/ 0 h 4"/>
              <a:gd name="T2" fmla="*/ 1118949464 w 444"/>
              <a:gd name="T3" fmla="*/ 10080623 h 4"/>
              <a:gd name="T4" fmla="*/ 0 60000 65536"/>
              <a:gd name="T5" fmla="*/ 0 60000 65536"/>
              <a:gd name="T6" fmla="*/ 0 w 444"/>
              <a:gd name="T7" fmla="*/ 0 h 4"/>
              <a:gd name="T8" fmla="*/ 444 w 444"/>
              <a:gd name="T9" fmla="*/ 4 h 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4">
                <a:moveTo>
                  <a:pt x="0" y="0"/>
                </a:moveTo>
                <a:lnTo>
                  <a:pt x="444" y="4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7723" name="Text Box 13"/>
          <p:cNvSpPr txBox="1">
            <a:spLocks noChangeArrowheads="1"/>
          </p:cNvSpPr>
          <p:nvPr/>
        </p:nvSpPr>
        <p:spPr bwMode="auto">
          <a:xfrm>
            <a:off x="4641850" y="168275"/>
            <a:ext cx="2193925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Synovial joints</a:t>
            </a:r>
          </a:p>
        </p:txBody>
      </p:sp>
      <p:sp>
        <p:nvSpPr>
          <p:cNvPr id="157724" name="Text Box 14"/>
          <p:cNvSpPr txBox="1">
            <a:spLocks noChangeArrowheads="1"/>
          </p:cNvSpPr>
          <p:nvPr/>
        </p:nvSpPr>
        <p:spPr bwMode="auto">
          <a:xfrm>
            <a:off x="5737225" y="576263"/>
            <a:ext cx="2193925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Scapula</a:t>
            </a:r>
          </a:p>
        </p:txBody>
      </p:sp>
      <p:sp>
        <p:nvSpPr>
          <p:cNvPr id="157725" name="Text Box 15"/>
          <p:cNvSpPr txBox="1">
            <a:spLocks noChangeArrowheads="1"/>
          </p:cNvSpPr>
          <p:nvPr/>
        </p:nvSpPr>
        <p:spPr bwMode="auto">
          <a:xfrm>
            <a:off x="6270625" y="842963"/>
            <a:ext cx="1266825" cy="5175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Articular capsule</a:t>
            </a:r>
          </a:p>
        </p:txBody>
      </p:sp>
      <p:sp>
        <p:nvSpPr>
          <p:cNvPr id="157726" name="Text Box 16"/>
          <p:cNvSpPr txBox="1">
            <a:spLocks noChangeArrowheads="1"/>
          </p:cNvSpPr>
          <p:nvPr/>
        </p:nvSpPr>
        <p:spPr bwMode="auto">
          <a:xfrm>
            <a:off x="6267450" y="1397000"/>
            <a:ext cx="1266825" cy="7302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Articular (hyaline) cartilage</a:t>
            </a:r>
          </a:p>
        </p:txBody>
      </p:sp>
      <p:sp>
        <p:nvSpPr>
          <p:cNvPr id="157727" name="Text Box 17"/>
          <p:cNvSpPr txBox="1">
            <a:spLocks noChangeArrowheads="1"/>
          </p:cNvSpPr>
          <p:nvPr/>
        </p:nvSpPr>
        <p:spPr bwMode="auto">
          <a:xfrm>
            <a:off x="6273800" y="2082800"/>
            <a:ext cx="1266825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Humerus</a:t>
            </a:r>
          </a:p>
        </p:txBody>
      </p:sp>
      <p:sp>
        <p:nvSpPr>
          <p:cNvPr id="157728" name="Text Box 18"/>
          <p:cNvSpPr txBox="1">
            <a:spLocks noChangeArrowheads="1"/>
          </p:cNvSpPr>
          <p:nvPr/>
        </p:nvSpPr>
        <p:spPr bwMode="auto">
          <a:xfrm>
            <a:off x="4603750" y="2411413"/>
            <a:ext cx="1931988" cy="5175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400" b="1">
                <a:latin typeface="Arial" charset="0"/>
              </a:rPr>
              <a:t>(f) Multiaxial joint</a:t>
            </a:r>
          </a:p>
          <a:p>
            <a:pPr algn="ctr" eaLnBrk="1" hangingPunct="1"/>
            <a:r>
              <a:rPr lang="en-US" sz="800" b="1">
                <a:latin typeface="Arial" charset="0"/>
              </a:rPr>
              <a:t> </a:t>
            </a:r>
            <a:r>
              <a:rPr lang="en-US" sz="1400" b="1">
                <a:latin typeface="Arial" charset="0"/>
              </a:rPr>
              <a:t>(shoulder joint)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6"/>
          <p:cNvSpPr txBox="1">
            <a:spLocks noChangeArrowheads="1"/>
          </p:cNvSpPr>
          <p:nvPr/>
        </p:nvSpPr>
        <p:spPr bwMode="auto">
          <a:xfrm>
            <a:off x="7835900" y="6477000"/>
            <a:ext cx="1231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5.30g</a:t>
            </a:r>
          </a:p>
        </p:txBody>
      </p:sp>
      <p:pic>
        <p:nvPicPr>
          <p:cNvPr id="158741" name="Picture 21" descr="figure_05_30g_unlabeled"/>
          <p:cNvPicPr>
            <a:picLocks noChangeAspect="1" noChangeArrowheads="1"/>
          </p:cNvPicPr>
          <p:nvPr/>
        </p:nvPicPr>
        <p:blipFill>
          <a:blip r:embed="rId3" cstate="print"/>
          <a:srcRect b="3036"/>
          <a:stretch>
            <a:fillRect/>
          </a:stretch>
        </p:blipFill>
        <p:spPr bwMode="auto">
          <a:xfrm>
            <a:off x="1827213" y="115888"/>
            <a:ext cx="5821362" cy="6424612"/>
          </a:xfrm>
          <a:prstGeom prst="rect">
            <a:avLst/>
          </a:prstGeom>
          <a:noFill/>
        </p:spPr>
      </p:pic>
      <p:sp>
        <p:nvSpPr>
          <p:cNvPr id="158742" name="Text Box 5"/>
          <p:cNvSpPr txBox="1">
            <a:spLocks noChangeArrowheads="1"/>
          </p:cNvSpPr>
          <p:nvPr/>
        </p:nvSpPr>
        <p:spPr bwMode="auto">
          <a:xfrm>
            <a:off x="5145088" y="171450"/>
            <a:ext cx="2265362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Synovial joints</a:t>
            </a:r>
          </a:p>
        </p:txBody>
      </p:sp>
      <p:sp>
        <p:nvSpPr>
          <p:cNvPr id="158743" name="Text Box 6"/>
          <p:cNvSpPr txBox="1">
            <a:spLocks noChangeArrowheads="1"/>
          </p:cNvSpPr>
          <p:nvPr/>
        </p:nvSpPr>
        <p:spPr bwMode="auto">
          <a:xfrm>
            <a:off x="6704013" y="2393950"/>
            <a:ext cx="1182687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Humerus</a:t>
            </a:r>
          </a:p>
        </p:txBody>
      </p:sp>
      <p:sp>
        <p:nvSpPr>
          <p:cNvPr id="158744" name="Text Box 7"/>
          <p:cNvSpPr txBox="1">
            <a:spLocks noChangeArrowheads="1"/>
          </p:cNvSpPr>
          <p:nvPr/>
        </p:nvSpPr>
        <p:spPr bwMode="auto">
          <a:xfrm>
            <a:off x="6724650" y="2736850"/>
            <a:ext cx="1555750" cy="7302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Articular (hyaline) cartilage</a:t>
            </a:r>
          </a:p>
        </p:txBody>
      </p:sp>
      <p:sp>
        <p:nvSpPr>
          <p:cNvPr id="158745" name="Text Box 8"/>
          <p:cNvSpPr txBox="1">
            <a:spLocks noChangeArrowheads="1"/>
          </p:cNvSpPr>
          <p:nvPr/>
        </p:nvSpPr>
        <p:spPr bwMode="auto">
          <a:xfrm>
            <a:off x="6721475" y="3421063"/>
            <a:ext cx="1555750" cy="5175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Articular capsule</a:t>
            </a:r>
          </a:p>
        </p:txBody>
      </p:sp>
      <p:sp>
        <p:nvSpPr>
          <p:cNvPr id="158746" name="Text Box 9"/>
          <p:cNvSpPr txBox="1">
            <a:spLocks noChangeArrowheads="1"/>
          </p:cNvSpPr>
          <p:nvPr/>
        </p:nvSpPr>
        <p:spPr bwMode="auto">
          <a:xfrm>
            <a:off x="6713538" y="3905250"/>
            <a:ext cx="1555750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Radius</a:t>
            </a:r>
          </a:p>
        </p:txBody>
      </p:sp>
      <p:sp>
        <p:nvSpPr>
          <p:cNvPr id="158747" name="Text Box 10"/>
          <p:cNvSpPr txBox="1">
            <a:spLocks noChangeArrowheads="1"/>
          </p:cNvSpPr>
          <p:nvPr/>
        </p:nvSpPr>
        <p:spPr bwMode="auto">
          <a:xfrm>
            <a:off x="6734175" y="4233863"/>
            <a:ext cx="1555750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Ulna</a:t>
            </a:r>
          </a:p>
        </p:txBody>
      </p:sp>
      <p:sp>
        <p:nvSpPr>
          <p:cNvPr id="158748" name="Text Box 11"/>
          <p:cNvSpPr txBox="1">
            <a:spLocks noChangeArrowheads="1"/>
          </p:cNvSpPr>
          <p:nvPr/>
        </p:nvSpPr>
        <p:spPr bwMode="auto">
          <a:xfrm>
            <a:off x="4906963" y="4352925"/>
            <a:ext cx="1863725" cy="5175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400" b="1">
                <a:latin typeface="Arial" charset="0"/>
              </a:rPr>
              <a:t>(g) Uniaxial joint </a:t>
            </a:r>
          </a:p>
          <a:p>
            <a:pPr eaLnBrk="1" hangingPunct="1"/>
            <a:r>
              <a:rPr lang="en-US" sz="1400" b="1">
                <a:latin typeface="Arial" charset="0"/>
              </a:rPr>
              <a:t>     </a:t>
            </a:r>
            <a:r>
              <a:rPr lang="en-US" sz="1200" b="1">
                <a:latin typeface="Arial" charset="0"/>
              </a:rPr>
              <a:t> </a:t>
            </a:r>
            <a:r>
              <a:rPr lang="en-US" sz="1400" b="1">
                <a:latin typeface="Arial" charset="0"/>
              </a:rPr>
              <a:t>(elbow joint)</a:t>
            </a:r>
          </a:p>
        </p:txBody>
      </p:sp>
      <p:sp>
        <p:nvSpPr>
          <p:cNvPr id="158749" name="Freeform 13"/>
          <p:cNvSpPr>
            <a:spLocks/>
          </p:cNvSpPr>
          <p:nvPr/>
        </p:nvSpPr>
        <p:spPr bwMode="auto">
          <a:xfrm>
            <a:off x="6029325" y="2538413"/>
            <a:ext cx="741363" cy="365125"/>
          </a:xfrm>
          <a:custGeom>
            <a:avLst/>
            <a:gdLst>
              <a:gd name="T0" fmla="*/ 0 w 467"/>
              <a:gd name="T1" fmla="*/ 579635982 h 230"/>
              <a:gd name="T2" fmla="*/ 934979546 w 467"/>
              <a:gd name="T3" fmla="*/ 5040313 h 230"/>
              <a:gd name="T4" fmla="*/ 1176914645 w 467"/>
              <a:gd name="T5" fmla="*/ 0 h 230"/>
              <a:gd name="T6" fmla="*/ 0 60000 65536"/>
              <a:gd name="T7" fmla="*/ 0 60000 65536"/>
              <a:gd name="T8" fmla="*/ 0 60000 65536"/>
              <a:gd name="T9" fmla="*/ 0 w 467"/>
              <a:gd name="T10" fmla="*/ 0 h 230"/>
              <a:gd name="T11" fmla="*/ 467 w 467"/>
              <a:gd name="T12" fmla="*/ 230 h 2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7" h="230">
                <a:moveTo>
                  <a:pt x="0" y="230"/>
                </a:moveTo>
                <a:lnTo>
                  <a:pt x="371" y="2"/>
                </a:lnTo>
                <a:lnTo>
                  <a:pt x="467" y="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8750" name="Freeform 14"/>
          <p:cNvSpPr>
            <a:spLocks/>
          </p:cNvSpPr>
          <p:nvPr/>
        </p:nvSpPr>
        <p:spPr bwMode="auto">
          <a:xfrm>
            <a:off x="6122988" y="2903538"/>
            <a:ext cx="647700" cy="377825"/>
          </a:xfrm>
          <a:custGeom>
            <a:avLst/>
            <a:gdLst>
              <a:gd name="T0" fmla="*/ 0 w 408"/>
              <a:gd name="T1" fmla="*/ 599797232 h 238"/>
              <a:gd name="T2" fmla="*/ 773688729 w 408"/>
              <a:gd name="T3" fmla="*/ 2520950 h 238"/>
              <a:gd name="T4" fmla="*/ 1028223839 w 408"/>
              <a:gd name="T5" fmla="*/ 0 h 238"/>
              <a:gd name="T6" fmla="*/ 0 60000 65536"/>
              <a:gd name="T7" fmla="*/ 0 60000 65536"/>
              <a:gd name="T8" fmla="*/ 0 60000 65536"/>
              <a:gd name="T9" fmla="*/ 0 w 408"/>
              <a:gd name="T10" fmla="*/ 0 h 238"/>
              <a:gd name="T11" fmla="*/ 408 w 408"/>
              <a:gd name="T12" fmla="*/ 238 h 2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8" h="238">
                <a:moveTo>
                  <a:pt x="0" y="238"/>
                </a:moveTo>
                <a:lnTo>
                  <a:pt x="307" y="1"/>
                </a:lnTo>
                <a:lnTo>
                  <a:pt x="408" y="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8751" name="Line 15"/>
          <p:cNvSpPr>
            <a:spLocks noChangeShapeType="1"/>
          </p:cNvSpPr>
          <p:nvPr/>
        </p:nvSpPr>
        <p:spPr bwMode="auto">
          <a:xfrm>
            <a:off x="6548438" y="3567113"/>
            <a:ext cx="217487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8752" name="Line 16"/>
          <p:cNvSpPr>
            <a:spLocks noChangeShapeType="1"/>
          </p:cNvSpPr>
          <p:nvPr/>
        </p:nvSpPr>
        <p:spPr bwMode="auto">
          <a:xfrm>
            <a:off x="6265863" y="4060825"/>
            <a:ext cx="496887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8753" name="Freeform 17"/>
          <p:cNvSpPr>
            <a:spLocks/>
          </p:cNvSpPr>
          <p:nvPr/>
        </p:nvSpPr>
        <p:spPr bwMode="auto">
          <a:xfrm>
            <a:off x="5824538" y="4184650"/>
            <a:ext cx="946150" cy="206375"/>
          </a:xfrm>
          <a:custGeom>
            <a:avLst/>
            <a:gdLst>
              <a:gd name="T0" fmla="*/ 0 w 596"/>
              <a:gd name="T1" fmla="*/ 0 h 130"/>
              <a:gd name="T2" fmla="*/ 1232355505 w 596"/>
              <a:gd name="T3" fmla="*/ 327620258 h 130"/>
              <a:gd name="T4" fmla="*/ 1502012907 w 596"/>
              <a:gd name="T5" fmla="*/ 325100897 h 130"/>
              <a:gd name="T6" fmla="*/ 0 60000 65536"/>
              <a:gd name="T7" fmla="*/ 0 60000 65536"/>
              <a:gd name="T8" fmla="*/ 0 60000 65536"/>
              <a:gd name="T9" fmla="*/ 0 w 596"/>
              <a:gd name="T10" fmla="*/ 0 h 130"/>
              <a:gd name="T11" fmla="*/ 596 w 596"/>
              <a:gd name="T12" fmla="*/ 130 h 1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6" h="130">
                <a:moveTo>
                  <a:pt x="0" y="0"/>
                </a:moveTo>
                <a:lnTo>
                  <a:pt x="489" y="130"/>
                </a:lnTo>
                <a:lnTo>
                  <a:pt x="596" y="129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8754" name="Freeform 18"/>
          <p:cNvSpPr>
            <a:spLocks/>
          </p:cNvSpPr>
          <p:nvPr/>
        </p:nvSpPr>
        <p:spPr bwMode="auto">
          <a:xfrm>
            <a:off x="6029325" y="2538413"/>
            <a:ext cx="741363" cy="365125"/>
          </a:xfrm>
          <a:custGeom>
            <a:avLst/>
            <a:gdLst>
              <a:gd name="T0" fmla="*/ 0 w 467"/>
              <a:gd name="T1" fmla="*/ 579635982 h 230"/>
              <a:gd name="T2" fmla="*/ 934979546 w 467"/>
              <a:gd name="T3" fmla="*/ 5040313 h 230"/>
              <a:gd name="T4" fmla="*/ 1176914645 w 467"/>
              <a:gd name="T5" fmla="*/ 0 h 230"/>
              <a:gd name="T6" fmla="*/ 0 60000 65536"/>
              <a:gd name="T7" fmla="*/ 0 60000 65536"/>
              <a:gd name="T8" fmla="*/ 0 60000 65536"/>
              <a:gd name="T9" fmla="*/ 0 w 467"/>
              <a:gd name="T10" fmla="*/ 0 h 230"/>
              <a:gd name="T11" fmla="*/ 467 w 467"/>
              <a:gd name="T12" fmla="*/ 230 h 2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7" h="230">
                <a:moveTo>
                  <a:pt x="0" y="230"/>
                </a:moveTo>
                <a:lnTo>
                  <a:pt x="371" y="2"/>
                </a:lnTo>
                <a:lnTo>
                  <a:pt x="467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8755" name="Freeform 19"/>
          <p:cNvSpPr>
            <a:spLocks/>
          </p:cNvSpPr>
          <p:nvPr/>
        </p:nvSpPr>
        <p:spPr bwMode="auto">
          <a:xfrm>
            <a:off x="6122988" y="2903538"/>
            <a:ext cx="647700" cy="377825"/>
          </a:xfrm>
          <a:custGeom>
            <a:avLst/>
            <a:gdLst>
              <a:gd name="T0" fmla="*/ 0 w 408"/>
              <a:gd name="T1" fmla="*/ 599797232 h 238"/>
              <a:gd name="T2" fmla="*/ 773688729 w 408"/>
              <a:gd name="T3" fmla="*/ 2520950 h 238"/>
              <a:gd name="T4" fmla="*/ 1028223839 w 408"/>
              <a:gd name="T5" fmla="*/ 0 h 238"/>
              <a:gd name="T6" fmla="*/ 0 60000 65536"/>
              <a:gd name="T7" fmla="*/ 0 60000 65536"/>
              <a:gd name="T8" fmla="*/ 0 60000 65536"/>
              <a:gd name="T9" fmla="*/ 0 w 408"/>
              <a:gd name="T10" fmla="*/ 0 h 238"/>
              <a:gd name="T11" fmla="*/ 408 w 408"/>
              <a:gd name="T12" fmla="*/ 238 h 2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8" h="238">
                <a:moveTo>
                  <a:pt x="0" y="238"/>
                </a:moveTo>
                <a:lnTo>
                  <a:pt x="307" y="1"/>
                </a:lnTo>
                <a:lnTo>
                  <a:pt x="408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8756" name="Line 20"/>
          <p:cNvSpPr>
            <a:spLocks noChangeShapeType="1"/>
          </p:cNvSpPr>
          <p:nvPr/>
        </p:nvSpPr>
        <p:spPr bwMode="auto">
          <a:xfrm>
            <a:off x="6548438" y="3567113"/>
            <a:ext cx="2174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8757" name="Line 21"/>
          <p:cNvSpPr>
            <a:spLocks noChangeShapeType="1"/>
          </p:cNvSpPr>
          <p:nvPr/>
        </p:nvSpPr>
        <p:spPr bwMode="auto">
          <a:xfrm>
            <a:off x="6265863" y="4060825"/>
            <a:ext cx="4968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8758" name="Freeform 22"/>
          <p:cNvSpPr>
            <a:spLocks/>
          </p:cNvSpPr>
          <p:nvPr/>
        </p:nvSpPr>
        <p:spPr bwMode="auto">
          <a:xfrm>
            <a:off x="5824538" y="4184650"/>
            <a:ext cx="946150" cy="206375"/>
          </a:xfrm>
          <a:custGeom>
            <a:avLst/>
            <a:gdLst>
              <a:gd name="T0" fmla="*/ 0 w 596"/>
              <a:gd name="T1" fmla="*/ 0 h 130"/>
              <a:gd name="T2" fmla="*/ 1232355505 w 596"/>
              <a:gd name="T3" fmla="*/ 327620258 h 130"/>
              <a:gd name="T4" fmla="*/ 1502012907 w 596"/>
              <a:gd name="T5" fmla="*/ 325100897 h 130"/>
              <a:gd name="T6" fmla="*/ 0 60000 65536"/>
              <a:gd name="T7" fmla="*/ 0 60000 65536"/>
              <a:gd name="T8" fmla="*/ 0 60000 65536"/>
              <a:gd name="T9" fmla="*/ 0 w 596"/>
              <a:gd name="T10" fmla="*/ 0 h 130"/>
              <a:gd name="T11" fmla="*/ 596 w 596"/>
              <a:gd name="T12" fmla="*/ 130 h 1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6" h="130">
                <a:moveTo>
                  <a:pt x="0" y="0"/>
                </a:moveTo>
                <a:lnTo>
                  <a:pt x="489" y="130"/>
                </a:lnTo>
                <a:lnTo>
                  <a:pt x="596" y="129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6"/>
          <p:cNvSpPr txBox="1">
            <a:spLocks noChangeArrowheads="1"/>
          </p:cNvSpPr>
          <p:nvPr/>
        </p:nvSpPr>
        <p:spPr bwMode="auto">
          <a:xfrm>
            <a:off x="7835900" y="6477000"/>
            <a:ext cx="1231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5.30h</a:t>
            </a:r>
          </a:p>
        </p:txBody>
      </p:sp>
      <p:pic>
        <p:nvPicPr>
          <p:cNvPr id="159768" name="Picture 24" descr="figure_05_30h_unlabeled"/>
          <p:cNvPicPr>
            <a:picLocks noChangeAspect="1" noChangeArrowheads="1"/>
          </p:cNvPicPr>
          <p:nvPr/>
        </p:nvPicPr>
        <p:blipFill>
          <a:blip r:embed="rId3" cstate="print"/>
          <a:srcRect b="4887"/>
          <a:stretch>
            <a:fillRect/>
          </a:stretch>
        </p:blipFill>
        <p:spPr bwMode="auto">
          <a:xfrm>
            <a:off x="1811338" y="200025"/>
            <a:ext cx="5230812" cy="6302375"/>
          </a:xfrm>
          <a:prstGeom prst="rect">
            <a:avLst/>
          </a:prstGeom>
          <a:noFill/>
        </p:spPr>
      </p:pic>
      <p:sp>
        <p:nvSpPr>
          <p:cNvPr id="159769" name="Freeform 5"/>
          <p:cNvSpPr>
            <a:spLocks/>
          </p:cNvSpPr>
          <p:nvPr/>
        </p:nvSpPr>
        <p:spPr bwMode="auto">
          <a:xfrm>
            <a:off x="4953000" y="4605338"/>
            <a:ext cx="1195388" cy="195262"/>
          </a:xfrm>
          <a:custGeom>
            <a:avLst/>
            <a:gdLst>
              <a:gd name="T0" fmla="*/ 0 w 753"/>
              <a:gd name="T1" fmla="*/ 309977654 h 123"/>
              <a:gd name="T2" fmla="*/ 1645663377 w 753"/>
              <a:gd name="T3" fmla="*/ 0 h 123"/>
              <a:gd name="T4" fmla="*/ 1897679422 w 753"/>
              <a:gd name="T5" fmla="*/ 0 h 123"/>
              <a:gd name="T6" fmla="*/ 0 60000 65536"/>
              <a:gd name="T7" fmla="*/ 0 60000 65536"/>
              <a:gd name="T8" fmla="*/ 0 60000 65536"/>
              <a:gd name="T9" fmla="*/ 0 w 753"/>
              <a:gd name="T10" fmla="*/ 0 h 123"/>
              <a:gd name="T11" fmla="*/ 753 w 753"/>
              <a:gd name="T12" fmla="*/ 123 h 1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3" h="123">
                <a:moveTo>
                  <a:pt x="0" y="123"/>
                </a:moveTo>
                <a:lnTo>
                  <a:pt x="653" y="0"/>
                </a:lnTo>
                <a:lnTo>
                  <a:pt x="753" y="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770" name="Line 6"/>
          <p:cNvSpPr>
            <a:spLocks noChangeShapeType="1"/>
          </p:cNvSpPr>
          <p:nvPr/>
        </p:nvSpPr>
        <p:spPr bwMode="auto">
          <a:xfrm>
            <a:off x="5562600" y="4895850"/>
            <a:ext cx="585788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771" name="Line 7"/>
          <p:cNvSpPr>
            <a:spLocks noChangeShapeType="1"/>
          </p:cNvSpPr>
          <p:nvPr/>
        </p:nvSpPr>
        <p:spPr bwMode="auto">
          <a:xfrm>
            <a:off x="5875338" y="5199063"/>
            <a:ext cx="28575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772" name="Line 8"/>
          <p:cNvSpPr>
            <a:spLocks noChangeShapeType="1"/>
          </p:cNvSpPr>
          <p:nvPr/>
        </p:nvSpPr>
        <p:spPr bwMode="auto">
          <a:xfrm>
            <a:off x="4379913" y="5534025"/>
            <a:ext cx="747712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773" name="Line 9"/>
          <p:cNvSpPr>
            <a:spLocks noChangeShapeType="1"/>
          </p:cNvSpPr>
          <p:nvPr/>
        </p:nvSpPr>
        <p:spPr bwMode="auto">
          <a:xfrm flipV="1">
            <a:off x="4441825" y="5257800"/>
            <a:ext cx="504825" cy="2762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774" name="Line 10"/>
          <p:cNvSpPr>
            <a:spLocks noChangeShapeType="1"/>
          </p:cNvSpPr>
          <p:nvPr/>
        </p:nvSpPr>
        <p:spPr bwMode="auto">
          <a:xfrm flipV="1">
            <a:off x="4441825" y="5357813"/>
            <a:ext cx="511175" cy="173037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775" name="Line 11"/>
          <p:cNvSpPr>
            <a:spLocks noChangeShapeType="1"/>
          </p:cNvSpPr>
          <p:nvPr/>
        </p:nvSpPr>
        <p:spPr bwMode="auto">
          <a:xfrm flipV="1">
            <a:off x="4443413" y="5372100"/>
            <a:ext cx="912812" cy="1619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776" name="Freeform 12"/>
          <p:cNvSpPr>
            <a:spLocks/>
          </p:cNvSpPr>
          <p:nvPr/>
        </p:nvSpPr>
        <p:spPr bwMode="auto">
          <a:xfrm>
            <a:off x="4953000" y="4605338"/>
            <a:ext cx="1196975" cy="195262"/>
          </a:xfrm>
          <a:custGeom>
            <a:avLst/>
            <a:gdLst>
              <a:gd name="T0" fmla="*/ 0 w 754"/>
              <a:gd name="T1" fmla="*/ 309977654 h 123"/>
              <a:gd name="T2" fmla="*/ 1648182051 w 754"/>
              <a:gd name="T3" fmla="*/ 0 h 123"/>
              <a:gd name="T4" fmla="*/ 1900197991 w 754"/>
              <a:gd name="T5" fmla="*/ 0 h 123"/>
              <a:gd name="T6" fmla="*/ 0 60000 65536"/>
              <a:gd name="T7" fmla="*/ 0 60000 65536"/>
              <a:gd name="T8" fmla="*/ 0 60000 65536"/>
              <a:gd name="T9" fmla="*/ 0 w 754"/>
              <a:gd name="T10" fmla="*/ 0 h 123"/>
              <a:gd name="T11" fmla="*/ 754 w 754"/>
              <a:gd name="T12" fmla="*/ 123 h 1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4" h="123">
                <a:moveTo>
                  <a:pt x="0" y="123"/>
                </a:moveTo>
                <a:lnTo>
                  <a:pt x="654" y="0"/>
                </a:lnTo>
                <a:lnTo>
                  <a:pt x="754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777" name="Line 13"/>
          <p:cNvSpPr>
            <a:spLocks noChangeShapeType="1"/>
          </p:cNvSpPr>
          <p:nvPr/>
        </p:nvSpPr>
        <p:spPr bwMode="auto">
          <a:xfrm>
            <a:off x="5564188" y="4895850"/>
            <a:ext cx="5857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778" name="Line 14"/>
          <p:cNvSpPr>
            <a:spLocks noChangeShapeType="1"/>
          </p:cNvSpPr>
          <p:nvPr/>
        </p:nvSpPr>
        <p:spPr bwMode="auto">
          <a:xfrm>
            <a:off x="5876925" y="5199063"/>
            <a:ext cx="2857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779" name="Line 15"/>
          <p:cNvSpPr>
            <a:spLocks noChangeShapeType="1"/>
          </p:cNvSpPr>
          <p:nvPr/>
        </p:nvSpPr>
        <p:spPr bwMode="auto">
          <a:xfrm>
            <a:off x="4381500" y="5534025"/>
            <a:ext cx="74771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780" name="Line 16"/>
          <p:cNvSpPr>
            <a:spLocks noChangeShapeType="1"/>
          </p:cNvSpPr>
          <p:nvPr/>
        </p:nvSpPr>
        <p:spPr bwMode="auto">
          <a:xfrm flipV="1">
            <a:off x="4443413" y="5257800"/>
            <a:ext cx="504825" cy="2762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781" name="Line 17"/>
          <p:cNvSpPr>
            <a:spLocks noChangeShapeType="1"/>
          </p:cNvSpPr>
          <p:nvPr/>
        </p:nvSpPr>
        <p:spPr bwMode="auto">
          <a:xfrm flipV="1">
            <a:off x="4443413" y="5357813"/>
            <a:ext cx="511175" cy="1730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782" name="Line 18"/>
          <p:cNvSpPr>
            <a:spLocks noChangeShapeType="1"/>
          </p:cNvSpPr>
          <p:nvPr/>
        </p:nvSpPr>
        <p:spPr bwMode="auto">
          <a:xfrm flipV="1">
            <a:off x="4445000" y="5372100"/>
            <a:ext cx="912813" cy="1619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783" name="Text Box 19"/>
          <p:cNvSpPr txBox="1">
            <a:spLocks noChangeArrowheads="1"/>
          </p:cNvSpPr>
          <p:nvPr/>
        </p:nvSpPr>
        <p:spPr bwMode="auto">
          <a:xfrm>
            <a:off x="4910138" y="225425"/>
            <a:ext cx="1770062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Synovial joints</a:t>
            </a:r>
          </a:p>
        </p:txBody>
      </p:sp>
      <p:sp>
        <p:nvSpPr>
          <p:cNvPr id="159784" name="Text Box 20"/>
          <p:cNvSpPr txBox="1">
            <a:spLocks noChangeArrowheads="1"/>
          </p:cNvSpPr>
          <p:nvPr/>
        </p:nvSpPr>
        <p:spPr bwMode="auto">
          <a:xfrm>
            <a:off x="6119813" y="4462463"/>
            <a:ext cx="1770062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Ulna</a:t>
            </a:r>
          </a:p>
        </p:txBody>
      </p:sp>
      <p:sp>
        <p:nvSpPr>
          <p:cNvPr id="159785" name="Text Box 21"/>
          <p:cNvSpPr txBox="1">
            <a:spLocks noChangeArrowheads="1"/>
          </p:cNvSpPr>
          <p:nvPr/>
        </p:nvSpPr>
        <p:spPr bwMode="auto">
          <a:xfrm>
            <a:off x="6119813" y="4749800"/>
            <a:ext cx="1770062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Radius</a:t>
            </a:r>
          </a:p>
        </p:txBody>
      </p:sp>
      <p:sp>
        <p:nvSpPr>
          <p:cNvPr id="159786" name="Text Box 22"/>
          <p:cNvSpPr txBox="1">
            <a:spLocks noChangeArrowheads="1"/>
          </p:cNvSpPr>
          <p:nvPr/>
        </p:nvSpPr>
        <p:spPr bwMode="auto">
          <a:xfrm>
            <a:off x="6119813" y="5043488"/>
            <a:ext cx="938212" cy="5175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Articular capsule</a:t>
            </a:r>
          </a:p>
        </p:txBody>
      </p:sp>
      <p:sp>
        <p:nvSpPr>
          <p:cNvPr id="159787" name="Text Box 23"/>
          <p:cNvSpPr txBox="1">
            <a:spLocks noChangeArrowheads="1"/>
          </p:cNvSpPr>
          <p:nvPr/>
        </p:nvSpPr>
        <p:spPr bwMode="auto">
          <a:xfrm>
            <a:off x="4519613" y="6153150"/>
            <a:ext cx="2954337" cy="5175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400" b="1">
                <a:latin typeface="Arial" charset="0"/>
              </a:rPr>
              <a:t>(h) Biaxial joint</a:t>
            </a:r>
          </a:p>
          <a:p>
            <a:pPr algn="ctr" eaLnBrk="1" hangingPunct="1"/>
            <a:r>
              <a:rPr lang="en-US" sz="800" b="1">
                <a:latin typeface="Arial" charset="0"/>
              </a:rPr>
              <a:t> </a:t>
            </a:r>
            <a:r>
              <a:rPr lang="en-US" sz="1400" b="1">
                <a:latin typeface="Arial" charset="0"/>
              </a:rPr>
              <a:t>(intercarpal joints of hand)</a:t>
            </a:r>
          </a:p>
        </p:txBody>
      </p:sp>
      <p:sp>
        <p:nvSpPr>
          <p:cNvPr id="159788" name="Text Box 25"/>
          <p:cNvSpPr txBox="1">
            <a:spLocks noChangeArrowheads="1"/>
          </p:cNvSpPr>
          <p:nvPr/>
        </p:nvSpPr>
        <p:spPr bwMode="auto">
          <a:xfrm>
            <a:off x="3621088" y="5365750"/>
            <a:ext cx="1597025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Carpals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Text Box 17"/>
          <p:cNvSpPr txBox="1">
            <a:spLocks noChangeArrowheads="1"/>
          </p:cNvSpPr>
          <p:nvPr/>
        </p:nvSpPr>
        <p:spPr bwMode="auto">
          <a:xfrm>
            <a:off x="7845425" y="6477000"/>
            <a:ext cx="1222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5.26a</a:t>
            </a:r>
          </a:p>
        </p:txBody>
      </p:sp>
      <p:pic>
        <p:nvPicPr>
          <p:cNvPr id="132141" name="Picture 45" descr="figure_05_26a_unlabeled"/>
          <p:cNvPicPr>
            <a:picLocks noChangeAspect="1" noChangeArrowheads="1"/>
          </p:cNvPicPr>
          <p:nvPr/>
        </p:nvPicPr>
        <p:blipFill>
          <a:blip r:embed="rId3" cstate="print"/>
          <a:srcRect b="8817"/>
          <a:stretch>
            <a:fillRect/>
          </a:stretch>
        </p:blipFill>
        <p:spPr bwMode="auto">
          <a:xfrm>
            <a:off x="279400" y="898525"/>
            <a:ext cx="8583613" cy="4613275"/>
          </a:xfrm>
          <a:prstGeom prst="rect">
            <a:avLst/>
          </a:prstGeom>
          <a:noFill/>
        </p:spPr>
      </p:pic>
      <p:sp>
        <p:nvSpPr>
          <p:cNvPr id="132142" name="Freeform 5"/>
          <p:cNvSpPr>
            <a:spLocks/>
          </p:cNvSpPr>
          <p:nvPr/>
        </p:nvSpPr>
        <p:spPr bwMode="auto">
          <a:xfrm>
            <a:off x="1612900" y="2000250"/>
            <a:ext cx="107950" cy="2895600"/>
          </a:xfrm>
          <a:custGeom>
            <a:avLst/>
            <a:gdLst>
              <a:gd name="T0" fmla="*/ 171370598 w 68"/>
              <a:gd name="T1" fmla="*/ 0 h 1824"/>
              <a:gd name="T2" fmla="*/ 0 w 68"/>
              <a:gd name="T3" fmla="*/ 0 h 1824"/>
              <a:gd name="T4" fmla="*/ 0 w 68"/>
              <a:gd name="T5" fmla="*/ 2147483647 h 1824"/>
              <a:gd name="T6" fmla="*/ 171370598 w 68"/>
              <a:gd name="T7" fmla="*/ 2147483647 h 1824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1824"/>
              <a:gd name="T14" fmla="*/ 68 w 68"/>
              <a:gd name="T15" fmla="*/ 1824 h 18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1824">
                <a:moveTo>
                  <a:pt x="68" y="0"/>
                </a:moveTo>
                <a:lnTo>
                  <a:pt x="0" y="0"/>
                </a:lnTo>
                <a:lnTo>
                  <a:pt x="0" y="1824"/>
                </a:lnTo>
                <a:lnTo>
                  <a:pt x="68" y="1824"/>
                </a:lnTo>
              </a:path>
            </a:pathLst>
          </a:custGeom>
          <a:noFill/>
          <a:ln w="2222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43" name="Line 6"/>
          <p:cNvSpPr>
            <a:spLocks noChangeShapeType="1"/>
          </p:cNvSpPr>
          <p:nvPr/>
        </p:nvSpPr>
        <p:spPr bwMode="auto">
          <a:xfrm flipH="1">
            <a:off x="1460500" y="3438525"/>
            <a:ext cx="1524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44" name="Line 7"/>
          <p:cNvSpPr>
            <a:spLocks noChangeShapeType="1"/>
          </p:cNvSpPr>
          <p:nvPr/>
        </p:nvSpPr>
        <p:spPr bwMode="auto">
          <a:xfrm flipH="1">
            <a:off x="2159000" y="3175000"/>
            <a:ext cx="8223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45" name="Line 8"/>
          <p:cNvSpPr>
            <a:spLocks noChangeShapeType="1"/>
          </p:cNvSpPr>
          <p:nvPr/>
        </p:nvSpPr>
        <p:spPr bwMode="auto">
          <a:xfrm flipH="1">
            <a:off x="2222500" y="4067175"/>
            <a:ext cx="9239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46" name="Line 9"/>
          <p:cNvSpPr>
            <a:spLocks noChangeShapeType="1"/>
          </p:cNvSpPr>
          <p:nvPr/>
        </p:nvSpPr>
        <p:spPr bwMode="auto">
          <a:xfrm flipH="1">
            <a:off x="2403475" y="4724400"/>
            <a:ext cx="7080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47" name="Line 10"/>
          <p:cNvSpPr>
            <a:spLocks noChangeShapeType="1"/>
          </p:cNvSpPr>
          <p:nvPr/>
        </p:nvSpPr>
        <p:spPr bwMode="auto">
          <a:xfrm>
            <a:off x="4495800" y="4676775"/>
            <a:ext cx="2843213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48" name="Line 11"/>
          <p:cNvSpPr>
            <a:spLocks noChangeShapeType="1"/>
          </p:cNvSpPr>
          <p:nvPr/>
        </p:nvSpPr>
        <p:spPr bwMode="auto">
          <a:xfrm>
            <a:off x="6076950" y="4357688"/>
            <a:ext cx="12573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49" name="Freeform 12"/>
          <p:cNvSpPr>
            <a:spLocks/>
          </p:cNvSpPr>
          <p:nvPr/>
        </p:nvSpPr>
        <p:spPr bwMode="auto">
          <a:xfrm>
            <a:off x="5286375" y="4041775"/>
            <a:ext cx="2047875" cy="93663"/>
          </a:xfrm>
          <a:custGeom>
            <a:avLst/>
            <a:gdLst>
              <a:gd name="T0" fmla="*/ 0 w 1290"/>
              <a:gd name="T1" fmla="*/ 148690817 h 59"/>
              <a:gd name="T2" fmla="*/ 493950636 w 1290"/>
              <a:gd name="T3" fmla="*/ 0 h 59"/>
              <a:gd name="T4" fmla="*/ 2147483647 w 1290"/>
              <a:gd name="T5" fmla="*/ 5040340 h 59"/>
              <a:gd name="T6" fmla="*/ 0 60000 65536"/>
              <a:gd name="T7" fmla="*/ 0 60000 65536"/>
              <a:gd name="T8" fmla="*/ 0 60000 65536"/>
              <a:gd name="T9" fmla="*/ 0 w 1290"/>
              <a:gd name="T10" fmla="*/ 0 h 59"/>
              <a:gd name="T11" fmla="*/ 1290 w 1290"/>
              <a:gd name="T12" fmla="*/ 59 h 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0" h="59">
                <a:moveTo>
                  <a:pt x="0" y="59"/>
                </a:moveTo>
                <a:lnTo>
                  <a:pt x="196" y="0"/>
                </a:lnTo>
                <a:lnTo>
                  <a:pt x="1290" y="2"/>
                </a:lnTo>
              </a:path>
            </a:pathLst>
          </a:custGeom>
          <a:noFill/>
          <a:ln w="22225" cmpd="sng">
            <a:solidFill>
              <a:schemeClr val="bg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2150" name="Line 13"/>
          <p:cNvSpPr>
            <a:spLocks noChangeShapeType="1"/>
          </p:cNvSpPr>
          <p:nvPr/>
        </p:nvSpPr>
        <p:spPr bwMode="auto">
          <a:xfrm>
            <a:off x="5699125" y="3695700"/>
            <a:ext cx="16351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51" name="Line 14"/>
          <p:cNvSpPr>
            <a:spLocks noChangeShapeType="1"/>
          </p:cNvSpPr>
          <p:nvPr/>
        </p:nvSpPr>
        <p:spPr bwMode="auto">
          <a:xfrm>
            <a:off x="5578475" y="2178050"/>
            <a:ext cx="17875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52" name="Line 15"/>
          <p:cNvSpPr>
            <a:spLocks noChangeShapeType="1"/>
          </p:cNvSpPr>
          <p:nvPr/>
        </p:nvSpPr>
        <p:spPr bwMode="auto">
          <a:xfrm>
            <a:off x="6946900" y="1851025"/>
            <a:ext cx="40005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53" name="Line 16"/>
          <p:cNvSpPr>
            <a:spLocks noChangeShapeType="1"/>
          </p:cNvSpPr>
          <p:nvPr/>
        </p:nvSpPr>
        <p:spPr bwMode="auto">
          <a:xfrm>
            <a:off x="3965575" y="3576638"/>
            <a:ext cx="506413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54" name="Line 17"/>
          <p:cNvSpPr>
            <a:spLocks noChangeShapeType="1"/>
          </p:cNvSpPr>
          <p:nvPr/>
        </p:nvSpPr>
        <p:spPr bwMode="auto">
          <a:xfrm>
            <a:off x="4267200" y="4027488"/>
            <a:ext cx="2794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55" name="Freeform 18"/>
          <p:cNvSpPr>
            <a:spLocks/>
          </p:cNvSpPr>
          <p:nvPr/>
        </p:nvSpPr>
        <p:spPr bwMode="auto">
          <a:xfrm>
            <a:off x="1617663" y="2000250"/>
            <a:ext cx="107950" cy="2895600"/>
          </a:xfrm>
          <a:custGeom>
            <a:avLst/>
            <a:gdLst>
              <a:gd name="T0" fmla="*/ 171370598 w 68"/>
              <a:gd name="T1" fmla="*/ 0 h 1824"/>
              <a:gd name="T2" fmla="*/ 0 w 68"/>
              <a:gd name="T3" fmla="*/ 0 h 1824"/>
              <a:gd name="T4" fmla="*/ 0 w 68"/>
              <a:gd name="T5" fmla="*/ 2147483647 h 1824"/>
              <a:gd name="T6" fmla="*/ 171370598 w 68"/>
              <a:gd name="T7" fmla="*/ 2147483647 h 1824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1824"/>
              <a:gd name="T14" fmla="*/ 68 w 68"/>
              <a:gd name="T15" fmla="*/ 1824 h 18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1824">
                <a:moveTo>
                  <a:pt x="68" y="0"/>
                </a:moveTo>
                <a:lnTo>
                  <a:pt x="0" y="0"/>
                </a:lnTo>
                <a:lnTo>
                  <a:pt x="0" y="1824"/>
                </a:lnTo>
                <a:lnTo>
                  <a:pt x="68" y="1824"/>
                </a:lnTo>
              </a:path>
            </a:pathLst>
          </a:custGeom>
          <a:noFill/>
          <a:ln w="158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56" name="Line 19"/>
          <p:cNvSpPr>
            <a:spLocks noChangeShapeType="1"/>
          </p:cNvSpPr>
          <p:nvPr/>
        </p:nvSpPr>
        <p:spPr bwMode="auto">
          <a:xfrm flipH="1">
            <a:off x="1465263" y="3438525"/>
            <a:ext cx="152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57" name="Line 20"/>
          <p:cNvSpPr>
            <a:spLocks noChangeShapeType="1"/>
          </p:cNvSpPr>
          <p:nvPr/>
        </p:nvSpPr>
        <p:spPr bwMode="auto">
          <a:xfrm flipH="1">
            <a:off x="2163763" y="3175000"/>
            <a:ext cx="8223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58" name="Line 21"/>
          <p:cNvSpPr>
            <a:spLocks noChangeShapeType="1"/>
          </p:cNvSpPr>
          <p:nvPr/>
        </p:nvSpPr>
        <p:spPr bwMode="auto">
          <a:xfrm flipH="1">
            <a:off x="2227263" y="4067175"/>
            <a:ext cx="9239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59" name="Line 22"/>
          <p:cNvSpPr>
            <a:spLocks noChangeShapeType="1"/>
          </p:cNvSpPr>
          <p:nvPr/>
        </p:nvSpPr>
        <p:spPr bwMode="auto">
          <a:xfrm flipH="1">
            <a:off x="2408238" y="4724400"/>
            <a:ext cx="7080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60" name="Line 23"/>
          <p:cNvSpPr>
            <a:spLocks noChangeShapeType="1"/>
          </p:cNvSpPr>
          <p:nvPr/>
        </p:nvSpPr>
        <p:spPr bwMode="auto">
          <a:xfrm>
            <a:off x="4500563" y="4676775"/>
            <a:ext cx="284321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61" name="Line 24"/>
          <p:cNvSpPr>
            <a:spLocks noChangeShapeType="1"/>
          </p:cNvSpPr>
          <p:nvPr/>
        </p:nvSpPr>
        <p:spPr bwMode="auto">
          <a:xfrm>
            <a:off x="6081713" y="4357688"/>
            <a:ext cx="12573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62" name="Freeform 25"/>
          <p:cNvSpPr>
            <a:spLocks/>
          </p:cNvSpPr>
          <p:nvPr/>
        </p:nvSpPr>
        <p:spPr bwMode="auto">
          <a:xfrm>
            <a:off x="5291138" y="4041775"/>
            <a:ext cx="2047875" cy="93663"/>
          </a:xfrm>
          <a:custGeom>
            <a:avLst/>
            <a:gdLst>
              <a:gd name="T0" fmla="*/ 0 w 1290"/>
              <a:gd name="T1" fmla="*/ 148690817 h 59"/>
              <a:gd name="T2" fmla="*/ 493950636 w 1290"/>
              <a:gd name="T3" fmla="*/ 0 h 59"/>
              <a:gd name="T4" fmla="*/ 2147483647 w 1290"/>
              <a:gd name="T5" fmla="*/ 5040340 h 59"/>
              <a:gd name="T6" fmla="*/ 0 60000 65536"/>
              <a:gd name="T7" fmla="*/ 0 60000 65536"/>
              <a:gd name="T8" fmla="*/ 0 60000 65536"/>
              <a:gd name="T9" fmla="*/ 0 w 1290"/>
              <a:gd name="T10" fmla="*/ 0 h 59"/>
              <a:gd name="T11" fmla="*/ 1290 w 1290"/>
              <a:gd name="T12" fmla="*/ 59 h 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0" h="59">
                <a:moveTo>
                  <a:pt x="0" y="59"/>
                </a:moveTo>
                <a:lnTo>
                  <a:pt x="196" y="0"/>
                </a:lnTo>
                <a:lnTo>
                  <a:pt x="1290" y="2"/>
                </a:lnTo>
              </a:path>
            </a:pathLst>
          </a:custGeom>
          <a:noFill/>
          <a:ln w="158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2163" name="Line 26"/>
          <p:cNvSpPr>
            <a:spLocks noChangeShapeType="1"/>
          </p:cNvSpPr>
          <p:nvPr/>
        </p:nvSpPr>
        <p:spPr bwMode="auto">
          <a:xfrm>
            <a:off x="5703888" y="3695700"/>
            <a:ext cx="16351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64" name="Line 27"/>
          <p:cNvSpPr>
            <a:spLocks noChangeShapeType="1"/>
          </p:cNvSpPr>
          <p:nvPr/>
        </p:nvSpPr>
        <p:spPr bwMode="auto">
          <a:xfrm>
            <a:off x="5583238" y="2178050"/>
            <a:ext cx="17875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65" name="Line 28"/>
          <p:cNvSpPr>
            <a:spLocks noChangeShapeType="1"/>
          </p:cNvSpPr>
          <p:nvPr/>
        </p:nvSpPr>
        <p:spPr bwMode="auto">
          <a:xfrm>
            <a:off x="6951663" y="1851025"/>
            <a:ext cx="4000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66" name="Line 29"/>
          <p:cNvSpPr>
            <a:spLocks noChangeShapeType="1"/>
          </p:cNvSpPr>
          <p:nvPr/>
        </p:nvSpPr>
        <p:spPr bwMode="auto">
          <a:xfrm>
            <a:off x="3970338" y="3576638"/>
            <a:ext cx="50641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67" name="Line 30"/>
          <p:cNvSpPr>
            <a:spLocks noChangeShapeType="1"/>
          </p:cNvSpPr>
          <p:nvPr/>
        </p:nvSpPr>
        <p:spPr bwMode="auto">
          <a:xfrm>
            <a:off x="4271963" y="4027488"/>
            <a:ext cx="279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68" name="Text Box 31"/>
          <p:cNvSpPr txBox="1">
            <a:spLocks noChangeArrowheads="1"/>
          </p:cNvSpPr>
          <p:nvPr/>
        </p:nvSpPr>
        <p:spPr bwMode="auto">
          <a:xfrm>
            <a:off x="365125" y="3275013"/>
            <a:ext cx="1392238" cy="4762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Coxal bone (or hip bone)</a:t>
            </a:r>
          </a:p>
        </p:txBody>
      </p:sp>
      <p:sp>
        <p:nvSpPr>
          <p:cNvPr id="132169" name="Text Box 32"/>
          <p:cNvSpPr txBox="1">
            <a:spLocks noChangeArrowheads="1"/>
          </p:cNvSpPr>
          <p:nvPr/>
        </p:nvSpPr>
        <p:spPr bwMode="auto">
          <a:xfrm>
            <a:off x="1644650" y="3028950"/>
            <a:ext cx="1392238" cy="2841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llium</a:t>
            </a:r>
          </a:p>
        </p:txBody>
      </p:sp>
      <p:sp>
        <p:nvSpPr>
          <p:cNvPr id="132170" name="Text Box 33"/>
          <p:cNvSpPr txBox="1">
            <a:spLocks noChangeArrowheads="1"/>
          </p:cNvSpPr>
          <p:nvPr/>
        </p:nvSpPr>
        <p:spPr bwMode="auto">
          <a:xfrm>
            <a:off x="1633538" y="3905250"/>
            <a:ext cx="1392237" cy="2841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Pubis</a:t>
            </a:r>
          </a:p>
        </p:txBody>
      </p:sp>
      <p:sp>
        <p:nvSpPr>
          <p:cNvPr id="132171" name="Text Box 34"/>
          <p:cNvSpPr txBox="1">
            <a:spLocks noChangeArrowheads="1"/>
          </p:cNvSpPr>
          <p:nvPr/>
        </p:nvSpPr>
        <p:spPr bwMode="auto">
          <a:xfrm>
            <a:off x="1606550" y="4578350"/>
            <a:ext cx="1090613" cy="2841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Ischium</a:t>
            </a:r>
          </a:p>
        </p:txBody>
      </p:sp>
      <p:sp>
        <p:nvSpPr>
          <p:cNvPr id="132172" name="Text Box 35"/>
          <p:cNvSpPr txBox="1">
            <a:spLocks noChangeArrowheads="1"/>
          </p:cNvSpPr>
          <p:nvPr/>
        </p:nvSpPr>
        <p:spPr bwMode="auto">
          <a:xfrm>
            <a:off x="430213" y="5511800"/>
            <a:ext cx="511175" cy="2841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(a)</a:t>
            </a:r>
          </a:p>
        </p:txBody>
      </p:sp>
      <p:sp>
        <p:nvSpPr>
          <p:cNvPr id="132173" name="Text Box 36"/>
          <p:cNvSpPr txBox="1">
            <a:spLocks noChangeArrowheads="1"/>
          </p:cNvSpPr>
          <p:nvPr/>
        </p:nvSpPr>
        <p:spPr bwMode="auto">
          <a:xfrm>
            <a:off x="3987800" y="5202238"/>
            <a:ext cx="1392238" cy="28416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400" b="1" i="1">
                <a:latin typeface="Arial" charset="0"/>
              </a:rPr>
              <a:t>Pubic arch</a:t>
            </a:r>
          </a:p>
        </p:txBody>
      </p:sp>
      <p:sp>
        <p:nvSpPr>
          <p:cNvPr id="132174" name="Text Box 37"/>
          <p:cNvSpPr txBox="1">
            <a:spLocks noChangeArrowheads="1"/>
          </p:cNvSpPr>
          <p:nvPr/>
        </p:nvSpPr>
        <p:spPr bwMode="auto">
          <a:xfrm>
            <a:off x="3538538" y="3867150"/>
            <a:ext cx="1392237" cy="2841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Coccyx</a:t>
            </a:r>
          </a:p>
        </p:txBody>
      </p:sp>
      <p:sp>
        <p:nvSpPr>
          <p:cNvPr id="132175" name="Text Box 38"/>
          <p:cNvSpPr txBox="1">
            <a:spLocks noChangeArrowheads="1"/>
          </p:cNvSpPr>
          <p:nvPr/>
        </p:nvSpPr>
        <p:spPr bwMode="auto">
          <a:xfrm>
            <a:off x="3222625" y="3417888"/>
            <a:ext cx="1392238" cy="28416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Sacrum</a:t>
            </a:r>
          </a:p>
        </p:txBody>
      </p:sp>
      <p:sp>
        <p:nvSpPr>
          <p:cNvPr id="132176" name="Text Box 39"/>
          <p:cNvSpPr txBox="1">
            <a:spLocks noChangeArrowheads="1"/>
          </p:cNvSpPr>
          <p:nvPr/>
        </p:nvSpPr>
        <p:spPr bwMode="auto">
          <a:xfrm>
            <a:off x="7299325" y="1730375"/>
            <a:ext cx="1195388" cy="2841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lliac crest </a:t>
            </a:r>
          </a:p>
        </p:txBody>
      </p:sp>
      <p:sp>
        <p:nvSpPr>
          <p:cNvPr id="132177" name="Text Box 40"/>
          <p:cNvSpPr txBox="1">
            <a:spLocks noChangeArrowheads="1"/>
          </p:cNvSpPr>
          <p:nvPr/>
        </p:nvSpPr>
        <p:spPr bwMode="auto">
          <a:xfrm>
            <a:off x="7312025" y="2055813"/>
            <a:ext cx="1392238" cy="4762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Sacroiliac joint</a:t>
            </a:r>
          </a:p>
        </p:txBody>
      </p:sp>
      <p:sp>
        <p:nvSpPr>
          <p:cNvPr id="132178" name="Text Box 41"/>
          <p:cNvSpPr txBox="1">
            <a:spLocks noChangeArrowheads="1"/>
          </p:cNvSpPr>
          <p:nvPr/>
        </p:nvSpPr>
        <p:spPr bwMode="auto">
          <a:xfrm>
            <a:off x="7319963" y="3552825"/>
            <a:ext cx="1392237" cy="2841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Pelvic brim</a:t>
            </a:r>
          </a:p>
        </p:txBody>
      </p:sp>
      <p:sp>
        <p:nvSpPr>
          <p:cNvPr id="132179" name="Text Box 42"/>
          <p:cNvSpPr txBox="1">
            <a:spLocks noChangeArrowheads="1"/>
          </p:cNvSpPr>
          <p:nvPr/>
        </p:nvSpPr>
        <p:spPr bwMode="auto">
          <a:xfrm>
            <a:off x="7319963" y="3903663"/>
            <a:ext cx="1392237" cy="28416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Ischial spine</a:t>
            </a:r>
          </a:p>
        </p:txBody>
      </p:sp>
      <p:sp>
        <p:nvSpPr>
          <p:cNvPr id="132180" name="Text Box 43"/>
          <p:cNvSpPr txBox="1">
            <a:spLocks noChangeArrowheads="1"/>
          </p:cNvSpPr>
          <p:nvPr/>
        </p:nvSpPr>
        <p:spPr bwMode="auto">
          <a:xfrm>
            <a:off x="7319963" y="4225925"/>
            <a:ext cx="1392237" cy="2841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Acetabulum</a:t>
            </a:r>
          </a:p>
        </p:txBody>
      </p:sp>
      <p:sp>
        <p:nvSpPr>
          <p:cNvPr id="132181" name="Text Box 44"/>
          <p:cNvSpPr txBox="1">
            <a:spLocks noChangeArrowheads="1"/>
          </p:cNvSpPr>
          <p:nvPr/>
        </p:nvSpPr>
        <p:spPr bwMode="auto">
          <a:xfrm>
            <a:off x="7319963" y="4538663"/>
            <a:ext cx="1720850" cy="28416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Pubic symphysis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r>
              <a:rPr lang="en-US"/>
              <a:t>Features of Synovial Joints</a:t>
            </a:r>
          </a:p>
        </p:txBody>
      </p:sp>
      <p:sp>
        <p:nvSpPr>
          <p:cNvPr id="160771" name="Rectangle 1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Articular cartilage (hyaline cartilage) covers the ends of bones</a:t>
            </a:r>
          </a:p>
          <a:p>
            <a:r>
              <a:rPr lang="en-US"/>
              <a:t>Articular capsule encloses joint surfaces and lined with synovial membrane</a:t>
            </a:r>
          </a:p>
          <a:p>
            <a:r>
              <a:rPr lang="en-US"/>
              <a:t>Joint cavity is filled with synovial fluid</a:t>
            </a:r>
          </a:p>
          <a:p>
            <a:r>
              <a:rPr lang="en-US"/>
              <a:t>Reinforcing ligaments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534400" cy="914400"/>
          </a:xfrm>
        </p:spPr>
        <p:txBody>
          <a:bodyPr anchor="b"/>
          <a:lstStyle/>
          <a:p>
            <a:r>
              <a:rPr lang="en-US"/>
              <a:t>Structures Associated with the Synovial Joint</a:t>
            </a:r>
          </a:p>
        </p:txBody>
      </p:sp>
      <p:sp>
        <p:nvSpPr>
          <p:cNvPr id="161795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114800"/>
          </a:xfrm>
        </p:spPr>
        <p:txBody>
          <a:bodyPr/>
          <a:lstStyle/>
          <a:p>
            <a:r>
              <a:rPr lang="en-US"/>
              <a:t>Bursae—flattened fibrous sacs</a:t>
            </a:r>
          </a:p>
          <a:p>
            <a:pPr lvl="1"/>
            <a:r>
              <a:rPr lang="en-US"/>
              <a:t>Lined with synovial membranes</a:t>
            </a:r>
          </a:p>
          <a:p>
            <a:pPr lvl="1"/>
            <a:r>
              <a:rPr lang="en-US"/>
              <a:t>Filled with synovial fluid</a:t>
            </a:r>
          </a:p>
          <a:p>
            <a:pPr lvl="1"/>
            <a:r>
              <a:rPr lang="en-US"/>
              <a:t>Not actually part of the joint</a:t>
            </a:r>
          </a:p>
          <a:p>
            <a:r>
              <a:rPr lang="en-US"/>
              <a:t>Tendon sheath</a:t>
            </a:r>
          </a:p>
          <a:p>
            <a:pPr lvl="1"/>
            <a:r>
              <a:rPr lang="en-US"/>
              <a:t>Elongated bursa that wraps around a tendon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53" name="Picture 37" descr="figure_05_31_unlabeled"/>
          <p:cNvPicPr>
            <a:picLocks noChangeAspect="1" noChangeArrowheads="1"/>
          </p:cNvPicPr>
          <p:nvPr/>
        </p:nvPicPr>
        <p:blipFill>
          <a:blip r:embed="rId3" cstate="print"/>
          <a:srcRect b="2888"/>
          <a:stretch>
            <a:fillRect/>
          </a:stretch>
        </p:blipFill>
        <p:spPr bwMode="auto">
          <a:xfrm>
            <a:off x="292100" y="292100"/>
            <a:ext cx="8594725" cy="6299200"/>
          </a:xfrm>
          <a:prstGeom prst="rect">
            <a:avLst/>
          </a:prstGeom>
          <a:noFill/>
        </p:spPr>
      </p:pic>
      <p:sp>
        <p:nvSpPr>
          <p:cNvPr id="162852" name="Text Box 15"/>
          <p:cNvSpPr txBox="1">
            <a:spLocks noChangeArrowheads="1"/>
          </p:cNvSpPr>
          <p:nvPr/>
        </p:nvSpPr>
        <p:spPr bwMode="auto">
          <a:xfrm>
            <a:off x="7945438" y="6477000"/>
            <a:ext cx="1122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5.31</a:t>
            </a:r>
            <a:endParaRPr lang="en-US" sz="1400" b="1">
              <a:solidFill>
                <a:srgbClr val="6BA12F"/>
              </a:solidFill>
              <a:latin typeface="Arial" charset="0"/>
            </a:endParaRPr>
          </a:p>
        </p:txBody>
      </p:sp>
      <p:sp>
        <p:nvSpPr>
          <p:cNvPr id="162854" name="Freeform 5"/>
          <p:cNvSpPr>
            <a:spLocks/>
          </p:cNvSpPr>
          <p:nvPr/>
        </p:nvSpPr>
        <p:spPr bwMode="auto">
          <a:xfrm>
            <a:off x="1952625" y="450850"/>
            <a:ext cx="1927225" cy="727075"/>
          </a:xfrm>
          <a:custGeom>
            <a:avLst/>
            <a:gdLst>
              <a:gd name="T0" fmla="*/ 0 w 1214"/>
              <a:gd name="T1" fmla="*/ 0 h 458"/>
              <a:gd name="T2" fmla="*/ 599797145 w 1214"/>
              <a:gd name="T3" fmla="*/ 0 h 458"/>
              <a:gd name="T4" fmla="*/ 2147483647 w 1214"/>
              <a:gd name="T5" fmla="*/ 1154231652 h 458"/>
              <a:gd name="T6" fmla="*/ 0 60000 65536"/>
              <a:gd name="T7" fmla="*/ 0 60000 65536"/>
              <a:gd name="T8" fmla="*/ 0 60000 65536"/>
              <a:gd name="T9" fmla="*/ 0 w 1214"/>
              <a:gd name="T10" fmla="*/ 0 h 458"/>
              <a:gd name="T11" fmla="*/ 1214 w 1214"/>
              <a:gd name="T12" fmla="*/ 458 h 4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4" h="458">
                <a:moveTo>
                  <a:pt x="0" y="0"/>
                </a:moveTo>
                <a:lnTo>
                  <a:pt x="238" y="0"/>
                </a:lnTo>
                <a:lnTo>
                  <a:pt x="1214" y="458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855" name="Line 6"/>
          <p:cNvSpPr>
            <a:spLocks noChangeShapeType="1"/>
          </p:cNvSpPr>
          <p:nvPr/>
        </p:nvSpPr>
        <p:spPr bwMode="auto">
          <a:xfrm>
            <a:off x="1571625" y="1524000"/>
            <a:ext cx="27209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856" name="Freeform 7"/>
          <p:cNvSpPr>
            <a:spLocks/>
          </p:cNvSpPr>
          <p:nvPr/>
        </p:nvSpPr>
        <p:spPr bwMode="auto">
          <a:xfrm>
            <a:off x="1133475" y="1851025"/>
            <a:ext cx="2501900" cy="171450"/>
          </a:xfrm>
          <a:custGeom>
            <a:avLst/>
            <a:gdLst>
              <a:gd name="T0" fmla="*/ 0 w 1576"/>
              <a:gd name="T1" fmla="*/ 272176897 h 108"/>
              <a:gd name="T2" fmla="*/ 1013102895 w 1576"/>
              <a:gd name="T3" fmla="*/ 272176897 h 108"/>
              <a:gd name="T4" fmla="*/ 2147483647 w 1576"/>
              <a:gd name="T5" fmla="*/ 0 h 108"/>
              <a:gd name="T6" fmla="*/ 0 60000 65536"/>
              <a:gd name="T7" fmla="*/ 0 60000 65536"/>
              <a:gd name="T8" fmla="*/ 0 60000 65536"/>
              <a:gd name="T9" fmla="*/ 0 w 1576"/>
              <a:gd name="T10" fmla="*/ 0 h 108"/>
              <a:gd name="T11" fmla="*/ 1576 w 1576"/>
              <a:gd name="T12" fmla="*/ 108 h 1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6" h="108">
                <a:moveTo>
                  <a:pt x="0" y="108"/>
                </a:moveTo>
                <a:lnTo>
                  <a:pt x="402" y="108"/>
                </a:lnTo>
                <a:lnTo>
                  <a:pt x="1576" y="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857" name="Line 8"/>
          <p:cNvSpPr>
            <a:spLocks noChangeShapeType="1"/>
          </p:cNvSpPr>
          <p:nvPr/>
        </p:nvSpPr>
        <p:spPr bwMode="auto">
          <a:xfrm>
            <a:off x="1543050" y="2432050"/>
            <a:ext cx="12985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858" name="Line 9"/>
          <p:cNvSpPr>
            <a:spLocks noChangeShapeType="1"/>
          </p:cNvSpPr>
          <p:nvPr/>
        </p:nvSpPr>
        <p:spPr bwMode="auto">
          <a:xfrm>
            <a:off x="1323975" y="3578225"/>
            <a:ext cx="11303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859" name="Line 10"/>
          <p:cNvSpPr>
            <a:spLocks noChangeShapeType="1"/>
          </p:cNvSpPr>
          <p:nvPr/>
        </p:nvSpPr>
        <p:spPr bwMode="auto">
          <a:xfrm>
            <a:off x="1654175" y="5051425"/>
            <a:ext cx="89535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860" name="Line 11"/>
          <p:cNvSpPr>
            <a:spLocks noChangeShapeType="1"/>
          </p:cNvSpPr>
          <p:nvPr/>
        </p:nvSpPr>
        <p:spPr bwMode="auto">
          <a:xfrm>
            <a:off x="3863975" y="5940425"/>
            <a:ext cx="8001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861" name="Freeform 12"/>
          <p:cNvSpPr>
            <a:spLocks/>
          </p:cNvSpPr>
          <p:nvPr/>
        </p:nvSpPr>
        <p:spPr bwMode="auto">
          <a:xfrm>
            <a:off x="4879975" y="4570413"/>
            <a:ext cx="1425575" cy="400050"/>
          </a:xfrm>
          <a:custGeom>
            <a:avLst/>
            <a:gdLst>
              <a:gd name="T0" fmla="*/ 0 w 898"/>
              <a:gd name="T1" fmla="*/ 0 h 252"/>
              <a:gd name="T2" fmla="*/ 1680945349 w 898"/>
              <a:gd name="T3" fmla="*/ 635079420 h 252"/>
              <a:gd name="T4" fmla="*/ 2147483647 w 898"/>
              <a:gd name="T5" fmla="*/ 635079420 h 252"/>
              <a:gd name="T6" fmla="*/ 0 60000 65536"/>
              <a:gd name="T7" fmla="*/ 0 60000 65536"/>
              <a:gd name="T8" fmla="*/ 0 60000 65536"/>
              <a:gd name="T9" fmla="*/ 0 w 898"/>
              <a:gd name="T10" fmla="*/ 0 h 252"/>
              <a:gd name="T11" fmla="*/ 898 w 898"/>
              <a:gd name="T12" fmla="*/ 252 h 2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8" h="252">
                <a:moveTo>
                  <a:pt x="0" y="0"/>
                </a:moveTo>
                <a:lnTo>
                  <a:pt x="667" y="252"/>
                </a:lnTo>
                <a:lnTo>
                  <a:pt x="898" y="252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862" name="Line 13"/>
          <p:cNvSpPr>
            <a:spLocks noChangeShapeType="1"/>
          </p:cNvSpPr>
          <p:nvPr/>
        </p:nvSpPr>
        <p:spPr bwMode="auto">
          <a:xfrm>
            <a:off x="4851400" y="4319588"/>
            <a:ext cx="1420813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863" name="Line 14"/>
          <p:cNvSpPr>
            <a:spLocks noChangeShapeType="1"/>
          </p:cNvSpPr>
          <p:nvPr/>
        </p:nvSpPr>
        <p:spPr bwMode="auto">
          <a:xfrm>
            <a:off x="5205413" y="2924175"/>
            <a:ext cx="1081087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864" name="Freeform 15"/>
          <p:cNvSpPr>
            <a:spLocks/>
          </p:cNvSpPr>
          <p:nvPr/>
        </p:nvSpPr>
        <p:spPr bwMode="auto">
          <a:xfrm>
            <a:off x="5035550" y="1504950"/>
            <a:ext cx="1260475" cy="1270000"/>
          </a:xfrm>
          <a:custGeom>
            <a:avLst/>
            <a:gdLst>
              <a:gd name="T0" fmla="*/ 2001004241 w 794"/>
              <a:gd name="T1" fmla="*/ 0 h 800"/>
              <a:gd name="T2" fmla="*/ 1607859590 w 794"/>
              <a:gd name="T3" fmla="*/ 0 h 800"/>
              <a:gd name="T4" fmla="*/ 0 w 794"/>
              <a:gd name="T5" fmla="*/ 2016125178 h 800"/>
              <a:gd name="T6" fmla="*/ 0 60000 65536"/>
              <a:gd name="T7" fmla="*/ 0 60000 65536"/>
              <a:gd name="T8" fmla="*/ 0 60000 65536"/>
              <a:gd name="T9" fmla="*/ 0 w 794"/>
              <a:gd name="T10" fmla="*/ 0 h 800"/>
              <a:gd name="T11" fmla="*/ 794 w 794"/>
              <a:gd name="T12" fmla="*/ 800 h 8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4" h="800">
                <a:moveTo>
                  <a:pt x="794" y="0"/>
                </a:moveTo>
                <a:lnTo>
                  <a:pt x="638" y="0"/>
                </a:lnTo>
                <a:lnTo>
                  <a:pt x="0" y="80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865" name="Freeform 16"/>
          <p:cNvSpPr>
            <a:spLocks/>
          </p:cNvSpPr>
          <p:nvPr/>
        </p:nvSpPr>
        <p:spPr bwMode="auto">
          <a:xfrm>
            <a:off x="1952625" y="450850"/>
            <a:ext cx="1927225" cy="727075"/>
          </a:xfrm>
          <a:custGeom>
            <a:avLst/>
            <a:gdLst>
              <a:gd name="T0" fmla="*/ 0 w 1214"/>
              <a:gd name="T1" fmla="*/ 0 h 458"/>
              <a:gd name="T2" fmla="*/ 599797145 w 1214"/>
              <a:gd name="T3" fmla="*/ 0 h 458"/>
              <a:gd name="T4" fmla="*/ 2147483647 w 1214"/>
              <a:gd name="T5" fmla="*/ 1154231652 h 458"/>
              <a:gd name="T6" fmla="*/ 0 60000 65536"/>
              <a:gd name="T7" fmla="*/ 0 60000 65536"/>
              <a:gd name="T8" fmla="*/ 0 60000 65536"/>
              <a:gd name="T9" fmla="*/ 0 w 1214"/>
              <a:gd name="T10" fmla="*/ 0 h 458"/>
              <a:gd name="T11" fmla="*/ 1214 w 1214"/>
              <a:gd name="T12" fmla="*/ 458 h 4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4" h="458">
                <a:moveTo>
                  <a:pt x="0" y="0"/>
                </a:moveTo>
                <a:lnTo>
                  <a:pt x="238" y="0"/>
                </a:lnTo>
                <a:lnTo>
                  <a:pt x="1214" y="45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866" name="Line 17"/>
          <p:cNvSpPr>
            <a:spLocks noChangeShapeType="1"/>
          </p:cNvSpPr>
          <p:nvPr/>
        </p:nvSpPr>
        <p:spPr bwMode="auto">
          <a:xfrm>
            <a:off x="1571625" y="1524000"/>
            <a:ext cx="27209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867" name="Freeform 18"/>
          <p:cNvSpPr>
            <a:spLocks/>
          </p:cNvSpPr>
          <p:nvPr/>
        </p:nvSpPr>
        <p:spPr bwMode="auto">
          <a:xfrm>
            <a:off x="1133475" y="1851025"/>
            <a:ext cx="2501900" cy="171450"/>
          </a:xfrm>
          <a:custGeom>
            <a:avLst/>
            <a:gdLst>
              <a:gd name="T0" fmla="*/ 0 w 1576"/>
              <a:gd name="T1" fmla="*/ 272176897 h 108"/>
              <a:gd name="T2" fmla="*/ 1013102895 w 1576"/>
              <a:gd name="T3" fmla="*/ 272176897 h 108"/>
              <a:gd name="T4" fmla="*/ 2147483647 w 1576"/>
              <a:gd name="T5" fmla="*/ 0 h 108"/>
              <a:gd name="T6" fmla="*/ 0 60000 65536"/>
              <a:gd name="T7" fmla="*/ 0 60000 65536"/>
              <a:gd name="T8" fmla="*/ 0 60000 65536"/>
              <a:gd name="T9" fmla="*/ 0 w 1576"/>
              <a:gd name="T10" fmla="*/ 0 h 108"/>
              <a:gd name="T11" fmla="*/ 1576 w 1576"/>
              <a:gd name="T12" fmla="*/ 108 h 1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6" h="108">
                <a:moveTo>
                  <a:pt x="0" y="108"/>
                </a:moveTo>
                <a:lnTo>
                  <a:pt x="402" y="108"/>
                </a:lnTo>
                <a:lnTo>
                  <a:pt x="1576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868" name="Line 19"/>
          <p:cNvSpPr>
            <a:spLocks noChangeShapeType="1"/>
          </p:cNvSpPr>
          <p:nvPr/>
        </p:nvSpPr>
        <p:spPr bwMode="auto">
          <a:xfrm>
            <a:off x="1543050" y="2432050"/>
            <a:ext cx="12985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869" name="Line 20"/>
          <p:cNvSpPr>
            <a:spLocks noChangeShapeType="1"/>
          </p:cNvSpPr>
          <p:nvPr/>
        </p:nvSpPr>
        <p:spPr bwMode="auto">
          <a:xfrm>
            <a:off x="1323975" y="3578225"/>
            <a:ext cx="11303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870" name="Line 21"/>
          <p:cNvSpPr>
            <a:spLocks noChangeShapeType="1"/>
          </p:cNvSpPr>
          <p:nvPr/>
        </p:nvSpPr>
        <p:spPr bwMode="auto">
          <a:xfrm>
            <a:off x="1654175" y="5051425"/>
            <a:ext cx="8953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871" name="Line 22"/>
          <p:cNvSpPr>
            <a:spLocks noChangeShapeType="1"/>
          </p:cNvSpPr>
          <p:nvPr/>
        </p:nvSpPr>
        <p:spPr bwMode="auto">
          <a:xfrm>
            <a:off x="3863975" y="5940425"/>
            <a:ext cx="8001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872" name="Freeform 23"/>
          <p:cNvSpPr>
            <a:spLocks/>
          </p:cNvSpPr>
          <p:nvPr/>
        </p:nvSpPr>
        <p:spPr bwMode="auto">
          <a:xfrm>
            <a:off x="4879975" y="4570413"/>
            <a:ext cx="1425575" cy="400050"/>
          </a:xfrm>
          <a:custGeom>
            <a:avLst/>
            <a:gdLst>
              <a:gd name="T0" fmla="*/ 0 w 898"/>
              <a:gd name="T1" fmla="*/ 0 h 252"/>
              <a:gd name="T2" fmla="*/ 1680945349 w 898"/>
              <a:gd name="T3" fmla="*/ 635079420 h 252"/>
              <a:gd name="T4" fmla="*/ 2147483647 w 898"/>
              <a:gd name="T5" fmla="*/ 635079420 h 252"/>
              <a:gd name="T6" fmla="*/ 0 60000 65536"/>
              <a:gd name="T7" fmla="*/ 0 60000 65536"/>
              <a:gd name="T8" fmla="*/ 0 60000 65536"/>
              <a:gd name="T9" fmla="*/ 0 w 898"/>
              <a:gd name="T10" fmla="*/ 0 h 252"/>
              <a:gd name="T11" fmla="*/ 898 w 898"/>
              <a:gd name="T12" fmla="*/ 252 h 2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8" h="252">
                <a:moveTo>
                  <a:pt x="0" y="0"/>
                </a:moveTo>
                <a:lnTo>
                  <a:pt x="667" y="252"/>
                </a:lnTo>
                <a:lnTo>
                  <a:pt x="898" y="25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873" name="Line 24"/>
          <p:cNvSpPr>
            <a:spLocks noChangeShapeType="1"/>
          </p:cNvSpPr>
          <p:nvPr/>
        </p:nvSpPr>
        <p:spPr bwMode="auto">
          <a:xfrm>
            <a:off x="4851400" y="4319588"/>
            <a:ext cx="142081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874" name="Line 25"/>
          <p:cNvSpPr>
            <a:spLocks noChangeShapeType="1"/>
          </p:cNvSpPr>
          <p:nvPr/>
        </p:nvSpPr>
        <p:spPr bwMode="auto">
          <a:xfrm>
            <a:off x="5205413" y="2924175"/>
            <a:ext cx="10810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875" name="Freeform 26"/>
          <p:cNvSpPr>
            <a:spLocks/>
          </p:cNvSpPr>
          <p:nvPr/>
        </p:nvSpPr>
        <p:spPr bwMode="auto">
          <a:xfrm>
            <a:off x="5035550" y="1504950"/>
            <a:ext cx="1260475" cy="1270000"/>
          </a:xfrm>
          <a:custGeom>
            <a:avLst/>
            <a:gdLst>
              <a:gd name="T0" fmla="*/ 2001004241 w 794"/>
              <a:gd name="T1" fmla="*/ 0 h 800"/>
              <a:gd name="T2" fmla="*/ 1607859590 w 794"/>
              <a:gd name="T3" fmla="*/ 0 h 800"/>
              <a:gd name="T4" fmla="*/ 0 w 794"/>
              <a:gd name="T5" fmla="*/ 2016125178 h 800"/>
              <a:gd name="T6" fmla="*/ 0 60000 65536"/>
              <a:gd name="T7" fmla="*/ 0 60000 65536"/>
              <a:gd name="T8" fmla="*/ 0 60000 65536"/>
              <a:gd name="T9" fmla="*/ 0 w 794"/>
              <a:gd name="T10" fmla="*/ 0 h 800"/>
              <a:gd name="T11" fmla="*/ 794 w 794"/>
              <a:gd name="T12" fmla="*/ 800 h 8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4" h="800">
                <a:moveTo>
                  <a:pt x="794" y="0"/>
                </a:moveTo>
                <a:lnTo>
                  <a:pt x="638" y="0"/>
                </a:lnTo>
                <a:lnTo>
                  <a:pt x="0" y="80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876" name="Text Box 27"/>
          <p:cNvSpPr txBox="1">
            <a:spLocks noChangeArrowheads="1"/>
          </p:cNvSpPr>
          <p:nvPr/>
        </p:nvSpPr>
        <p:spPr bwMode="auto">
          <a:xfrm>
            <a:off x="228600" y="273050"/>
            <a:ext cx="2124075" cy="6699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100" b="1">
                <a:latin typeface="Arial" charset="0"/>
              </a:rPr>
              <a:t>Acromion of scapula</a:t>
            </a:r>
          </a:p>
        </p:txBody>
      </p:sp>
      <p:sp>
        <p:nvSpPr>
          <p:cNvPr id="162877" name="Text Box 28"/>
          <p:cNvSpPr txBox="1">
            <a:spLocks noChangeArrowheads="1"/>
          </p:cNvSpPr>
          <p:nvPr/>
        </p:nvSpPr>
        <p:spPr bwMode="auto">
          <a:xfrm>
            <a:off x="209550" y="1320800"/>
            <a:ext cx="2124075" cy="3810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100" b="1">
                <a:latin typeface="Arial" charset="0"/>
              </a:rPr>
              <a:t>Ligament</a:t>
            </a:r>
          </a:p>
        </p:txBody>
      </p:sp>
      <p:sp>
        <p:nvSpPr>
          <p:cNvPr id="162878" name="Text Box 29"/>
          <p:cNvSpPr txBox="1">
            <a:spLocks noChangeArrowheads="1"/>
          </p:cNvSpPr>
          <p:nvPr/>
        </p:nvSpPr>
        <p:spPr bwMode="auto">
          <a:xfrm>
            <a:off x="207963" y="1800225"/>
            <a:ext cx="2124075" cy="3810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100" b="1">
                <a:latin typeface="Arial" charset="0"/>
              </a:rPr>
              <a:t>Bursa</a:t>
            </a:r>
          </a:p>
        </p:txBody>
      </p:sp>
      <p:sp>
        <p:nvSpPr>
          <p:cNvPr id="162879" name="Text Box 30"/>
          <p:cNvSpPr txBox="1">
            <a:spLocks noChangeArrowheads="1"/>
          </p:cNvSpPr>
          <p:nvPr/>
        </p:nvSpPr>
        <p:spPr bwMode="auto">
          <a:xfrm>
            <a:off x="211138" y="2232025"/>
            <a:ext cx="2124075" cy="3810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100" b="1">
                <a:latin typeface="Arial" charset="0"/>
              </a:rPr>
              <a:t>Ligament</a:t>
            </a:r>
          </a:p>
        </p:txBody>
      </p:sp>
      <p:sp>
        <p:nvSpPr>
          <p:cNvPr id="162880" name="Text Box 31"/>
          <p:cNvSpPr txBox="1">
            <a:spLocks noChangeArrowheads="1"/>
          </p:cNvSpPr>
          <p:nvPr/>
        </p:nvSpPr>
        <p:spPr bwMode="auto">
          <a:xfrm>
            <a:off x="211138" y="3368675"/>
            <a:ext cx="1908175" cy="6699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100" b="1">
                <a:latin typeface="Arial" charset="0"/>
              </a:rPr>
              <a:t>Tendon sheath</a:t>
            </a:r>
          </a:p>
        </p:txBody>
      </p:sp>
      <p:sp>
        <p:nvSpPr>
          <p:cNvPr id="162881" name="Text Box 32"/>
          <p:cNvSpPr txBox="1">
            <a:spLocks noChangeArrowheads="1"/>
          </p:cNvSpPr>
          <p:nvPr/>
        </p:nvSpPr>
        <p:spPr bwMode="auto">
          <a:xfrm>
            <a:off x="212725" y="4864100"/>
            <a:ext cx="2079625" cy="6699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100" b="1">
                <a:latin typeface="Arial" charset="0"/>
              </a:rPr>
              <a:t>Tendon of biceps muscle</a:t>
            </a:r>
          </a:p>
        </p:txBody>
      </p:sp>
      <p:sp>
        <p:nvSpPr>
          <p:cNvPr id="162882" name="Text Box 33"/>
          <p:cNvSpPr txBox="1">
            <a:spLocks noChangeArrowheads="1"/>
          </p:cNvSpPr>
          <p:nvPr/>
        </p:nvSpPr>
        <p:spPr bwMode="auto">
          <a:xfrm>
            <a:off x="4624388" y="5761038"/>
            <a:ext cx="2079625" cy="3810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100" b="1">
                <a:latin typeface="Arial" charset="0"/>
              </a:rPr>
              <a:t>Humerus</a:t>
            </a:r>
          </a:p>
        </p:txBody>
      </p:sp>
      <p:sp>
        <p:nvSpPr>
          <p:cNvPr id="162883" name="Text Box 34"/>
          <p:cNvSpPr txBox="1">
            <a:spLocks noChangeArrowheads="1"/>
          </p:cNvSpPr>
          <p:nvPr/>
        </p:nvSpPr>
        <p:spPr bwMode="auto">
          <a:xfrm>
            <a:off x="6254750" y="4784725"/>
            <a:ext cx="2889250" cy="6699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100" b="1">
                <a:latin typeface="Arial" charset="0"/>
              </a:rPr>
              <a:t>Fibrous layer of the articular capsule</a:t>
            </a:r>
          </a:p>
        </p:txBody>
      </p:sp>
      <p:sp>
        <p:nvSpPr>
          <p:cNvPr id="162884" name="Text Box 35"/>
          <p:cNvSpPr txBox="1">
            <a:spLocks noChangeArrowheads="1"/>
          </p:cNvSpPr>
          <p:nvPr/>
        </p:nvSpPr>
        <p:spPr bwMode="auto">
          <a:xfrm>
            <a:off x="6254750" y="4133850"/>
            <a:ext cx="2889250" cy="3810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100" b="1">
                <a:latin typeface="Arial" charset="0"/>
              </a:rPr>
              <a:t>Synovial membrane</a:t>
            </a:r>
          </a:p>
        </p:txBody>
      </p:sp>
      <p:sp>
        <p:nvSpPr>
          <p:cNvPr id="162885" name="Text Box 36"/>
          <p:cNvSpPr txBox="1">
            <a:spLocks noChangeArrowheads="1"/>
          </p:cNvSpPr>
          <p:nvPr/>
        </p:nvSpPr>
        <p:spPr bwMode="auto">
          <a:xfrm>
            <a:off x="6248400" y="2752725"/>
            <a:ext cx="1933575" cy="9588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100" b="1">
                <a:latin typeface="Arial" charset="0"/>
              </a:rPr>
              <a:t>Articular (hyaline) cartilage</a:t>
            </a:r>
          </a:p>
        </p:txBody>
      </p:sp>
      <p:sp>
        <p:nvSpPr>
          <p:cNvPr id="162886" name="Text Box 37"/>
          <p:cNvSpPr txBox="1">
            <a:spLocks noChangeArrowheads="1"/>
          </p:cNvSpPr>
          <p:nvPr/>
        </p:nvSpPr>
        <p:spPr bwMode="auto">
          <a:xfrm>
            <a:off x="6248400" y="1323975"/>
            <a:ext cx="2143125" cy="9588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100" b="1">
                <a:latin typeface="Arial" charset="0"/>
              </a:rPr>
              <a:t>Joint cavity containing synovial fluid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7"/>
          <p:cNvSpPr txBox="1">
            <a:spLocks noChangeArrowheads="1"/>
          </p:cNvSpPr>
          <p:nvPr/>
        </p:nvSpPr>
        <p:spPr bwMode="auto">
          <a:xfrm>
            <a:off x="7845425" y="6477000"/>
            <a:ext cx="1222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5.32a</a:t>
            </a:r>
            <a:endParaRPr lang="en-US" sz="1400" b="1">
              <a:solidFill>
                <a:srgbClr val="6BA12F"/>
              </a:solidFill>
              <a:latin typeface="Arial" charset="0"/>
            </a:endParaRPr>
          </a:p>
        </p:txBody>
      </p:sp>
      <p:pic>
        <p:nvPicPr>
          <p:cNvPr id="163852" name="Picture 12" descr="figure_05_32a_unlabeled"/>
          <p:cNvPicPr>
            <a:picLocks noChangeAspect="1" noChangeArrowheads="1"/>
          </p:cNvPicPr>
          <p:nvPr/>
        </p:nvPicPr>
        <p:blipFill>
          <a:blip r:embed="rId3" cstate="print"/>
          <a:srcRect b="2953"/>
          <a:stretch>
            <a:fillRect/>
          </a:stretch>
        </p:blipFill>
        <p:spPr bwMode="auto">
          <a:xfrm>
            <a:off x="584200" y="200025"/>
            <a:ext cx="7815263" cy="6365875"/>
          </a:xfrm>
          <a:prstGeom prst="rect">
            <a:avLst/>
          </a:prstGeom>
          <a:noFill/>
        </p:spPr>
      </p:pic>
      <p:sp>
        <p:nvSpPr>
          <p:cNvPr id="163853" name="Text Box 5"/>
          <p:cNvSpPr txBox="1">
            <a:spLocks noChangeArrowheads="1"/>
          </p:cNvSpPr>
          <p:nvPr/>
        </p:nvSpPr>
        <p:spPr bwMode="auto">
          <a:xfrm>
            <a:off x="2832100" y="454025"/>
            <a:ext cx="1268413" cy="3968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Nonaxial</a:t>
            </a:r>
          </a:p>
        </p:txBody>
      </p:sp>
      <p:sp>
        <p:nvSpPr>
          <p:cNvPr id="163854" name="Text Box 6"/>
          <p:cNvSpPr txBox="1">
            <a:spLocks noChangeArrowheads="1"/>
          </p:cNvSpPr>
          <p:nvPr/>
        </p:nvSpPr>
        <p:spPr bwMode="auto">
          <a:xfrm>
            <a:off x="2830513" y="719138"/>
            <a:ext cx="1203325" cy="3968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Uniaxial</a:t>
            </a:r>
          </a:p>
        </p:txBody>
      </p:sp>
      <p:sp>
        <p:nvSpPr>
          <p:cNvPr id="163855" name="Text Box 7"/>
          <p:cNvSpPr txBox="1">
            <a:spLocks noChangeArrowheads="1"/>
          </p:cNvSpPr>
          <p:nvPr/>
        </p:nvSpPr>
        <p:spPr bwMode="auto">
          <a:xfrm>
            <a:off x="2832100" y="982663"/>
            <a:ext cx="1201738" cy="3968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Biaxial</a:t>
            </a:r>
          </a:p>
        </p:txBody>
      </p:sp>
      <p:sp>
        <p:nvSpPr>
          <p:cNvPr id="163856" name="Text Box 8"/>
          <p:cNvSpPr txBox="1">
            <a:spLocks noChangeArrowheads="1"/>
          </p:cNvSpPr>
          <p:nvPr/>
        </p:nvSpPr>
        <p:spPr bwMode="auto">
          <a:xfrm>
            <a:off x="2832100" y="1244600"/>
            <a:ext cx="1458913" cy="3968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Multiaxial</a:t>
            </a:r>
          </a:p>
        </p:txBody>
      </p:sp>
      <p:sp>
        <p:nvSpPr>
          <p:cNvPr id="163857" name="Text Box 9"/>
          <p:cNvSpPr txBox="1">
            <a:spLocks noChangeArrowheads="1"/>
          </p:cNvSpPr>
          <p:nvPr/>
        </p:nvSpPr>
        <p:spPr bwMode="auto">
          <a:xfrm>
            <a:off x="4303713" y="2408238"/>
            <a:ext cx="2276475" cy="3968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(a) Plane joint</a:t>
            </a:r>
          </a:p>
        </p:txBody>
      </p:sp>
      <p:sp>
        <p:nvSpPr>
          <p:cNvPr id="163858" name="Text Box 10"/>
          <p:cNvSpPr txBox="1">
            <a:spLocks noChangeArrowheads="1"/>
          </p:cNvSpPr>
          <p:nvPr/>
        </p:nvSpPr>
        <p:spPr bwMode="auto">
          <a:xfrm>
            <a:off x="803275" y="4902200"/>
            <a:ext cx="498475" cy="3968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(a)</a:t>
            </a:r>
          </a:p>
        </p:txBody>
      </p:sp>
      <p:sp>
        <p:nvSpPr>
          <p:cNvPr id="163859" name="Freeform 11"/>
          <p:cNvSpPr>
            <a:spLocks/>
          </p:cNvSpPr>
          <p:nvPr/>
        </p:nvSpPr>
        <p:spPr bwMode="auto">
          <a:xfrm>
            <a:off x="1236663" y="5114925"/>
            <a:ext cx="1162050" cy="250825"/>
          </a:xfrm>
          <a:custGeom>
            <a:avLst/>
            <a:gdLst>
              <a:gd name="T0" fmla="*/ 0 w 740"/>
              <a:gd name="T1" fmla="*/ 0 h 160"/>
              <a:gd name="T2" fmla="*/ 318109610 w 740"/>
              <a:gd name="T3" fmla="*/ 0 h 160"/>
              <a:gd name="T4" fmla="*/ 1824811268 w 740"/>
              <a:gd name="T5" fmla="*/ 393207327 h 160"/>
              <a:gd name="T6" fmla="*/ 0 60000 65536"/>
              <a:gd name="T7" fmla="*/ 0 60000 65536"/>
              <a:gd name="T8" fmla="*/ 0 60000 65536"/>
              <a:gd name="T9" fmla="*/ 0 w 740"/>
              <a:gd name="T10" fmla="*/ 0 h 160"/>
              <a:gd name="T11" fmla="*/ 740 w 740"/>
              <a:gd name="T12" fmla="*/ 160 h 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0" h="160">
                <a:moveTo>
                  <a:pt x="0" y="0"/>
                </a:moveTo>
                <a:lnTo>
                  <a:pt x="129" y="0"/>
                </a:lnTo>
                <a:lnTo>
                  <a:pt x="740" y="16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0" name="Freeform 12"/>
          <p:cNvSpPr>
            <a:spLocks/>
          </p:cNvSpPr>
          <p:nvPr/>
        </p:nvSpPr>
        <p:spPr bwMode="auto">
          <a:xfrm>
            <a:off x="1236663" y="5114925"/>
            <a:ext cx="1162050" cy="250825"/>
          </a:xfrm>
          <a:custGeom>
            <a:avLst/>
            <a:gdLst>
              <a:gd name="T0" fmla="*/ 0 w 740"/>
              <a:gd name="T1" fmla="*/ 0 h 160"/>
              <a:gd name="T2" fmla="*/ 318109610 w 740"/>
              <a:gd name="T3" fmla="*/ 0 h 160"/>
              <a:gd name="T4" fmla="*/ 1824811268 w 740"/>
              <a:gd name="T5" fmla="*/ 393207327 h 160"/>
              <a:gd name="T6" fmla="*/ 0 60000 65536"/>
              <a:gd name="T7" fmla="*/ 0 60000 65536"/>
              <a:gd name="T8" fmla="*/ 0 60000 65536"/>
              <a:gd name="T9" fmla="*/ 0 w 740"/>
              <a:gd name="T10" fmla="*/ 0 h 160"/>
              <a:gd name="T11" fmla="*/ 740 w 740"/>
              <a:gd name="T12" fmla="*/ 160 h 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0" h="160">
                <a:moveTo>
                  <a:pt x="0" y="0"/>
                </a:moveTo>
                <a:lnTo>
                  <a:pt x="129" y="0"/>
                </a:lnTo>
                <a:lnTo>
                  <a:pt x="740" y="16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7"/>
          <p:cNvSpPr txBox="1">
            <a:spLocks noChangeArrowheads="1"/>
          </p:cNvSpPr>
          <p:nvPr/>
        </p:nvSpPr>
        <p:spPr bwMode="auto">
          <a:xfrm>
            <a:off x="7835900" y="6477000"/>
            <a:ext cx="1231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5.32b</a:t>
            </a:r>
            <a:endParaRPr lang="en-US" sz="1400" b="1">
              <a:solidFill>
                <a:srgbClr val="6BA12F"/>
              </a:solidFill>
              <a:latin typeface="Arial" charset="0"/>
            </a:endParaRPr>
          </a:p>
        </p:txBody>
      </p:sp>
      <p:pic>
        <p:nvPicPr>
          <p:cNvPr id="164882" name="Picture 18" descr="figure_05_32b_unlabeled"/>
          <p:cNvPicPr>
            <a:picLocks noChangeAspect="1" noChangeArrowheads="1"/>
          </p:cNvPicPr>
          <p:nvPr/>
        </p:nvPicPr>
        <p:blipFill>
          <a:blip r:embed="rId3" cstate="print"/>
          <a:srcRect b="3290"/>
          <a:stretch>
            <a:fillRect/>
          </a:stretch>
        </p:blipFill>
        <p:spPr bwMode="auto">
          <a:xfrm>
            <a:off x="1222375" y="219075"/>
            <a:ext cx="6635750" cy="6346825"/>
          </a:xfrm>
          <a:prstGeom prst="rect">
            <a:avLst/>
          </a:prstGeom>
          <a:noFill/>
        </p:spPr>
      </p:pic>
      <p:sp>
        <p:nvSpPr>
          <p:cNvPr id="164883" name="Text Box 5"/>
          <p:cNvSpPr txBox="1">
            <a:spLocks noChangeArrowheads="1"/>
          </p:cNvSpPr>
          <p:nvPr/>
        </p:nvSpPr>
        <p:spPr bwMode="auto">
          <a:xfrm>
            <a:off x="3508375" y="290513"/>
            <a:ext cx="1460500" cy="3968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Nonaxial</a:t>
            </a:r>
          </a:p>
        </p:txBody>
      </p:sp>
      <p:sp>
        <p:nvSpPr>
          <p:cNvPr id="164884" name="Text Box 6"/>
          <p:cNvSpPr txBox="1">
            <a:spLocks noChangeArrowheads="1"/>
          </p:cNvSpPr>
          <p:nvPr/>
        </p:nvSpPr>
        <p:spPr bwMode="auto">
          <a:xfrm>
            <a:off x="3505200" y="560388"/>
            <a:ext cx="1201738" cy="3968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Uniaxial</a:t>
            </a:r>
          </a:p>
        </p:txBody>
      </p:sp>
      <p:sp>
        <p:nvSpPr>
          <p:cNvPr id="164885" name="Text Box 7"/>
          <p:cNvSpPr txBox="1">
            <a:spLocks noChangeArrowheads="1"/>
          </p:cNvSpPr>
          <p:nvPr/>
        </p:nvSpPr>
        <p:spPr bwMode="auto">
          <a:xfrm>
            <a:off x="3508375" y="831850"/>
            <a:ext cx="1201738" cy="3968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Biaxial</a:t>
            </a:r>
          </a:p>
        </p:txBody>
      </p:sp>
      <p:sp>
        <p:nvSpPr>
          <p:cNvPr id="164886" name="Text Box 8"/>
          <p:cNvSpPr txBox="1">
            <a:spLocks noChangeArrowheads="1"/>
          </p:cNvSpPr>
          <p:nvPr/>
        </p:nvSpPr>
        <p:spPr bwMode="auto">
          <a:xfrm>
            <a:off x="3506788" y="1104900"/>
            <a:ext cx="1458912" cy="3968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Multiaxial</a:t>
            </a:r>
          </a:p>
        </p:txBody>
      </p:sp>
      <p:sp>
        <p:nvSpPr>
          <p:cNvPr id="164887" name="Text Box 9"/>
          <p:cNvSpPr txBox="1">
            <a:spLocks noChangeArrowheads="1"/>
          </p:cNvSpPr>
          <p:nvPr/>
        </p:nvSpPr>
        <p:spPr bwMode="auto">
          <a:xfrm>
            <a:off x="1411288" y="2798763"/>
            <a:ext cx="623887" cy="3968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(b)</a:t>
            </a:r>
          </a:p>
        </p:txBody>
      </p:sp>
      <p:sp>
        <p:nvSpPr>
          <p:cNvPr id="164888" name="Text Box 10"/>
          <p:cNvSpPr txBox="1">
            <a:spLocks noChangeArrowheads="1"/>
          </p:cNvSpPr>
          <p:nvPr/>
        </p:nvSpPr>
        <p:spPr bwMode="auto">
          <a:xfrm>
            <a:off x="6642100" y="3333750"/>
            <a:ext cx="1697038" cy="3968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Humerus</a:t>
            </a:r>
          </a:p>
        </p:txBody>
      </p:sp>
      <p:sp>
        <p:nvSpPr>
          <p:cNvPr id="164889" name="Text Box 11"/>
          <p:cNvSpPr txBox="1">
            <a:spLocks noChangeArrowheads="1"/>
          </p:cNvSpPr>
          <p:nvPr/>
        </p:nvSpPr>
        <p:spPr bwMode="auto">
          <a:xfrm>
            <a:off x="6642100" y="3646488"/>
            <a:ext cx="1697038" cy="3968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Ulna</a:t>
            </a:r>
          </a:p>
        </p:txBody>
      </p:sp>
      <p:sp>
        <p:nvSpPr>
          <p:cNvPr id="164890" name="Text Box 12"/>
          <p:cNvSpPr txBox="1">
            <a:spLocks noChangeArrowheads="1"/>
          </p:cNvSpPr>
          <p:nvPr/>
        </p:nvSpPr>
        <p:spPr bwMode="auto">
          <a:xfrm>
            <a:off x="4108450" y="5354638"/>
            <a:ext cx="2019300" cy="3968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(b) Hinge joint</a:t>
            </a:r>
          </a:p>
        </p:txBody>
      </p:sp>
      <p:sp>
        <p:nvSpPr>
          <p:cNvPr id="164891" name="Freeform 17"/>
          <p:cNvSpPr>
            <a:spLocks/>
          </p:cNvSpPr>
          <p:nvPr/>
        </p:nvSpPr>
        <p:spPr bwMode="auto">
          <a:xfrm>
            <a:off x="1854200" y="3001963"/>
            <a:ext cx="706438" cy="285750"/>
          </a:xfrm>
          <a:custGeom>
            <a:avLst/>
            <a:gdLst>
              <a:gd name="T0" fmla="*/ 0 w 450"/>
              <a:gd name="T1" fmla="*/ 4929972 h 182"/>
              <a:gd name="T2" fmla="*/ 354883056 w 450"/>
              <a:gd name="T3" fmla="*/ 0 h 182"/>
              <a:gd name="T4" fmla="*/ 1109010420 w 450"/>
              <a:gd name="T5" fmla="*/ 448643246 h 182"/>
              <a:gd name="T6" fmla="*/ 0 60000 65536"/>
              <a:gd name="T7" fmla="*/ 0 60000 65536"/>
              <a:gd name="T8" fmla="*/ 0 60000 65536"/>
              <a:gd name="T9" fmla="*/ 0 w 450"/>
              <a:gd name="T10" fmla="*/ 0 h 182"/>
              <a:gd name="T11" fmla="*/ 450 w 450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0" h="182">
                <a:moveTo>
                  <a:pt x="0" y="2"/>
                </a:moveTo>
                <a:lnTo>
                  <a:pt x="144" y="0"/>
                </a:lnTo>
                <a:lnTo>
                  <a:pt x="450" y="182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92" name="Line 18"/>
          <p:cNvSpPr>
            <a:spLocks noChangeShapeType="1"/>
          </p:cNvSpPr>
          <p:nvPr/>
        </p:nvSpPr>
        <p:spPr bwMode="auto">
          <a:xfrm>
            <a:off x="5292725" y="3524250"/>
            <a:ext cx="1373188" cy="63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93" name="Freeform 20"/>
          <p:cNvSpPr>
            <a:spLocks/>
          </p:cNvSpPr>
          <p:nvPr/>
        </p:nvSpPr>
        <p:spPr bwMode="auto">
          <a:xfrm>
            <a:off x="5132388" y="3835400"/>
            <a:ext cx="1543050" cy="968375"/>
          </a:xfrm>
          <a:custGeom>
            <a:avLst/>
            <a:gdLst>
              <a:gd name="T0" fmla="*/ 0 w 982"/>
              <a:gd name="T1" fmla="*/ 1522321447 h 616"/>
              <a:gd name="T2" fmla="*/ 1876509395 w 982"/>
              <a:gd name="T3" fmla="*/ 0 h 616"/>
              <a:gd name="T4" fmla="*/ 2147483647 w 982"/>
              <a:gd name="T5" fmla="*/ 0 h 616"/>
              <a:gd name="T6" fmla="*/ 0 60000 65536"/>
              <a:gd name="T7" fmla="*/ 0 60000 65536"/>
              <a:gd name="T8" fmla="*/ 0 60000 65536"/>
              <a:gd name="T9" fmla="*/ 0 w 982"/>
              <a:gd name="T10" fmla="*/ 0 h 616"/>
              <a:gd name="T11" fmla="*/ 982 w 982"/>
              <a:gd name="T12" fmla="*/ 616 h 6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2" h="616">
                <a:moveTo>
                  <a:pt x="0" y="616"/>
                </a:moveTo>
                <a:lnTo>
                  <a:pt x="760" y="0"/>
                </a:lnTo>
                <a:lnTo>
                  <a:pt x="982" y="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94" name="Freeform 21"/>
          <p:cNvSpPr>
            <a:spLocks/>
          </p:cNvSpPr>
          <p:nvPr/>
        </p:nvSpPr>
        <p:spPr bwMode="auto">
          <a:xfrm>
            <a:off x="1854200" y="3001963"/>
            <a:ext cx="706438" cy="285750"/>
          </a:xfrm>
          <a:custGeom>
            <a:avLst/>
            <a:gdLst>
              <a:gd name="T0" fmla="*/ 0 w 450"/>
              <a:gd name="T1" fmla="*/ 4929972 h 182"/>
              <a:gd name="T2" fmla="*/ 354883056 w 450"/>
              <a:gd name="T3" fmla="*/ 0 h 182"/>
              <a:gd name="T4" fmla="*/ 1109010420 w 450"/>
              <a:gd name="T5" fmla="*/ 448643246 h 182"/>
              <a:gd name="T6" fmla="*/ 0 60000 65536"/>
              <a:gd name="T7" fmla="*/ 0 60000 65536"/>
              <a:gd name="T8" fmla="*/ 0 60000 65536"/>
              <a:gd name="T9" fmla="*/ 0 w 450"/>
              <a:gd name="T10" fmla="*/ 0 h 182"/>
              <a:gd name="T11" fmla="*/ 450 w 450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0" h="182">
                <a:moveTo>
                  <a:pt x="0" y="2"/>
                </a:moveTo>
                <a:lnTo>
                  <a:pt x="144" y="0"/>
                </a:lnTo>
                <a:lnTo>
                  <a:pt x="450" y="18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95" name="Line 22"/>
          <p:cNvSpPr>
            <a:spLocks noChangeShapeType="1"/>
          </p:cNvSpPr>
          <p:nvPr/>
        </p:nvSpPr>
        <p:spPr bwMode="auto">
          <a:xfrm>
            <a:off x="5292725" y="3524250"/>
            <a:ext cx="1373188" cy="63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96" name="Freeform 23"/>
          <p:cNvSpPr>
            <a:spLocks/>
          </p:cNvSpPr>
          <p:nvPr/>
        </p:nvSpPr>
        <p:spPr bwMode="auto">
          <a:xfrm>
            <a:off x="5132388" y="3835400"/>
            <a:ext cx="1543050" cy="968375"/>
          </a:xfrm>
          <a:custGeom>
            <a:avLst/>
            <a:gdLst>
              <a:gd name="T0" fmla="*/ 0 w 982"/>
              <a:gd name="T1" fmla="*/ 1522321447 h 616"/>
              <a:gd name="T2" fmla="*/ 1876509395 w 982"/>
              <a:gd name="T3" fmla="*/ 0 h 616"/>
              <a:gd name="T4" fmla="*/ 2147483647 w 982"/>
              <a:gd name="T5" fmla="*/ 0 h 616"/>
              <a:gd name="T6" fmla="*/ 0 60000 65536"/>
              <a:gd name="T7" fmla="*/ 0 60000 65536"/>
              <a:gd name="T8" fmla="*/ 0 60000 65536"/>
              <a:gd name="T9" fmla="*/ 0 w 982"/>
              <a:gd name="T10" fmla="*/ 0 h 616"/>
              <a:gd name="T11" fmla="*/ 982 w 982"/>
              <a:gd name="T12" fmla="*/ 616 h 6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2" h="616">
                <a:moveTo>
                  <a:pt x="0" y="616"/>
                </a:moveTo>
                <a:lnTo>
                  <a:pt x="760" y="0"/>
                </a:lnTo>
                <a:lnTo>
                  <a:pt x="982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906" name="Picture 18" descr="figure_05_32c_unlabeled"/>
          <p:cNvPicPr>
            <a:picLocks noChangeAspect="1" noChangeArrowheads="1"/>
          </p:cNvPicPr>
          <p:nvPr/>
        </p:nvPicPr>
        <p:blipFill>
          <a:blip r:embed="rId3" cstate="print"/>
          <a:srcRect b="3114"/>
          <a:stretch>
            <a:fillRect/>
          </a:stretch>
        </p:blipFill>
        <p:spPr bwMode="auto">
          <a:xfrm>
            <a:off x="1104900" y="169863"/>
            <a:ext cx="6894513" cy="6419850"/>
          </a:xfrm>
          <a:prstGeom prst="rect">
            <a:avLst/>
          </a:prstGeom>
          <a:noFill/>
        </p:spPr>
      </p:pic>
      <p:sp>
        <p:nvSpPr>
          <p:cNvPr id="165905" name="Text Box 27"/>
          <p:cNvSpPr txBox="1">
            <a:spLocks noChangeArrowheads="1"/>
          </p:cNvSpPr>
          <p:nvPr/>
        </p:nvSpPr>
        <p:spPr bwMode="auto">
          <a:xfrm>
            <a:off x="7845425" y="6477000"/>
            <a:ext cx="1222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5.32c</a:t>
            </a:r>
            <a:endParaRPr lang="en-US" sz="1400" b="1">
              <a:solidFill>
                <a:srgbClr val="6BA12F"/>
              </a:solidFill>
              <a:latin typeface="Arial" charset="0"/>
            </a:endParaRPr>
          </a:p>
        </p:txBody>
      </p:sp>
      <p:sp>
        <p:nvSpPr>
          <p:cNvPr id="165907" name="Text Box 5"/>
          <p:cNvSpPr txBox="1">
            <a:spLocks noChangeArrowheads="1"/>
          </p:cNvSpPr>
          <p:nvPr/>
        </p:nvSpPr>
        <p:spPr bwMode="auto">
          <a:xfrm>
            <a:off x="3459163" y="269875"/>
            <a:ext cx="1474787" cy="3968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Nonaxial</a:t>
            </a:r>
          </a:p>
        </p:txBody>
      </p:sp>
      <p:sp>
        <p:nvSpPr>
          <p:cNvPr id="165908" name="Text Box 6"/>
          <p:cNvSpPr txBox="1">
            <a:spLocks noChangeArrowheads="1"/>
          </p:cNvSpPr>
          <p:nvPr/>
        </p:nvSpPr>
        <p:spPr bwMode="auto">
          <a:xfrm>
            <a:off x="3455988" y="542925"/>
            <a:ext cx="1214437" cy="3968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Uniaxial</a:t>
            </a:r>
          </a:p>
        </p:txBody>
      </p:sp>
      <p:sp>
        <p:nvSpPr>
          <p:cNvPr id="165909" name="Text Box 7"/>
          <p:cNvSpPr txBox="1">
            <a:spLocks noChangeArrowheads="1"/>
          </p:cNvSpPr>
          <p:nvPr/>
        </p:nvSpPr>
        <p:spPr bwMode="auto">
          <a:xfrm>
            <a:off x="3459163" y="817563"/>
            <a:ext cx="1214437" cy="3968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Biaxial</a:t>
            </a:r>
          </a:p>
        </p:txBody>
      </p:sp>
      <p:sp>
        <p:nvSpPr>
          <p:cNvPr id="165910" name="Text Box 8"/>
          <p:cNvSpPr txBox="1">
            <a:spLocks noChangeArrowheads="1"/>
          </p:cNvSpPr>
          <p:nvPr/>
        </p:nvSpPr>
        <p:spPr bwMode="auto">
          <a:xfrm>
            <a:off x="3457575" y="1092200"/>
            <a:ext cx="1473200" cy="3968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Multiaxial</a:t>
            </a:r>
          </a:p>
        </p:txBody>
      </p:sp>
      <p:sp>
        <p:nvSpPr>
          <p:cNvPr id="165911" name="Text Box 9"/>
          <p:cNvSpPr txBox="1">
            <a:spLocks noChangeArrowheads="1"/>
          </p:cNvSpPr>
          <p:nvPr/>
        </p:nvSpPr>
        <p:spPr bwMode="auto">
          <a:xfrm>
            <a:off x="1312863" y="3533775"/>
            <a:ext cx="509587" cy="3968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(c)</a:t>
            </a:r>
          </a:p>
        </p:txBody>
      </p:sp>
      <p:sp>
        <p:nvSpPr>
          <p:cNvPr id="165912" name="Text Box 10"/>
          <p:cNvSpPr txBox="1">
            <a:spLocks noChangeArrowheads="1"/>
          </p:cNvSpPr>
          <p:nvPr/>
        </p:nvSpPr>
        <p:spPr bwMode="auto">
          <a:xfrm>
            <a:off x="4140200" y="5370513"/>
            <a:ext cx="1984375" cy="3968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(c) Pivot joint</a:t>
            </a:r>
          </a:p>
        </p:txBody>
      </p:sp>
      <p:sp>
        <p:nvSpPr>
          <p:cNvPr id="165913" name="Text Box 11"/>
          <p:cNvSpPr txBox="1">
            <a:spLocks noChangeArrowheads="1"/>
          </p:cNvSpPr>
          <p:nvPr/>
        </p:nvSpPr>
        <p:spPr bwMode="auto">
          <a:xfrm>
            <a:off x="6759575" y="3363913"/>
            <a:ext cx="1104900" cy="3968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Ulna</a:t>
            </a:r>
          </a:p>
        </p:txBody>
      </p:sp>
      <p:sp>
        <p:nvSpPr>
          <p:cNvPr id="165914" name="Text Box 12"/>
          <p:cNvSpPr txBox="1">
            <a:spLocks noChangeArrowheads="1"/>
          </p:cNvSpPr>
          <p:nvPr/>
        </p:nvSpPr>
        <p:spPr bwMode="auto">
          <a:xfrm>
            <a:off x="6756400" y="3660775"/>
            <a:ext cx="1104900" cy="3968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Radius</a:t>
            </a:r>
          </a:p>
        </p:txBody>
      </p:sp>
      <p:sp>
        <p:nvSpPr>
          <p:cNvPr id="165915" name="Freeform 13"/>
          <p:cNvSpPr>
            <a:spLocks/>
          </p:cNvSpPr>
          <p:nvPr/>
        </p:nvSpPr>
        <p:spPr bwMode="auto">
          <a:xfrm>
            <a:off x="1751013" y="3325813"/>
            <a:ext cx="949325" cy="431800"/>
          </a:xfrm>
          <a:custGeom>
            <a:avLst/>
            <a:gdLst>
              <a:gd name="T0" fmla="*/ 1507053219 w 598"/>
              <a:gd name="T1" fmla="*/ 0 h 272"/>
              <a:gd name="T2" fmla="*/ 403224935 w 598"/>
              <a:gd name="T3" fmla="*/ 685482391 h 272"/>
              <a:gd name="T4" fmla="*/ 0 w 598"/>
              <a:gd name="T5" fmla="*/ 685482391 h 272"/>
              <a:gd name="T6" fmla="*/ 0 60000 65536"/>
              <a:gd name="T7" fmla="*/ 0 60000 65536"/>
              <a:gd name="T8" fmla="*/ 0 60000 65536"/>
              <a:gd name="T9" fmla="*/ 0 w 598"/>
              <a:gd name="T10" fmla="*/ 0 h 272"/>
              <a:gd name="T11" fmla="*/ 598 w 598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8" h="272">
                <a:moveTo>
                  <a:pt x="598" y="0"/>
                </a:moveTo>
                <a:lnTo>
                  <a:pt x="160" y="272"/>
                </a:lnTo>
                <a:lnTo>
                  <a:pt x="0" y="272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916" name="Freeform 14"/>
          <p:cNvSpPr>
            <a:spLocks/>
          </p:cNvSpPr>
          <p:nvPr/>
        </p:nvSpPr>
        <p:spPr bwMode="auto">
          <a:xfrm>
            <a:off x="5133975" y="3554413"/>
            <a:ext cx="1654175" cy="1308100"/>
          </a:xfrm>
          <a:custGeom>
            <a:avLst/>
            <a:gdLst>
              <a:gd name="T0" fmla="*/ 0 w 1042"/>
              <a:gd name="T1" fmla="*/ 2076608928 h 824"/>
              <a:gd name="T2" fmla="*/ 1577617470 w 1042"/>
              <a:gd name="T3" fmla="*/ 0 h 824"/>
              <a:gd name="T4" fmla="*/ 2147483647 w 1042"/>
              <a:gd name="T5" fmla="*/ 0 h 824"/>
              <a:gd name="T6" fmla="*/ 0 60000 65536"/>
              <a:gd name="T7" fmla="*/ 0 60000 65536"/>
              <a:gd name="T8" fmla="*/ 0 60000 65536"/>
              <a:gd name="T9" fmla="*/ 0 w 1042"/>
              <a:gd name="T10" fmla="*/ 0 h 824"/>
              <a:gd name="T11" fmla="*/ 1042 w 1042"/>
              <a:gd name="T12" fmla="*/ 824 h 8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2" h="824">
                <a:moveTo>
                  <a:pt x="0" y="824"/>
                </a:moveTo>
                <a:lnTo>
                  <a:pt x="626" y="0"/>
                </a:lnTo>
                <a:lnTo>
                  <a:pt x="1042" y="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917" name="Freeform 15"/>
          <p:cNvSpPr>
            <a:spLocks/>
          </p:cNvSpPr>
          <p:nvPr/>
        </p:nvSpPr>
        <p:spPr bwMode="auto">
          <a:xfrm>
            <a:off x="5721350" y="3859213"/>
            <a:ext cx="1069975" cy="1063625"/>
          </a:xfrm>
          <a:custGeom>
            <a:avLst/>
            <a:gdLst>
              <a:gd name="T0" fmla="*/ 0 w 674"/>
              <a:gd name="T1" fmla="*/ 1688504866 h 670"/>
              <a:gd name="T2" fmla="*/ 1265118376 w 674"/>
              <a:gd name="T3" fmla="*/ 0 h 670"/>
              <a:gd name="T4" fmla="*/ 1698585491 w 674"/>
              <a:gd name="T5" fmla="*/ 0 h 670"/>
              <a:gd name="T6" fmla="*/ 0 60000 65536"/>
              <a:gd name="T7" fmla="*/ 0 60000 65536"/>
              <a:gd name="T8" fmla="*/ 0 60000 65536"/>
              <a:gd name="T9" fmla="*/ 0 w 674"/>
              <a:gd name="T10" fmla="*/ 0 h 670"/>
              <a:gd name="T11" fmla="*/ 674 w 674"/>
              <a:gd name="T12" fmla="*/ 670 h 6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4" h="670">
                <a:moveTo>
                  <a:pt x="0" y="670"/>
                </a:moveTo>
                <a:lnTo>
                  <a:pt x="502" y="0"/>
                </a:lnTo>
                <a:lnTo>
                  <a:pt x="674" y="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918" name="Freeform 16"/>
          <p:cNvSpPr>
            <a:spLocks/>
          </p:cNvSpPr>
          <p:nvPr/>
        </p:nvSpPr>
        <p:spPr bwMode="auto">
          <a:xfrm>
            <a:off x="1751013" y="3325813"/>
            <a:ext cx="949325" cy="431800"/>
          </a:xfrm>
          <a:custGeom>
            <a:avLst/>
            <a:gdLst>
              <a:gd name="T0" fmla="*/ 1507053219 w 598"/>
              <a:gd name="T1" fmla="*/ 0 h 272"/>
              <a:gd name="T2" fmla="*/ 403224935 w 598"/>
              <a:gd name="T3" fmla="*/ 685482391 h 272"/>
              <a:gd name="T4" fmla="*/ 0 w 598"/>
              <a:gd name="T5" fmla="*/ 685482391 h 272"/>
              <a:gd name="T6" fmla="*/ 0 60000 65536"/>
              <a:gd name="T7" fmla="*/ 0 60000 65536"/>
              <a:gd name="T8" fmla="*/ 0 60000 65536"/>
              <a:gd name="T9" fmla="*/ 0 w 598"/>
              <a:gd name="T10" fmla="*/ 0 h 272"/>
              <a:gd name="T11" fmla="*/ 598 w 598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8" h="272">
                <a:moveTo>
                  <a:pt x="598" y="0"/>
                </a:moveTo>
                <a:lnTo>
                  <a:pt x="160" y="272"/>
                </a:lnTo>
                <a:lnTo>
                  <a:pt x="0" y="27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919" name="Freeform 17"/>
          <p:cNvSpPr>
            <a:spLocks/>
          </p:cNvSpPr>
          <p:nvPr/>
        </p:nvSpPr>
        <p:spPr bwMode="auto">
          <a:xfrm>
            <a:off x="5133975" y="3554413"/>
            <a:ext cx="1654175" cy="1308100"/>
          </a:xfrm>
          <a:custGeom>
            <a:avLst/>
            <a:gdLst>
              <a:gd name="T0" fmla="*/ 0 w 1042"/>
              <a:gd name="T1" fmla="*/ 2076608928 h 824"/>
              <a:gd name="T2" fmla="*/ 1577617470 w 1042"/>
              <a:gd name="T3" fmla="*/ 0 h 824"/>
              <a:gd name="T4" fmla="*/ 2147483647 w 1042"/>
              <a:gd name="T5" fmla="*/ 0 h 824"/>
              <a:gd name="T6" fmla="*/ 0 60000 65536"/>
              <a:gd name="T7" fmla="*/ 0 60000 65536"/>
              <a:gd name="T8" fmla="*/ 0 60000 65536"/>
              <a:gd name="T9" fmla="*/ 0 w 1042"/>
              <a:gd name="T10" fmla="*/ 0 h 824"/>
              <a:gd name="T11" fmla="*/ 1042 w 1042"/>
              <a:gd name="T12" fmla="*/ 824 h 8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2" h="824">
                <a:moveTo>
                  <a:pt x="0" y="824"/>
                </a:moveTo>
                <a:lnTo>
                  <a:pt x="626" y="0"/>
                </a:lnTo>
                <a:lnTo>
                  <a:pt x="1042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920" name="Freeform 18"/>
          <p:cNvSpPr>
            <a:spLocks/>
          </p:cNvSpPr>
          <p:nvPr/>
        </p:nvSpPr>
        <p:spPr bwMode="auto">
          <a:xfrm>
            <a:off x="5721350" y="3859213"/>
            <a:ext cx="1069975" cy="1063625"/>
          </a:xfrm>
          <a:custGeom>
            <a:avLst/>
            <a:gdLst>
              <a:gd name="T0" fmla="*/ 0 w 674"/>
              <a:gd name="T1" fmla="*/ 1688504866 h 670"/>
              <a:gd name="T2" fmla="*/ 1265118376 w 674"/>
              <a:gd name="T3" fmla="*/ 0 h 670"/>
              <a:gd name="T4" fmla="*/ 1698585491 w 674"/>
              <a:gd name="T5" fmla="*/ 0 h 670"/>
              <a:gd name="T6" fmla="*/ 0 60000 65536"/>
              <a:gd name="T7" fmla="*/ 0 60000 65536"/>
              <a:gd name="T8" fmla="*/ 0 60000 65536"/>
              <a:gd name="T9" fmla="*/ 0 w 674"/>
              <a:gd name="T10" fmla="*/ 0 h 670"/>
              <a:gd name="T11" fmla="*/ 674 w 674"/>
              <a:gd name="T12" fmla="*/ 670 h 6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4" h="670">
                <a:moveTo>
                  <a:pt x="0" y="670"/>
                </a:moveTo>
                <a:lnTo>
                  <a:pt x="502" y="0"/>
                </a:lnTo>
                <a:lnTo>
                  <a:pt x="674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4"/>
          <p:cNvSpPr txBox="1">
            <a:spLocks noChangeArrowheads="1"/>
          </p:cNvSpPr>
          <p:nvPr/>
        </p:nvSpPr>
        <p:spPr bwMode="auto">
          <a:xfrm>
            <a:off x="7835900" y="6477000"/>
            <a:ext cx="1231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5.32d</a:t>
            </a:r>
            <a:endParaRPr lang="en-US" sz="1400" b="1">
              <a:solidFill>
                <a:srgbClr val="6BA12F"/>
              </a:solidFill>
              <a:latin typeface="Arial" charset="0"/>
            </a:endParaRPr>
          </a:p>
        </p:txBody>
      </p:sp>
      <p:pic>
        <p:nvPicPr>
          <p:cNvPr id="166930" name="Picture 18" descr="figure_05_32d_unlabeled"/>
          <p:cNvPicPr>
            <a:picLocks noChangeAspect="1" noChangeArrowheads="1"/>
          </p:cNvPicPr>
          <p:nvPr/>
        </p:nvPicPr>
        <p:blipFill>
          <a:blip r:embed="rId3" cstate="print"/>
          <a:srcRect b="2756"/>
          <a:stretch>
            <a:fillRect/>
          </a:stretch>
        </p:blipFill>
        <p:spPr bwMode="auto">
          <a:xfrm>
            <a:off x="2211388" y="274638"/>
            <a:ext cx="4675187" cy="6443662"/>
          </a:xfrm>
          <a:prstGeom prst="rect">
            <a:avLst/>
          </a:prstGeom>
          <a:noFill/>
        </p:spPr>
      </p:pic>
      <p:sp>
        <p:nvSpPr>
          <p:cNvPr id="166931" name="Text Box 5"/>
          <p:cNvSpPr txBox="1">
            <a:spLocks noChangeArrowheads="1"/>
          </p:cNvSpPr>
          <p:nvPr/>
        </p:nvSpPr>
        <p:spPr bwMode="auto">
          <a:xfrm>
            <a:off x="3814763" y="331788"/>
            <a:ext cx="1474787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Nonaxial</a:t>
            </a:r>
          </a:p>
        </p:txBody>
      </p:sp>
      <p:sp>
        <p:nvSpPr>
          <p:cNvPr id="166932" name="Text Box 6"/>
          <p:cNvSpPr txBox="1">
            <a:spLocks noChangeArrowheads="1"/>
          </p:cNvSpPr>
          <p:nvPr/>
        </p:nvSpPr>
        <p:spPr bwMode="auto">
          <a:xfrm>
            <a:off x="3811588" y="519113"/>
            <a:ext cx="1214437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Uniaxial</a:t>
            </a:r>
          </a:p>
        </p:txBody>
      </p:sp>
      <p:sp>
        <p:nvSpPr>
          <p:cNvPr id="166933" name="Text Box 7"/>
          <p:cNvSpPr txBox="1">
            <a:spLocks noChangeArrowheads="1"/>
          </p:cNvSpPr>
          <p:nvPr/>
        </p:nvSpPr>
        <p:spPr bwMode="auto">
          <a:xfrm>
            <a:off x="3814763" y="712788"/>
            <a:ext cx="1214437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Biaxial</a:t>
            </a:r>
          </a:p>
        </p:txBody>
      </p:sp>
      <p:sp>
        <p:nvSpPr>
          <p:cNvPr id="166934" name="Text Box 8"/>
          <p:cNvSpPr txBox="1">
            <a:spLocks noChangeArrowheads="1"/>
          </p:cNvSpPr>
          <p:nvPr/>
        </p:nvSpPr>
        <p:spPr bwMode="auto">
          <a:xfrm>
            <a:off x="3813175" y="896938"/>
            <a:ext cx="1473200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Multiaxial</a:t>
            </a:r>
          </a:p>
        </p:txBody>
      </p:sp>
      <p:sp>
        <p:nvSpPr>
          <p:cNvPr id="166935" name="Text Box 9"/>
          <p:cNvSpPr txBox="1">
            <a:spLocks noChangeArrowheads="1"/>
          </p:cNvSpPr>
          <p:nvPr/>
        </p:nvSpPr>
        <p:spPr bwMode="auto">
          <a:xfrm>
            <a:off x="2346325" y="4086225"/>
            <a:ext cx="412750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(d)</a:t>
            </a:r>
          </a:p>
        </p:txBody>
      </p:sp>
      <p:sp>
        <p:nvSpPr>
          <p:cNvPr id="166936" name="Text Box 10"/>
          <p:cNvSpPr txBox="1">
            <a:spLocks noChangeArrowheads="1"/>
          </p:cNvSpPr>
          <p:nvPr/>
        </p:nvSpPr>
        <p:spPr bwMode="auto">
          <a:xfrm>
            <a:off x="2886075" y="5233988"/>
            <a:ext cx="1447800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Metacarpal</a:t>
            </a:r>
          </a:p>
        </p:txBody>
      </p:sp>
      <p:sp>
        <p:nvSpPr>
          <p:cNvPr id="166937" name="Text Box 11"/>
          <p:cNvSpPr txBox="1">
            <a:spLocks noChangeArrowheads="1"/>
          </p:cNvSpPr>
          <p:nvPr/>
        </p:nvSpPr>
        <p:spPr bwMode="auto">
          <a:xfrm>
            <a:off x="2914650" y="5467350"/>
            <a:ext cx="1447800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Phalanx</a:t>
            </a:r>
          </a:p>
        </p:txBody>
      </p:sp>
      <p:sp>
        <p:nvSpPr>
          <p:cNvPr id="166938" name="Text Box 12"/>
          <p:cNvSpPr txBox="1">
            <a:spLocks noChangeArrowheads="1"/>
          </p:cNvSpPr>
          <p:nvPr/>
        </p:nvSpPr>
        <p:spPr bwMode="auto">
          <a:xfrm>
            <a:off x="4222750" y="6110288"/>
            <a:ext cx="1714500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(d) Condylar joint</a:t>
            </a:r>
          </a:p>
        </p:txBody>
      </p:sp>
      <p:sp>
        <p:nvSpPr>
          <p:cNvPr id="166939" name="Line 13"/>
          <p:cNvSpPr>
            <a:spLocks noChangeShapeType="1"/>
          </p:cNvSpPr>
          <p:nvPr/>
        </p:nvSpPr>
        <p:spPr bwMode="auto">
          <a:xfrm>
            <a:off x="2693988" y="4241800"/>
            <a:ext cx="10001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940" name="Line 14"/>
          <p:cNvSpPr>
            <a:spLocks noChangeShapeType="1"/>
          </p:cNvSpPr>
          <p:nvPr/>
        </p:nvSpPr>
        <p:spPr bwMode="auto">
          <a:xfrm>
            <a:off x="3933825" y="5394325"/>
            <a:ext cx="12858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941" name="Freeform 15"/>
          <p:cNvSpPr>
            <a:spLocks/>
          </p:cNvSpPr>
          <p:nvPr/>
        </p:nvSpPr>
        <p:spPr bwMode="auto">
          <a:xfrm>
            <a:off x="3709988" y="5630863"/>
            <a:ext cx="1674812" cy="304800"/>
          </a:xfrm>
          <a:custGeom>
            <a:avLst/>
            <a:gdLst>
              <a:gd name="T0" fmla="*/ 0 w 1055"/>
              <a:gd name="T1" fmla="*/ 0 h 192"/>
              <a:gd name="T2" fmla="*/ 413305410 w 1055"/>
              <a:gd name="T3" fmla="*/ 0 h 192"/>
              <a:gd name="T4" fmla="*/ 2147483647 w 1055"/>
              <a:gd name="T5" fmla="*/ 483870045 h 192"/>
              <a:gd name="T6" fmla="*/ 0 60000 65536"/>
              <a:gd name="T7" fmla="*/ 0 60000 65536"/>
              <a:gd name="T8" fmla="*/ 0 60000 65536"/>
              <a:gd name="T9" fmla="*/ 0 w 1055"/>
              <a:gd name="T10" fmla="*/ 0 h 192"/>
              <a:gd name="T11" fmla="*/ 1055 w 1055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5" h="192">
                <a:moveTo>
                  <a:pt x="0" y="0"/>
                </a:moveTo>
                <a:lnTo>
                  <a:pt x="164" y="0"/>
                </a:lnTo>
                <a:lnTo>
                  <a:pt x="1055" y="192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942" name="Line 16"/>
          <p:cNvSpPr>
            <a:spLocks noChangeShapeType="1"/>
          </p:cNvSpPr>
          <p:nvPr/>
        </p:nvSpPr>
        <p:spPr bwMode="auto">
          <a:xfrm>
            <a:off x="2693988" y="4241800"/>
            <a:ext cx="10001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943" name="Line 17"/>
          <p:cNvSpPr>
            <a:spLocks noChangeShapeType="1"/>
          </p:cNvSpPr>
          <p:nvPr/>
        </p:nvSpPr>
        <p:spPr bwMode="auto">
          <a:xfrm>
            <a:off x="3933825" y="5394325"/>
            <a:ext cx="12858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944" name="Freeform 18"/>
          <p:cNvSpPr>
            <a:spLocks/>
          </p:cNvSpPr>
          <p:nvPr/>
        </p:nvSpPr>
        <p:spPr bwMode="auto">
          <a:xfrm>
            <a:off x="3709988" y="5630863"/>
            <a:ext cx="1674812" cy="304800"/>
          </a:xfrm>
          <a:custGeom>
            <a:avLst/>
            <a:gdLst>
              <a:gd name="T0" fmla="*/ 0 w 1055"/>
              <a:gd name="T1" fmla="*/ 0 h 192"/>
              <a:gd name="T2" fmla="*/ 413305410 w 1055"/>
              <a:gd name="T3" fmla="*/ 0 h 192"/>
              <a:gd name="T4" fmla="*/ 2147483647 w 1055"/>
              <a:gd name="T5" fmla="*/ 483870045 h 192"/>
              <a:gd name="T6" fmla="*/ 0 60000 65536"/>
              <a:gd name="T7" fmla="*/ 0 60000 65536"/>
              <a:gd name="T8" fmla="*/ 0 60000 65536"/>
              <a:gd name="T9" fmla="*/ 0 w 1055"/>
              <a:gd name="T10" fmla="*/ 0 h 192"/>
              <a:gd name="T11" fmla="*/ 1055 w 1055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5" h="192">
                <a:moveTo>
                  <a:pt x="0" y="0"/>
                </a:moveTo>
                <a:lnTo>
                  <a:pt x="164" y="0"/>
                </a:lnTo>
                <a:lnTo>
                  <a:pt x="1055" y="19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4"/>
          <p:cNvSpPr txBox="1">
            <a:spLocks noChangeArrowheads="1"/>
          </p:cNvSpPr>
          <p:nvPr/>
        </p:nvSpPr>
        <p:spPr bwMode="auto">
          <a:xfrm>
            <a:off x="7845425" y="6477000"/>
            <a:ext cx="1222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5.32e</a:t>
            </a:r>
            <a:endParaRPr lang="en-US" sz="1400" b="1">
              <a:solidFill>
                <a:srgbClr val="6BA12F"/>
              </a:solidFill>
              <a:latin typeface="Arial" charset="0"/>
            </a:endParaRPr>
          </a:p>
        </p:txBody>
      </p:sp>
      <p:pic>
        <p:nvPicPr>
          <p:cNvPr id="167954" name="Picture 18" descr="figure_05_32e_unlabeled"/>
          <p:cNvPicPr>
            <a:picLocks noChangeAspect="1" noChangeArrowheads="1"/>
          </p:cNvPicPr>
          <p:nvPr/>
        </p:nvPicPr>
        <p:blipFill>
          <a:blip r:embed="rId3" cstate="print"/>
          <a:srcRect b="2428"/>
          <a:stretch>
            <a:fillRect/>
          </a:stretch>
        </p:blipFill>
        <p:spPr bwMode="auto">
          <a:xfrm>
            <a:off x="1160463" y="209550"/>
            <a:ext cx="6700837" cy="6316663"/>
          </a:xfrm>
          <a:prstGeom prst="rect">
            <a:avLst/>
          </a:prstGeom>
          <a:noFill/>
        </p:spPr>
      </p:pic>
      <p:sp>
        <p:nvSpPr>
          <p:cNvPr id="167955" name="Text Box 5"/>
          <p:cNvSpPr txBox="1">
            <a:spLocks noChangeArrowheads="1"/>
          </p:cNvSpPr>
          <p:nvPr/>
        </p:nvSpPr>
        <p:spPr bwMode="auto">
          <a:xfrm>
            <a:off x="3208338" y="273050"/>
            <a:ext cx="1444625" cy="3667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Nonaxial</a:t>
            </a:r>
          </a:p>
        </p:txBody>
      </p:sp>
      <p:sp>
        <p:nvSpPr>
          <p:cNvPr id="167956" name="Text Box 6"/>
          <p:cNvSpPr txBox="1">
            <a:spLocks noChangeArrowheads="1"/>
          </p:cNvSpPr>
          <p:nvPr/>
        </p:nvSpPr>
        <p:spPr bwMode="auto">
          <a:xfrm>
            <a:off x="3201988" y="512763"/>
            <a:ext cx="1447800" cy="3667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Uniaxial</a:t>
            </a:r>
          </a:p>
        </p:txBody>
      </p:sp>
      <p:sp>
        <p:nvSpPr>
          <p:cNvPr id="167957" name="Text Box 7"/>
          <p:cNvSpPr txBox="1">
            <a:spLocks noChangeArrowheads="1"/>
          </p:cNvSpPr>
          <p:nvPr/>
        </p:nvSpPr>
        <p:spPr bwMode="auto">
          <a:xfrm>
            <a:off x="3205163" y="754063"/>
            <a:ext cx="1189037" cy="3667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Biaxial</a:t>
            </a:r>
          </a:p>
        </p:txBody>
      </p:sp>
      <p:sp>
        <p:nvSpPr>
          <p:cNvPr id="167958" name="Text Box 8"/>
          <p:cNvSpPr txBox="1">
            <a:spLocks noChangeArrowheads="1"/>
          </p:cNvSpPr>
          <p:nvPr/>
        </p:nvSpPr>
        <p:spPr bwMode="auto">
          <a:xfrm>
            <a:off x="3205163" y="996950"/>
            <a:ext cx="1443037" cy="3667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Multiaxial</a:t>
            </a:r>
          </a:p>
        </p:txBody>
      </p:sp>
      <p:sp>
        <p:nvSpPr>
          <p:cNvPr id="167959" name="Text Box 9"/>
          <p:cNvSpPr txBox="1">
            <a:spLocks noChangeArrowheads="1"/>
          </p:cNvSpPr>
          <p:nvPr/>
        </p:nvSpPr>
        <p:spPr bwMode="auto">
          <a:xfrm>
            <a:off x="1331913" y="4721225"/>
            <a:ext cx="625475" cy="3667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(e)</a:t>
            </a:r>
          </a:p>
        </p:txBody>
      </p:sp>
      <p:sp>
        <p:nvSpPr>
          <p:cNvPr id="167960" name="Text Box 10"/>
          <p:cNvSpPr txBox="1">
            <a:spLocks noChangeArrowheads="1"/>
          </p:cNvSpPr>
          <p:nvPr/>
        </p:nvSpPr>
        <p:spPr bwMode="auto">
          <a:xfrm>
            <a:off x="6246813" y="3598863"/>
            <a:ext cx="1339850" cy="3667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Carpal</a:t>
            </a:r>
          </a:p>
        </p:txBody>
      </p:sp>
      <p:sp>
        <p:nvSpPr>
          <p:cNvPr id="167961" name="Text Box 12"/>
          <p:cNvSpPr txBox="1">
            <a:spLocks noChangeArrowheads="1"/>
          </p:cNvSpPr>
          <p:nvPr/>
        </p:nvSpPr>
        <p:spPr bwMode="auto">
          <a:xfrm>
            <a:off x="4079875" y="5602288"/>
            <a:ext cx="1978025" cy="3667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(e) Saddle joint</a:t>
            </a:r>
          </a:p>
        </p:txBody>
      </p:sp>
      <p:sp>
        <p:nvSpPr>
          <p:cNvPr id="167962" name="Line 13"/>
          <p:cNvSpPr>
            <a:spLocks noChangeShapeType="1"/>
          </p:cNvSpPr>
          <p:nvPr/>
        </p:nvSpPr>
        <p:spPr bwMode="auto">
          <a:xfrm flipH="1">
            <a:off x="1735138" y="4918075"/>
            <a:ext cx="12827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963" name="Freeform 14"/>
          <p:cNvSpPr>
            <a:spLocks/>
          </p:cNvSpPr>
          <p:nvPr/>
        </p:nvSpPr>
        <p:spPr bwMode="auto">
          <a:xfrm>
            <a:off x="5473700" y="3798888"/>
            <a:ext cx="815975" cy="374650"/>
          </a:xfrm>
          <a:custGeom>
            <a:avLst/>
            <a:gdLst>
              <a:gd name="T0" fmla="*/ 1268219229 w 525"/>
              <a:gd name="T1" fmla="*/ 0 h 240"/>
              <a:gd name="T2" fmla="*/ 872051894 w 525"/>
              <a:gd name="T3" fmla="*/ 0 h 240"/>
              <a:gd name="T4" fmla="*/ 0 w 525"/>
              <a:gd name="T5" fmla="*/ 584844307 h 240"/>
              <a:gd name="T6" fmla="*/ 0 60000 65536"/>
              <a:gd name="T7" fmla="*/ 0 60000 65536"/>
              <a:gd name="T8" fmla="*/ 0 60000 65536"/>
              <a:gd name="T9" fmla="*/ 0 w 525"/>
              <a:gd name="T10" fmla="*/ 0 h 240"/>
              <a:gd name="T11" fmla="*/ 525 w 525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5" h="240">
                <a:moveTo>
                  <a:pt x="525" y="0"/>
                </a:moveTo>
                <a:lnTo>
                  <a:pt x="361" y="0"/>
                </a:lnTo>
                <a:lnTo>
                  <a:pt x="0" y="24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964" name="Freeform 15"/>
          <p:cNvSpPr>
            <a:spLocks/>
          </p:cNvSpPr>
          <p:nvPr/>
        </p:nvSpPr>
        <p:spPr bwMode="auto">
          <a:xfrm>
            <a:off x="5626100" y="4071938"/>
            <a:ext cx="663575" cy="317500"/>
          </a:xfrm>
          <a:custGeom>
            <a:avLst/>
            <a:gdLst>
              <a:gd name="T0" fmla="*/ 1031222062 w 427"/>
              <a:gd name="T1" fmla="*/ 0 h 204"/>
              <a:gd name="T2" fmla="*/ 637571264 w 427"/>
              <a:gd name="T3" fmla="*/ 4844988 h 204"/>
              <a:gd name="T4" fmla="*/ 0 w 427"/>
              <a:gd name="T5" fmla="*/ 494148331 h 204"/>
              <a:gd name="T6" fmla="*/ 0 60000 65536"/>
              <a:gd name="T7" fmla="*/ 0 60000 65536"/>
              <a:gd name="T8" fmla="*/ 0 60000 65536"/>
              <a:gd name="T9" fmla="*/ 0 w 427"/>
              <a:gd name="T10" fmla="*/ 0 h 204"/>
              <a:gd name="T11" fmla="*/ 427 w 427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7" h="204">
                <a:moveTo>
                  <a:pt x="427" y="0"/>
                </a:moveTo>
                <a:lnTo>
                  <a:pt x="264" y="2"/>
                </a:lnTo>
                <a:lnTo>
                  <a:pt x="0" y="204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965" name="Line 16"/>
          <p:cNvSpPr>
            <a:spLocks noChangeShapeType="1"/>
          </p:cNvSpPr>
          <p:nvPr/>
        </p:nvSpPr>
        <p:spPr bwMode="auto">
          <a:xfrm flipH="1">
            <a:off x="1731963" y="4918075"/>
            <a:ext cx="12827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966" name="Freeform 17"/>
          <p:cNvSpPr>
            <a:spLocks/>
          </p:cNvSpPr>
          <p:nvPr/>
        </p:nvSpPr>
        <p:spPr bwMode="auto">
          <a:xfrm>
            <a:off x="5470525" y="3798888"/>
            <a:ext cx="815975" cy="374650"/>
          </a:xfrm>
          <a:custGeom>
            <a:avLst/>
            <a:gdLst>
              <a:gd name="T0" fmla="*/ 1268219229 w 525"/>
              <a:gd name="T1" fmla="*/ 0 h 240"/>
              <a:gd name="T2" fmla="*/ 872051894 w 525"/>
              <a:gd name="T3" fmla="*/ 0 h 240"/>
              <a:gd name="T4" fmla="*/ 0 w 525"/>
              <a:gd name="T5" fmla="*/ 584844307 h 240"/>
              <a:gd name="T6" fmla="*/ 0 60000 65536"/>
              <a:gd name="T7" fmla="*/ 0 60000 65536"/>
              <a:gd name="T8" fmla="*/ 0 60000 65536"/>
              <a:gd name="T9" fmla="*/ 0 w 525"/>
              <a:gd name="T10" fmla="*/ 0 h 240"/>
              <a:gd name="T11" fmla="*/ 525 w 525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5" h="240">
                <a:moveTo>
                  <a:pt x="525" y="0"/>
                </a:moveTo>
                <a:lnTo>
                  <a:pt x="361" y="0"/>
                </a:lnTo>
                <a:lnTo>
                  <a:pt x="0" y="24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967" name="Freeform 18"/>
          <p:cNvSpPr>
            <a:spLocks/>
          </p:cNvSpPr>
          <p:nvPr/>
        </p:nvSpPr>
        <p:spPr bwMode="auto">
          <a:xfrm>
            <a:off x="5622925" y="4071938"/>
            <a:ext cx="663575" cy="317500"/>
          </a:xfrm>
          <a:custGeom>
            <a:avLst/>
            <a:gdLst>
              <a:gd name="T0" fmla="*/ 1031222062 w 427"/>
              <a:gd name="T1" fmla="*/ 0 h 204"/>
              <a:gd name="T2" fmla="*/ 637571264 w 427"/>
              <a:gd name="T3" fmla="*/ 4844988 h 204"/>
              <a:gd name="T4" fmla="*/ 0 w 427"/>
              <a:gd name="T5" fmla="*/ 494148331 h 204"/>
              <a:gd name="T6" fmla="*/ 0 60000 65536"/>
              <a:gd name="T7" fmla="*/ 0 60000 65536"/>
              <a:gd name="T8" fmla="*/ 0 60000 65536"/>
              <a:gd name="T9" fmla="*/ 0 w 427"/>
              <a:gd name="T10" fmla="*/ 0 h 204"/>
              <a:gd name="T11" fmla="*/ 427 w 427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7" h="204">
                <a:moveTo>
                  <a:pt x="427" y="0"/>
                </a:moveTo>
                <a:lnTo>
                  <a:pt x="264" y="2"/>
                </a:lnTo>
                <a:lnTo>
                  <a:pt x="0" y="20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968" name="Text Box 19"/>
          <p:cNvSpPr txBox="1">
            <a:spLocks noChangeArrowheads="1"/>
          </p:cNvSpPr>
          <p:nvPr/>
        </p:nvSpPr>
        <p:spPr bwMode="auto">
          <a:xfrm>
            <a:off x="6232525" y="3889375"/>
            <a:ext cx="1876425" cy="3667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Metacarpal #1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78" name="Picture 18" descr="figure_05_32f_unlabeled"/>
          <p:cNvPicPr>
            <a:picLocks noChangeAspect="1" noChangeArrowheads="1"/>
          </p:cNvPicPr>
          <p:nvPr/>
        </p:nvPicPr>
        <p:blipFill>
          <a:blip r:embed="rId3" cstate="print"/>
          <a:srcRect b="2924"/>
          <a:stretch>
            <a:fillRect/>
          </a:stretch>
        </p:blipFill>
        <p:spPr bwMode="auto">
          <a:xfrm>
            <a:off x="533400" y="120650"/>
            <a:ext cx="7980363" cy="6432550"/>
          </a:xfrm>
          <a:prstGeom prst="rect">
            <a:avLst/>
          </a:prstGeom>
          <a:noFill/>
        </p:spPr>
      </p:pic>
      <p:sp>
        <p:nvSpPr>
          <p:cNvPr id="168977" name="Text Box 24"/>
          <p:cNvSpPr txBox="1">
            <a:spLocks noChangeArrowheads="1"/>
          </p:cNvSpPr>
          <p:nvPr/>
        </p:nvSpPr>
        <p:spPr bwMode="auto">
          <a:xfrm>
            <a:off x="7885113" y="6477000"/>
            <a:ext cx="1182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5.32f</a:t>
            </a:r>
            <a:endParaRPr lang="en-US" sz="1400" b="1">
              <a:solidFill>
                <a:srgbClr val="6BA12F"/>
              </a:solidFill>
              <a:latin typeface="Arial" charset="0"/>
            </a:endParaRPr>
          </a:p>
        </p:txBody>
      </p:sp>
      <p:sp>
        <p:nvSpPr>
          <p:cNvPr id="168979" name="Text Box 5"/>
          <p:cNvSpPr txBox="1">
            <a:spLocks noChangeArrowheads="1"/>
          </p:cNvSpPr>
          <p:nvPr/>
        </p:nvSpPr>
        <p:spPr bwMode="auto">
          <a:xfrm>
            <a:off x="2705100" y="204788"/>
            <a:ext cx="1474788" cy="3810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900" b="1">
                <a:latin typeface="Arial" charset="0"/>
              </a:rPr>
              <a:t>Nonaxial</a:t>
            </a:r>
          </a:p>
        </p:txBody>
      </p:sp>
      <p:sp>
        <p:nvSpPr>
          <p:cNvPr id="168980" name="Text Box 6"/>
          <p:cNvSpPr txBox="1">
            <a:spLocks noChangeArrowheads="1"/>
          </p:cNvSpPr>
          <p:nvPr/>
        </p:nvSpPr>
        <p:spPr bwMode="auto">
          <a:xfrm>
            <a:off x="2705100" y="458788"/>
            <a:ext cx="1214438" cy="3810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900" b="1">
                <a:latin typeface="Arial" charset="0"/>
              </a:rPr>
              <a:t>Uniaxial</a:t>
            </a:r>
          </a:p>
        </p:txBody>
      </p:sp>
      <p:sp>
        <p:nvSpPr>
          <p:cNvPr id="168981" name="Text Box 7"/>
          <p:cNvSpPr txBox="1">
            <a:spLocks noChangeArrowheads="1"/>
          </p:cNvSpPr>
          <p:nvPr/>
        </p:nvSpPr>
        <p:spPr bwMode="auto">
          <a:xfrm>
            <a:off x="2701925" y="719138"/>
            <a:ext cx="1214438" cy="3810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900" b="1">
                <a:latin typeface="Arial" charset="0"/>
              </a:rPr>
              <a:t>Biaxial</a:t>
            </a:r>
          </a:p>
        </p:txBody>
      </p:sp>
      <p:sp>
        <p:nvSpPr>
          <p:cNvPr id="168982" name="Text Box 8"/>
          <p:cNvSpPr txBox="1">
            <a:spLocks noChangeArrowheads="1"/>
          </p:cNvSpPr>
          <p:nvPr/>
        </p:nvSpPr>
        <p:spPr bwMode="auto">
          <a:xfrm>
            <a:off x="2703513" y="974725"/>
            <a:ext cx="1473200" cy="3810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900" b="1">
                <a:latin typeface="Arial" charset="0"/>
              </a:rPr>
              <a:t>Multiaxial</a:t>
            </a:r>
          </a:p>
        </p:txBody>
      </p:sp>
      <p:sp>
        <p:nvSpPr>
          <p:cNvPr id="168983" name="Text Box 9"/>
          <p:cNvSpPr txBox="1">
            <a:spLocks noChangeArrowheads="1"/>
          </p:cNvSpPr>
          <p:nvPr/>
        </p:nvSpPr>
        <p:spPr bwMode="auto">
          <a:xfrm>
            <a:off x="762000" y="1339850"/>
            <a:ext cx="460375" cy="3810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900" b="1">
                <a:latin typeface="Arial" charset="0"/>
              </a:rPr>
              <a:t>(f)</a:t>
            </a:r>
          </a:p>
        </p:txBody>
      </p:sp>
      <p:sp>
        <p:nvSpPr>
          <p:cNvPr id="168984" name="Text Box 10"/>
          <p:cNvSpPr txBox="1">
            <a:spLocks noChangeArrowheads="1"/>
          </p:cNvSpPr>
          <p:nvPr/>
        </p:nvSpPr>
        <p:spPr bwMode="auto">
          <a:xfrm>
            <a:off x="3148013" y="3622675"/>
            <a:ext cx="1473200" cy="6127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900" b="1">
                <a:latin typeface="Arial" charset="0"/>
              </a:rPr>
              <a:t>Head of humerus</a:t>
            </a:r>
          </a:p>
        </p:txBody>
      </p:sp>
      <p:sp>
        <p:nvSpPr>
          <p:cNvPr id="168985" name="Text Box 11"/>
          <p:cNvSpPr txBox="1">
            <a:spLocks noChangeArrowheads="1"/>
          </p:cNvSpPr>
          <p:nvPr/>
        </p:nvSpPr>
        <p:spPr bwMode="auto">
          <a:xfrm>
            <a:off x="3157538" y="5456238"/>
            <a:ext cx="1473200" cy="3524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900" b="1">
                <a:latin typeface="Arial" charset="0"/>
              </a:rPr>
              <a:t>Scapula</a:t>
            </a:r>
          </a:p>
        </p:txBody>
      </p:sp>
      <p:sp>
        <p:nvSpPr>
          <p:cNvPr id="168986" name="Text Box 12"/>
          <p:cNvSpPr txBox="1">
            <a:spLocks noChangeArrowheads="1"/>
          </p:cNvSpPr>
          <p:nvPr/>
        </p:nvSpPr>
        <p:spPr bwMode="auto">
          <a:xfrm>
            <a:off x="4043363" y="5903913"/>
            <a:ext cx="3063875" cy="3524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900" b="1">
                <a:latin typeface="Arial" charset="0"/>
              </a:rPr>
              <a:t>(f) Ball-and-socket joint</a:t>
            </a:r>
          </a:p>
        </p:txBody>
      </p:sp>
      <p:sp>
        <p:nvSpPr>
          <p:cNvPr id="168987" name="Freeform 13"/>
          <p:cNvSpPr>
            <a:spLocks/>
          </p:cNvSpPr>
          <p:nvPr/>
        </p:nvSpPr>
        <p:spPr bwMode="auto">
          <a:xfrm>
            <a:off x="1136650" y="677863"/>
            <a:ext cx="696913" cy="862012"/>
          </a:xfrm>
          <a:custGeom>
            <a:avLst/>
            <a:gdLst>
              <a:gd name="T0" fmla="*/ 0 w 439"/>
              <a:gd name="T1" fmla="*/ 1368443038 h 543"/>
              <a:gd name="T2" fmla="*/ 365423710 w 439"/>
              <a:gd name="T3" fmla="*/ 1368443038 h 543"/>
              <a:gd name="T4" fmla="*/ 1106350270 w 439"/>
              <a:gd name="T5" fmla="*/ 0 h 543"/>
              <a:gd name="T6" fmla="*/ 0 60000 65536"/>
              <a:gd name="T7" fmla="*/ 0 60000 65536"/>
              <a:gd name="T8" fmla="*/ 0 60000 65536"/>
              <a:gd name="T9" fmla="*/ 0 w 439"/>
              <a:gd name="T10" fmla="*/ 0 h 543"/>
              <a:gd name="T11" fmla="*/ 439 w 439"/>
              <a:gd name="T12" fmla="*/ 543 h 5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9" h="543">
                <a:moveTo>
                  <a:pt x="0" y="543"/>
                </a:moveTo>
                <a:lnTo>
                  <a:pt x="145" y="543"/>
                </a:lnTo>
                <a:lnTo>
                  <a:pt x="439" y="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988" name="Freeform 14"/>
          <p:cNvSpPr>
            <a:spLocks/>
          </p:cNvSpPr>
          <p:nvPr/>
        </p:nvSpPr>
        <p:spPr bwMode="auto">
          <a:xfrm>
            <a:off x="4167188" y="3811588"/>
            <a:ext cx="952500" cy="852487"/>
          </a:xfrm>
          <a:custGeom>
            <a:avLst/>
            <a:gdLst>
              <a:gd name="T0" fmla="*/ 0 w 600"/>
              <a:gd name="T1" fmla="*/ 0 h 537"/>
              <a:gd name="T2" fmla="*/ 481349053 w 600"/>
              <a:gd name="T3" fmla="*/ 0 h 537"/>
              <a:gd name="T4" fmla="*/ 1512093532 w 600"/>
              <a:gd name="T5" fmla="*/ 1353322100 h 537"/>
              <a:gd name="T6" fmla="*/ 0 60000 65536"/>
              <a:gd name="T7" fmla="*/ 0 60000 65536"/>
              <a:gd name="T8" fmla="*/ 0 60000 65536"/>
              <a:gd name="T9" fmla="*/ 0 w 600"/>
              <a:gd name="T10" fmla="*/ 0 h 537"/>
              <a:gd name="T11" fmla="*/ 600 w 600"/>
              <a:gd name="T12" fmla="*/ 537 h 5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0" h="537">
                <a:moveTo>
                  <a:pt x="0" y="0"/>
                </a:moveTo>
                <a:lnTo>
                  <a:pt x="191" y="0"/>
                </a:lnTo>
                <a:lnTo>
                  <a:pt x="600" y="537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989" name="Freeform 15"/>
          <p:cNvSpPr>
            <a:spLocks/>
          </p:cNvSpPr>
          <p:nvPr/>
        </p:nvSpPr>
        <p:spPr bwMode="auto">
          <a:xfrm>
            <a:off x="4186238" y="5502275"/>
            <a:ext cx="457200" cy="147638"/>
          </a:xfrm>
          <a:custGeom>
            <a:avLst/>
            <a:gdLst>
              <a:gd name="T0" fmla="*/ 725804891 w 288"/>
              <a:gd name="T1" fmla="*/ 0 h 93"/>
              <a:gd name="T2" fmla="*/ 393144308 w 288"/>
              <a:gd name="T3" fmla="*/ 234376141 h 93"/>
              <a:gd name="T4" fmla="*/ 0 w 288"/>
              <a:gd name="T5" fmla="*/ 234376141 h 93"/>
              <a:gd name="T6" fmla="*/ 0 60000 65536"/>
              <a:gd name="T7" fmla="*/ 0 60000 65536"/>
              <a:gd name="T8" fmla="*/ 0 60000 65536"/>
              <a:gd name="T9" fmla="*/ 0 w 288"/>
              <a:gd name="T10" fmla="*/ 0 h 93"/>
              <a:gd name="T11" fmla="*/ 288 w 288"/>
              <a:gd name="T12" fmla="*/ 93 h 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93">
                <a:moveTo>
                  <a:pt x="288" y="0"/>
                </a:moveTo>
                <a:lnTo>
                  <a:pt x="156" y="93"/>
                </a:lnTo>
                <a:lnTo>
                  <a:pt x="0" y="93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990" name="Freeform 16"/>
          <p:cNvSpPr>
            <a:spLocks/>
          </p:cNvSpPr>
          <p:nvPr/>
        </p:nvSpPr>
        <p:spPr bwMode="auto">
          <a:xfrm>
            <a:off x="1136650" y="677863"/>
            <a:ext cx="696913" cy="862012"/>
          </a:xfrm>
          <a:custGeom>
            <a:avLst/>
            <a:gdLst>
              <a:gd name="T0" fmla="*/ 0 w 439"/>
              <a:gd name="T1" fmla="*/ 1368443038 h 543"/>
              <a:gd name="T2" fmla="*/ 365423710 w 439"/>
              <a:gd name="T3" fmla="*/ 1368443038 h 543"/>
              <a:gd name="T4" fmla="*/ 1106350270 w 439"/>
              <a:gd name="T5" fmla="*/ 0 h 543"/>
              <a:gd name="T6" fmla="*/ 0 60000 65536"/>
              <a:gd name="T7" fmla="*/ 0 60000 65536"/>
              <a:gd name="T8" fmla="*/ 0 60000 65536"/>
              <a:gd name="T9" fmla="*/ 0 w 439"/>
              <a:gd name="T10" fmla="*/ 0 h 543"/>
              <a:gd name="T11" fmla="*/ 439 w 439"/>
              <a:gd name="T12" fmla="*/ 543 h 5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9" h="543">
                <a:moveTo>
                  <a:pt x="0" y="543"/>
                </a:moveTo>
                <a:lnTo>
                  <a:pt x="145" y="543"/>
                </a:lnTo>
                <a:lnTo>
                  <a:pt x="439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991" name="Freeform 17"/>
          <p:cNvSpPr>
            <a:spLocks/>
          </p:cNvSpPr>
          <p:nvPr/>
        </p:nvSpPr>
        <p:spPr bwMode="auto">
          <a:xfrm>
            <a:off x="4167188" y="3811588"/>
            <a:ext cx="952500" cy="852487"/>
          </a:xfrm>
          <a:custGeom>
            <a:avLst/>
            <a:gdLst>
              <a:gd name="T0" fmla="*/ 0 w 600"/>
              <a:gd name="T1" fmla="*/ 0 h 537"/>
              <a:gd name="T2" fmla="*/ 481349053 w 600"/>
              <a:gd name="T3" fmla="*/ 0 h 537"/>
              <a:gd name="T4" fmla="*/ 1512093532 w 600"/>
              <a:gd name="T5" fmla="*/ 1353322100 h 537"/>
              <a:gd name="T6" fmla="*/ 0 60000 65536"/>
              <a:gd name="T7" fmla="*/ 0 60000 65536"/>
              <a:gd name="T8" fmla="*/ 0 60000 65536"/>
              <a:gd name="T9" fmla="*/ 0 w 600"/>
              <a:gd name="T10" fmla="*/ 0 h 537"/>
              <a:gd name="T11" fmla="*/ 600 w 600"/>
              <a:gd name="T12" fmla="*/ 537 h 5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0" h="537">
                <a:moveTo>
                  <a:pt x="0" y="0"/>
                </a:moveTo>
                <a:lnTo>
                  <a:pt x="191" y="0"/>
                </a:lnTo>
                <a:lnTo>
                  <a:pt x="600" y="537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992" name="Freeform 18"/>
          <p:cNvSpPr>
            <a:spLocks/>
          </p:cNvSpPr>
          <p:nvPr/>
        </p:nvSpPr>
        <p:spPr bwMode="auto">
          <a:xfrm>
            <a:off x="4186238" y="5502275"/>
            <a:ext cx="457200" cy="147638"/>
          </a:xfrm>
          <a:custGeom>
            <a:avLst/>
            <a:gdLst>
              <a:gd name="T0" fmla="*/ 725804891 w 288"/>
              <a:gd name="T1" fmla="*/ 0 h 93"/>
              <a:gd name="T2" fmla="*/ 393144308 w 288"/>
              <a:gd name="T3" fmla="*/ 234376141 h 93"/>
              <a:gd name="T4" fmla="*/ 0 w 288"/>
              <a:gd name="T5" fmla="*/ 234376141 h 93"/>
              <a:gd name="T6" fmla="*/ 0 60000 65536"/>
              <a:gd name="T7" fmla="*/ 0 60000 65536"/>
              <a:gd name="T8" fmla="*/ 0 60000 65536"/>
              <a:gd name="T9" fmla="*/ 0 w 288"/>
              <a:gd name="T10" fmla="*/ 0 h 93"/>
              <a:gd name="T11" fmla="*/ 288 w 288"/>
              <a:gd name="T12" fmla="*/ 93 h 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93">
                <a:moveTo>
                  <a:pt x="288" y="0"/>
                </a:moveTo>
                <a:lnTo>
                  <a:pt x="156" y="93"/>
                </a:lnTo>
                <a:lnTo>
                  <a:pt x="0" y="93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534400" cy="914400"/>
          </a:xfrm>
        </p:spPr>
        <p:txBody>
          <a:bodyPr anchor="b"/>
          <a:lstStyle/>
          <a:p>
            <a:r>
              <a:rPr lang="en-US"/>
              <a:t>Inflammatory Conditions Associated </a:t>
            </a:r>
            <a:br>
              <a:rPr lang="en-US"/>
            </a:br>
            <a:r>
              <a:rPr lang="en-US"/>
              <a:t>with Joints</a:t>
            </a:r>
          </a:p>
        </p:txBody>
      </p:sp>
      <p:sp>
        <p:nvSpPr>
          <p:cNvPr id="169987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906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Bursitis—inflammation of a bursa usually caused by a blow or friction</a:t>
            </a:r>
          </a:p>
          <a:p>
            <a:pPr>
              <a:lnSpc>
                <a:spcPct val="90000"/>
              </a:lnSpc>
            </a:pPr>
            <a:r>
              <a:rPr lang="en-US"/>
              <a:t>Tendonitis—inflammation of tendon sheaths</a:t>
            </a:r>
          </a:p>
          <a:p>
            <a:pPr>
              <a:lnSpc>
                <a:spcPct val="90000"/>
              </a:lnSpc>
            </a:pPr>
            <a:r>
              <a:rPr lang="en-US"/>
              <a:t>Arthritis—inflammatory or degenerative diseases of joints</a:t>
            </a:r>
          </a:p>
          <a:p>
            <a:pPr lvl="1">
              <a:lnSpc>
                <a:spcPct val="90000"/>
              </a:lnSpc>
            </a:pPr>
            <a:r>
              <a:rPr lang="en-US"/>
              <a:t>Over 100 different types</a:t>
            </a:r>
          </a:p>
          <a:p>
            <a:pPr lvl="1">
              <a:lnSpc>
                <a:spcPct val="90000"/>
              </a:lnSpc>
            </a:pPr>
            <a:r>
              <a:rPr lang="en-US"/>
              <a:t>The most widespread crippling disease in the United States</a:t>
            </a:r>
          </a:p>
          <a:p>
            <a:pPr lvl="1">
              <a:lnSpc>
                <a:spcPct val="90000"/>
              </a:lnSpc>
            </a:pPr>
            <a:r>
              <a:rPr lang="en-US"/>
              <a:t>Initial symptoms:  pain, stiffness, swelling of the joint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18"/>
          <p:cNvSpPr txBox="1">
            <a:spLocks noChangeArrowheads="1"/>
          </p:cNvSpPr>
          <p:nvPr/>
        </p:nvSpPr>
        <p:spPr bwMode="auto">
          <a:xfrm>
            <a:off x="7835900" y="6477000"/>
            <a:ext cx="1231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5.26b</a:t>
            </a:r>
            <a:endParaRPr lang="en-US" sz="1400" b="1">
              <a:solidFill>
                <a:srgbClr val="6BA12F"/>
              </a:solidFill>
              <a:latin typeface="Arial" charset="0"/>
            </a:endParaRPr>
          </a:p>
        </p:txBody>
      </p:sp>
      <p:pic>
        <p:nvPicPr>
          <p:cNvPr id="133177" name="Picture 57" descr="figure_05_26b_unlabeled"/>
          <p:cNvPicPr>
            <a:picLocks noChangeAspect="1" noChangeArrowheads="1"/>
          </p:cNvPicPr>
          <p:nvPr/>
        </p:nvPicPr>
        <p:blipFill>
          <a:blip r:embed="rId3" cstate="print"/>
          <a:srcRect b="5270"/>
          <a:stretch>
            <a:fillRect/>
          </a:stretch>
        </p:blipFill>
        <p:spPr bwMode="auto">
          <a:xfrm>
            <a:off x="1312863" y="200025"/>
            <a:ext cx="6516687" cy="6276975"/>
          </a:xfrm>
          <a:prstGeom prst="rect">
            <a:avLst/>
          </a:prstGeom>
          <a:noFill/>
        </p:spPr>
      </p:pic>
      <p:sp>
        <p:nvSpPr>
          <p:cNvPr id="133178" name="Freeform 5"/>
          <p:cNvSpPr>
            <a:spLocks/>
          </p:cNvSpPr>
          <p:nvPr/>
        </p:nvSpPr>
        <p:spPr bwMode="auto">
          <a:xfrm>
            <a:off x="2314575" y="1303338"/>
            <a:ext cx="479425" cy="714375"/>
          </a:xfrm>
          <a:custGeom>
            <a:avLst/>
            <a:gdLst>
              <a:gd name="T0" fmla="*/ 0 w 302"/>
              <a:gd name="T1" fmla="*/ 0 h 450"/>
              <a:gd name="T2" fmla="*/ 292338106 w 302"/>
              <a:gd name="T3" fmla="*/ 0 h 450"/>
              <a:gd name="T4" fmla="*/ 761087078 w 302"/>
              <a:gd name="T5" fmla="*/ 1134070402 h 450"/>
              <a:gd name="T6" fmla="*/ 0 60000 65536"/>
              <a:gd name="T7" fmla="*/ 0 60000 65536"/>
              <a:gd name="T8" fmla="*/ 0 60000 65536"/>
              <a:gd name="T9" fmla="*/ 0 w 302"/>
              <a:gd name="T10" fmla="*/ 0 h 450"/>
              <a:gd name="T11" fmla="*/ 302 w 302"/>
              <a:gd name="T12" fmla="*/ 450 h 4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2" h="450">
                <a:moveTo>
                  <a:pt x="0" y="0"/>
                </a:moveTo>
                <a:lnTo>
                  <a:pt x="116" y="0"/>
                </a:lnTo>
                <a:lnTo>
                  <a:pt x="302" y="450"/>
                </a:lnTo>
              </a:path>
            </a:pathLst>
          </a:custGeom>
          <a:noFill/>
          <a:ln w="22225" cmpd="sng">
            <a:solidFill>
              <a:schemeClr val="bg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79" name="Freeform 6"/>
          <p:cNvSpPr>
            <a:spLocks/>
          </p:cNvSpPr>
          <p:nvPr/>
        </p:nvSpPr>
        <p:spPr bwMode="auto">
          <a:xfrm>
            <a:off x="2317750" y="2428875"/>
            <a:ext cx="763588" cy="265113"/>
          </a:xfrm>
          <a:custGeom>
            <a:avLst/>
            <a:gdLst>
              <a:gd name="T0" fmla="*/ 0 w 481"/>
              <a:gd name="T1" fmla="*/ 0 h 167"/>
              <a:gd name="T2" fmla="*/ 287298027 w 481"/>
              <a:gd name="T3" fmla="*/ 0 h 167"/>
              <a:gd name="T4" fmla="*/ 1212196833 w 481"/>
              <a:gd name="T5" fmla="*/ 420867726 h 167"/>
              <a:gd name="T6" fmla="*/ 0 60000 65536"/>
              <a:gd name="T7" fmla="*/ 0 60000 65536"/>
              <a:gd name="T8" fmla="*/ 0 60000 65536"/>
              <a:gd name="T9" fmla="*/ 0 w 481"/>
              <a:gd name="T10" fmla="*/ 0 h 167"/>
              <a:gd name="T11" fmla="*/ 481 w 481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1" h="167">
                <a:moveTo>
                  <a:pt x="0" y="0"/>
                </a:moveTo>
                <a:lnTo>
                  <a:pt x="114" y="0"/>
                </a:lnTo>
                <a:lnTo>
                  <a:pt x="481" y="167"/>
                </a:lnTo>
              </a:path>
            </a:pathLst>
          </a:custGeom>
          <a:noFill/>
          <a:ln w="22225" cmpd="sng">
            <a:solidFill>
              <a:schemeClr val="bg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80" name="Freeform 7"/>
          <p:cNvSpPr>
            <a:spLocks/>
          </p:cNvSpPr>
          <p:nvPr/>
        </p:nvSpPr>
        <p:spPr bwMode="auto">
          <a:xfrm>
            <a:off x="2874963" y="2647950"/>
            <a:ext cx="781050" cy="612775"/>
          </a:xfrm>
          <a:custGeom>
            <a:avLst/>
            <a:gdLst>
              <a:gd name="T0" fmla="*/ 0 w 492"/>
              <a:gd name="T1" fmla="*/ 970261040 h 386"/>
              <a:gd name="T2" fmla="*/ 380544392 w 492"/>
              <a:gd name="T3" fmla="*/ 972780402 h 386"/>
              <a:gd name="T4" fmla="*/ 1239916964 w 492"/>
              <a:gd name="T5" fmla="*/ 0 h 386"/>
              <a:gd name="T6" fmla="*/ 0 60000 65536"/>
              <a:gd name="T7" fmla="*/ 0 60000 65536"/>
              <a:gd name="T8" fmla="*/ 0 60000 65536"/>
              <a:gd name="T9" fmla="*/ 0 w 492"/>
              <a:gd name="T10" fmla="*/ 0 h 386"/>
              <a:gd name="T11" fmla="*/ 492 w 492"/>
              <a:gd name="T12" fmla="*/ 386 h 3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2" h="386">
                <a:moveTo>
                  <a:pt x="0" y="385"/>
                </a:moveTo>
                <a:lnTo>
                  <a:pt x="151" y="386"/>
                </a:lnTo>
                <a:lnTo>
                  <a:pt x="492" y="0"/>
                </a:lnTo>
              </a:path>
            </a:pathLst>
          </a:custGeom>
          <a:noFill/>
          <a:ln w="22225" cmpd="sng">
            <a:solidFill>
              <a:schemeClr val="bg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81" name="Freeform 8"/>
          <p:cNvSpPr>
            <a:spLocks/>
          </p:cNvSpPr>
          <p:nvPr/>
        </p:nvSpPr>
        <p:spPr bwMode="auto">
          <a:xfrm>
            <a:off x="2636838" y="3175000"/>
            <a:ext cx="1039812" cy="657225"/>
          </a:xfrm>
          <a:custGeom>
            <a:avLst/>
            <a:gdLst>
              <a:gd name="T0" fmla="*/ 0 w 655"/>
              <a:gd name="T1" fmla="*/ 1043344777 h 414"/>
              <a:gd name="T2" fmla="*/ 244454253 w 655"/>
              <a:gd name="T3" fmla="*/ 1043344777 h 414"/>
              <a:gd name="T4" fmla="*/ 1650700538 w 655"/>
              <a:gd name="T5" fmla="*/ 0 h 414"/>
              <a:gd name="T6" fmla="*/ 0 60000 65536"/>
              <a:gd name="T7" fmla="*/ 0 60000 65536"/>
              <a:gd name="T8" fmla="*/ 0 60000 65536"/>
              <a:gd name="T9" fmla="*/ 0 w 655"/>
              <a:gd name="T10" fmla="*/ 0 h 414"/>
              <a:gd name="T11" fmla="*/ 655 w 655"/>
              <a:gd name="T12" fmla="*/ 414 h 4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5" h="414">
                <a:moveTo>
                  <a:pt x="0" y="414"/>
                </a:moveTo>
                <a:lnTo>
                  <a:pt x="97" y="414"/>
                </a:lnTo>
                <a:lnTo>
                  <a:pt x="655" y="0"/>
                </a:lnTo>
              </a:path>
            </a:pathLst>
          </a:custGeom>
          <a:noFill/>
          <a:ln w="22225" cmpd="sng">
            <a:solidFill>
              <a:schemeClr val="bg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82" name="Freeform 9"/>
          <p:cNvSpPr>
            <a:spLocks/>
          </p:cNvSpPr>
          <p:nvPr/>
        </p:nvSpPr>
        <p:spPr bwMode="auto">
          <a:xfrm>
            <a:off x="2681288" y="3598863"/>
            <a:ext cx="742950" cy="800100"/>
          </a:xfrm>
          <a:custGeom>
            <a:avLst/>
            <a:gdLst>
              <a:gd name="T0" fmla="*/ 0 w 468"/>
              <a:gd name="T1" fmla="*/ 1270158839 h 504"/>
              <a:gd name="T2" fmla="*/ 257055970 w 468"/>
              <a:gd name="T3" fmla="*/ 1270158839 h 504"/>
              <a:gd name="T4" fmla="*/ 1179433214 w 468"/>
              <a:gd name="T5" fmla="*/ 0 h 504"/>
              <a:gd name="T6" fmla="*/ 0 60000 65536"/>
              <a:gd name="T7" fmla="*/ 0 60000 65536"/>
              <a:gd name="T8" fmla="*/ 0 60000 65536"/>
              <a:gd name="T9" fmla="*/ 0 w 468"/>
              <a:gd name="T10" fmla="*/ 0 h 504"/>
              <a:gd name="T11" fmla="*/ 468 w 468"/>
              <a:gd name="T12" fmla="*/ 504 h 5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8" h="504">
                <a:moveTo>
                  <a:pt x="0" y="504"/>
                </a:moveTo>
                <a:lnTo>
                  <a:pt x="102" y="504"/>
                </a:lnTo>
                <a:lnTo>
                  <a:pt x="468" y="0"/>
                </a:lnTo>
              </a:path>
            </a:pathLst>
          </a:custGeom>
          <a:noFill/>
          <a:ln w="22225" cmpd="sng">
            <a:solidFill>
              <a:schemeClr val="bg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83" name="Freeform 10"/>
          <p:cNvSpPr>
            <a:spLocks/>
          </p:cNvSpPr>
          <p:nvPr/>
        </p:nvSpPr>
        <p:spPr bwMode="auto">
          <a:xfrm>
            <a:off x="2093913" y="4679950"/>
            <a:ext cx="1406525" cy="219075"/>
          </a:xfrm>
          <a:custGeom>
            <a:avLst/>
            <a:gdLst>
              <a:gd name="T0" fmla="*/ 0 w 886"/>
              <a:gd name="T1" fmla="*/ 347781508 h 138"/>
              <a:gd name="T2" fmla="*/ 1270158797 w 886"/>
              <a:gd name="T3" fmla="*/ 347781508 h 138"/>
              <a:gd name="T4" fmla="*/ 2147483647 w 886"/>
              <a:gd name="T5" fmla="*/ 0 h 138"/>
              <a:gd name="T6" fmla="*/ 0 60000 65536"/>
              <a:gd name="T7" fmla="*/ 0 60000 65536"/>
              <a:gd name="T8" fmla="*/ 0 60000 65536"/>
              <a:gd name="T9" fmla="*/ 0 w 886"/>
              <a:gd name="T10" fmla="*/ 0 h 138"/>
              <a:gd name="T11" fmla="*/ 886 w 886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6" h="138">
                <a:moveTo>
                  <a:pt x="0" y="138"/>
                </a:moveTo>
                <a:lnTo>
                  <a:pt x="504" y="138"/>
                </a:lnTo>
                <a:lnTo>
                  <a:pt x="886" y="0"/>
                </a:lnTo>
              </a:path>
            </a:pathLst>
          </a:custGeom>
          <a:noFill/>
          <a:ln w="22225" cmpd="sng">
            <a:solidFill>
              <a:schemeClr val="bg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84" name="Freeform 11"/>
          <p:cNvSpPr>
            <a:spLocks/>
          </p:cNvSpPr>
          <p:nvPr/>
        </p:nvSpPr>
        <p:spPr bwMode="auto">
          <a:xfrm>
            <a:off x="2233613" y="4762500"/>
            <a:ext cx="1641475" cy="869950"/>
          </a:xfrm>
          <a:custGeom>
            <a:avLst/>
            <a:gdLst>
              <a:gd name="T0" fmla="*/ 0 w 1034"/>
              <a:gd name="T1" fmla="*/ 1381045407 h 548"/>
              <a:gd name="T2" fmla="*/ 831651368 w 1034"/>
              <a:gd name="T3" fmla="*/ 1376005096 h 548"/>
              <a:gd name="T4" fmla="*/ 2147483647 w 1034"/>
              <a:gd name="T5" fmla="*/ 0 h 548"/>
              <a:gd name="T6" fmla="*/ 0 60000 65536"/>
              <a:gd name="T7" fmla="*/ 0 60000 65536"/>
              <a:gd name="T8" fmla="*/ 0 60000 65536"/>
              <a:gd name="T9" fmla="*/ 0 w 1034"/>
              <a:gd name="T10" fmla="*/ 0 h 548"/>
              <a:gd name="T11" fmla="*/ 1034 w 1034"/>
              <a:gd name="T12" fmla="*/ 548 h 5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4" h="548">
                <a:moveTo>
                  <a:pt x="0" y="548"/>
                </a:moveTo>
                <a:lnTo>
                  <a:pt x="330" y="546"/>
                </a:lnTo>
                <a:lnTo>
                  <a:pt x="1034" y="0"/>
                </a:lnTo>
              </a:path>
            </a:pathLst>
          </a:custGeom>
          <a:noFill/>
          <a:ln w="22225" cmpd="sng">
            <a:solidFill>
              <a:schemeClr val="bg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85" name="Freeform 12"/>
          <p:cNvSpPr>
            <a:spLocks/>
          </p:cNvSpPr>
          <p:nvPr/>
        </p:nvSpPr>
        <p:spPr bwMode="auto">
          <a:xfrm>
            <a:off x="2747963" y="4740275"/>
            <a:ext cx="1443037" cy="1376363"/>
          </a:xfrm>
          <a:custGeom>
            <a:avLst/>
            <a:gdLst>
              <a:gd name="T0" fmla="*/ 0 w 909"/>
              <a:gd name="T1" fmla="*/ 2147483647 h 867"/>
              <a:gd name="T2" fmla="*/ 657759781 w 909"/>
              <a:gd name="T3" fmla="*/ 2147483647 h 867"/>
              <a:gd name="T4" fmla="*/ 2147483647 w 909"/>
              <a:gd name="T5" fmla="*/ 0 h 867"/>
              <a:gd name="T6" fmla="*/ 0 60000 65536"/>
              <a:gd name="T7" fmla="*/ 0 60000 65536"/>
              <a:gd name="T8" fmla="*/ 0 60000 65536"/>
              <a:gd name="T9" fmla="*/ 0 w 909"/>
              <a:gd name="T10" fmla="*/ 0 h 867"/>
              <a:gd name="T11" fmla="*/ 909 w 909"/>
              <a:gd name="T12" fmla="*/ 867 h 8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9" h="867">
                <a:moveTo>
                  <a:pt x="0" y="867"/>
                </a:moveTo>
                <a:lnTo>
                  <a:pt x="261" y="866"/>
                </a:lnTo>
                <a:lnTo>
                  <a:pt x="909" y="0"/>
                </a:lnTo>
              </a:path>
            </a:pathLst>
          </a:custGeom>
          <a:noFill/>
          <a:ln w="22225" cmpd="sng">
            <a:solidFill>
              <a:schemeClr val="bg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86" name="Freeform 13"/>
          <p:cNvSpPr>
            <a:spLocks/>
          </p:cNvSpPr>
          <p:nvPr/>
        </p:nvSpPr>
        <p:spPr bwMode="auto">
          <a:xfrm>
            <a:off x="4502150" y="4340225"/>
            <a:ext cx="1419225" cy="1524000"/>
          </a:xfrm>
          <a:custGeom>
            <a:avLst/>
            <a:gdLst>
              <a:gd name="T0" fmla="*/ 0 w 894"/>
              <a:gd name="T1" fmla="*/ 0 h 960"/>
              <a:gd name="T2" fmla="*/ 1945560887 w 894"/>
              <a:gd name="T3" fmla="*/ 2147483647 h 960"/>
              <a:gd name="T4" fmla="*/ 2147483647 w 894"/>
              <a:gd name="T5" fmla="*/ 2147483647 h 960"/>
              <a:gd name="T6" fmla="*/ 0 60000 65536"/>
              <a:gd name="T7" fmla="*/ 0 60000 65536"/>
              <a:gd name="T8" fmla="*/ 0 60000 65536"/>
              <a:gd name="T9" fmla="*/ 0 w 894"/>
              <a:gd name="T10" fmla="*/ 0 h 960"/>
              <a:gd name="T11" fmla="*/ 894 w 894"/>
              <a:gd name="T12" fmla="*/ 960 h 9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4" h="960">
                <a:moveTo>
                  <a:pt x="0" y="0"/>
                </a:moveTo>
                <a:lnTo>
                  <a:pt x="772" y="960"/>
                </a:lnTo>
                <a:lnTo>
                  <a:pt x="894" y="960"/>
                </a:lnTo>
              </a:path>
            </a:pathLst>
          </a:custGeom>
          <a:noFill/>
          <a:ln w="22225" cmpd="sng">
            <a:solidFill>
              <a:schemeClr val="bg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87" name="Freeform 14"/>
          <p:cNvSpPr>
            <a:spLocks/>
          </p:cNvSpPr>
          <p:nvPr/>
        </p:nvSpPr>
        <p:spPr bwMode="auto">
          <a:xfrm>
            <a:off x="4991100" y="4552950"/>
            <a:ext cx="930275" cy="650875"/>
          </a:xfrm>
          <a:custGeom>
            <a:avLst/>
            <a:gdLst>
              <a:gd name="T0" fmla="*/ 0 w 586"/>
              <a:gd name="T1" fmla="*/ 0 h 410"/>
              <a:gd name="T2" fmla="*/ 1159271789 w 586"/>
              <a:gd name="T3" fmla="*/ 1033264152 h 410"/>
              <a:gd name="T4" fmla="*/ 1476811344 w 586"/>
              <a:gd name="T5" fmla="*/ 1033264152 h 410"/>
              <a:gd name="T6" fmla="*/ 0 60000 65536"/>
              <a:gd name="T7" fmla="*/ 0 60000 65536"/>
              <a:gd name="T8" fmla="*/ 0 60000 65536"/>
              <a:gd name="T9" fmla="*/ 0 w 586"/>
              <a:gd name="T10" fmla="*/ 0 h 410"/>
              <a:gd name="T11" fmla="*/ 586 w 586"/>
              <a:gd name="T12" fmla="*/ 410 h 4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6" h="410">
                <a:moveTo>
                  <a:pt x="0" y="0"/>
                </a:moveTo>
                <a:lnTo>
                  <a:pt x="460" y="410"/>
                </a:lnTo>
                <a:lnTo>
                  <a:pt x="586" y="410"/>
                </a:lnTo>
              </a:path>
            </a:pathLst>
          </a:custGeom>
          <a:noFill/>
          <a:ln w="22225" cmpd="sng">
            <a:solidFill>
              <a:schemeClr val="bg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88" name="Freeform 15"/>
          <p:cNvSpPr>
            <a:spLocks/>
          </p:cNvSpPr>
          <p:nvPr/>
        </p:nvSpPr>
        <p:spPr bwMode="auto">
          <a:xfrm>
            <a:off x="5095875" y="4397375"/>
            <a:ext cx="828675" cy="222250"/>
          </a:xfrm>
          <a:custGeom>
            <a:avLst/>
            <a:gdLst>
              <a:gd name="T0" fmla="*/ 0 w 522"/>
              <a:gd name="T1" fmla="*/ 0 h 140"/>
              <a:gd name="T2" fmla="*/ 987901185 w 522"/>
              <a:gd name="T3" fmla="*/ 347781510 h 140"/>
              <a:gd name="T4" fmla="*/ 1315521344 w 522"/>
              <a:gd name="T5" fmla="*/ 352821820 h 140"/>
              <a:gd name="T6" fmla="*/ 0 60000 65536"/>
              <a:gd name="T7" fmla="*/ 0 60000 65536"/>
              <a:gd name="T8" fmla="*/ 0 60000 65536"/>
              <a:gd name="T9" fmla="*/ 0 w 522"/>
              <a:gd name="T10" fmla="*/ 0 h 140"/>
              <a:gd name="T11" fmla="*/ 522 w 522"/>
              <a:gd name="T12" fmla="*/ 140 h 1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2" h="140">
                <a:moveTo>
                  <a:pt x="0" y="0"/>
                </a:moveTo>
                <a:lnTo>
                  <a:pt x="392" y="138"/>
                </a:lnTo>
                <a:lnTo>
                  <a:pt x="522" y="140"/>
                </a:lnTo>
              </a:path>
            </a:pathLst>
          </a:custGeom>
          <a:noFill/>
          <a:ln w="22225" cmpd="sng">
            <a:solidFill>
              <a:schemeClr val="bg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89" name="Freeform 16"/>
          <p:cNvSpPr>
            <a:spLocks/>
          </p:cNvSpPr>
          <p:nvPr/>
        </p:nvSpPr>
        <p:spPr bwMode="auto">
          <a:xfrm>
            <a:off x="5108575" y="4003675"/>
            <a:ext cx="781050" cy="269875"/>
          </a:xfrm>
          <a:custGeom>
            <a:avLst/>
            <a:gdLst>
              <a:gd name="T0" fmla="*/ 0 w 492"/>
              <a:gd name="T1" fmla="*/ 428426607 h 170"/>
              <a:gd name="T2" fmla="*/ 962699846 w 492"/>
              <a:gd name="T3" fmla="*/ 0 h 170"/>
              <a:gd name="T4" fmla="*/ 1239916964 w 492"/>
              <a:gd name="T5" fmla="*/ 0 h 170"/>
              <a:gd name="T6" fmla="*/ 0 60000 65536"/>
              <a:gd name="T7" fmla="*/ 0 60000 65536"/>
              <a:gd name="T8" fmla="*/ 0 60000 65536"/>
              <a:gd name="T9" fmla="*/ 0 w 492"/>
              <a:gd name="T10" fmla="*/ 0 h 170"/>
              <a:gd name="T11" fmla="*/ 492 w 492"/>
              <a:gd name="T12" fmla="*/ 170 h 1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2" h="170">
                <a:moveTo>
                  <a:pt x="0" y="170"/>
                </a:moveTo>
                <a:lnTo>
                  <a:pt x="382" y="0"/>
                </a:lnTo>
                <a:lnTo>
                  <a:pt x="492" y="0"/>
                </a:lnTo>
              </a:path>
            </a:pathLst>
          </a:custGeom>
          <a:noFill/>
          <a:ln w="22225" cmpd="sng">
            <a:solidFill>
              <a:schemeClr val="bg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90" name="Line 17"/>
          <p:cNvSpPr>
            <a:spLocks noChangeShapeType="1"/>
          </p:cNvSpPr>
          <p:nvPr/>
        </p:nvSpPr>
        <p:spPr bwMode="auto">
          <a:xfrm>
            <a:off x="4838700" y="3425825"/>
            <a:ext cx="85725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91" name="Line 18"/>
          <p:cNvSpPr>
            <a:spLocks noChangeShapeType="1"/>
          </p:cNvSpPr>
          <p:nvPr/>
        </p:nvSpPr>
        <p:spPr bwMode="auto">
          <a:xfrm>
            <a:off x="5337175" y="2593975"/>
            <a:ext cx="6572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92" name="Freeform 19"/>
          <p:cNvSpPr>
            <a:spLocks/>
          </p:cNvSpPr>
          <p:nvPr/>
        </p:nvSpPr>
        <p:spPr bwMode="auto">
          <a:xfrm>
            <a:off x="5861050" y="1587500"/>
            <a:ext cx="136525" cy="225425"/>
          </a:xfrm>
          <a:custGeom>
            <a:avLst/>
            <a:gdLst>
              <a:gd name="T0" fmla="*/ 0 w 86"/>
              <a:gd name="T1" fmla="*/ 0 h 142"/>
              <a:gd name="T2" fmla="*/ 45362809 w 86"/>
              <a:gd name="T3" fmla="*/ 352821823 h 142"/>
              <a:gd name="T4" fmla="*/ 216733460 w 86"/>
              <a:gd name="T5" fmla="*/ 357862133 h 142"/>
              <a:gd name="T6" fmla="*/ 0 60000 65536"/>
              <a:gd name="T7" fmla="*/ 0 60000 65536"/>
              <a:gd name="T8" fmla="*/ 0 60000 65536"/>
              <a:gd name="T9" fmla="*/ 0 w 86"/>
              <a:gd name="T10" fmla="*/ 0 h 142"/>
              <a:gd name="T11" fmla="*/ 86 w 86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" h="142">
                <a:moveTo>
                  <a:pt x="0" y="0"/>
                </a:moveTo>
                <a:lnTo>
                  <a:pt x="18" y="140"/>
                </a:lnTo>
                <a:lnTo>
                  <a:pt x="86" y="142"/>
                </a:lnTo>
              </a:path>
            </a:pathLst>
          </a:custGeom>
          <a:noFill/>
          <a:ln w="22225" cmpd="sng">
            <a:solidFill>
              <a:schemeClr val="bg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93" name="Line 20"/>
          <p:cNvSpPr>
            <a:spLocks noChangeShapeType="1"/>
          </p:cNvSpPr>
          <p:nvPr/>
        </p:nvSpPr>
        <p:spPr bwMode="auto">
          <a:xfrm>
            <a:off x="5813425" y="1196975"/>
            <a:ext cx="1936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94" name="Line 21"/>
          <p:cNvSpPr>
            <a:spLocks noChangeShapeType="1"/>
          </p:cNvSpPr>
          <p:nvPr/>
        </p:nvSpPr>
        <p:spPr bwMode="auto">
          <a:xfrm>
            <a:off x="5006975" y="542925"/>
            <a:ext cx="10160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95" name="Freeform 22"/>
          <p:cNvSpPr>
            <a:spLocks/>
          </p:cNvSpPr>
          <p:nvPr/>
        </p:nvSpPr>
        <p:spPr bwMode="auto">
          <a:xfrm>
            <a:off x="2316163" y="1303338"/>
            <a:ext cx="479425" cy="714375"/>
          </a:xfrm>
          <a:custGeom>
            <a:avLst/>
            <a:gdLst>
              <a:gd name="T0" fmla="*/ 0 w 302"/>
              <a:gd name="T1" fmla="*/ 0 h 450"/>
              <a:gd name="T2" fmla="*/ 292338106 w 302"/>
              <a:gd name="T3" fmla="*/ 0 h 450"/>
              <a:gd name="T4" fmla="*/ 761087078 w 302"/>
              <a:gd name="T5" fmla="*/ 1134070402 h 450"/>
              <a:gd name="T6" fmla="*/ 0 60000 65536"/>
              <a:gd name="T7" fmla="*/ 0 60000 65536"/>
              <a:gd name="T8" fmla="*/ 0 60000 65536"/>
              <a:gd name="T9" fmla="*/ 0 w 302"/>
              <a:gd name="T10" fmla="*/ 0 h 450"/>
              <a:gd name="T11" fmla="*/ 302 w 302"/>
              <a:gd name="T12" fmla="*/ 450 h 4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2" h="450">
                <a:moveTo>
                  <a:pt x="0" y="0"/>
                </a:moveTo>
                <a:lnTo>
                  <a:pt x="116" y="0"/>
                </a:lnTo>
                <a:lnTo>
                  <a:pt x="302" y="450"/>
                </a:lnTo>
              </a:path>
            </a:pathLst>
          </a:custGeom>
          <a:noFill/>
          <a:ln w="158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96" name="Freeform 23"/>
          <p:cNvSpPr>
            <a:spLocks/>
          </p:cNvSpPr>
          <p:nvPr/>
        </p:nvSpPr>
        <p:spPr bwMode="auto">
          <a:xfrm>
            <a:off x="2319338" y="2428875"/>
            <a:ext cx="763587" cy="265113"/>
          </a:xfrm>
          <a:custGeom>
            <a:avLst/>
            <a:gdLst>
              <a:gd name="T0" fmla="*/ 0 w 481"/>
              <a:gd name="T1" fmla="*/ 0 h 167"/>
              <a:gd name="T2" fmla="*/ 287297651 w 481"/>
              <a:gd name="T3" fmla="*/ 0 h 167"/>
              <a:gd name="T4" fmla="*/ 1212193658 w 481"/>
              <a:gd name="T5" fmla="*/ 420867726 h 167"/>
              <a:gd name="T6" fmla="*/ 0 60000 65536"/>
              <a:gd name="T7" fmla="*/ 0 60000 65536"/>
              <a:gd name="T8" fmla="*/ 0 60000 65536"/>
              <a:gd name="T9" fmla="*/ 0 w 481"/>
              <a:gd name="T10" fmla="*/ 0 h 167"/>
              <a:gd name="T11" fmla="*/ 481 w 481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1" h="167">
                <a:moveTo>
                  <a:pt x="0" y="0"/>
                </a:moveTo>
                <a:lnTo>
                  <a:pt x="114" y="0"/>
                </a:lnTo>
                <a:lnTo>
                  <a:pt x="481" y="167"/>
                </a:lnTo>
              </a:path>
            </a:pathLst>
          </a:custGeom>
          <a:noFill/>
          <a:ln w="158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97" name="Freeform 24"/>
          <p:cNvSpPr>
            <a:spLocks/>
          </p:cNvSpPr>
          <p:nvPr/>
        </p:nvSpPr>
        <p:spPr bwMode="auto">
          <a:xfrm>
            <a:off x="2876550" y="2647950"/>
            <a:ext cx="781050" cy="612775"/>
          </a:xfrm>
          <a:custGeom>
            <a:avLst/>
            <a:gdLst>
              <a:gd name="T0" fmla="*/ 0 w 492"/>
              <a:gd name="T1" fmla="*/ 970261040 h 386"/>
              <a:gd name="T2" fmla="*/ 380544392 w 492"/>
              <a:gd name="T3" fmla="*/ 972780402 h 386"/>
              <a:gd name="T4" fmla="*/ 1239916964 w 492"/>
              <a:gd name="T5" fmla="*/ 0 h 386"/>
              <a:gd name="T6" fmla="*/ 0 60000 65536"/>
              <a:gd name="T7" fmla="*/ 0 60000 65536"/>
              <a:gd name="T8" fmla="*/ 0 60000 65536"/>
              <a:gd name="T9" fmla="*/ 0 w 492"/>
              <a:gd name="T10" fmla="*/ 0 h 386"/>
              <a:gd name="T11" fmla="*/ 492 w 492"/>
              <a:gd name="T12" fmla="*/ 386 h 3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2" h="386">
                <a:moveTo>
                  <a:pt x="0" y="385"/>
                </a:moveTo>
                <a:lnTo>
                  <a:pt x="151" y="386"/>
                </a:lnTo>
                <a:lnTo>
                  <a:pt x="492" y="0"/>
                </a:lnTo>
              </a:path>
            </a:pathLst>
          </a:custGeom>
          <a:noFill/>
          <a:ln w="158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98" name="Freeform 25"/>
          <p:cNvSpPr>
            <a:spLocks/>
          </p:cNvSpPr>
          <p:nvPr/>
        </p:nvSpPr>
        <p:spPr bwMode="auto">
          <a:xfrm>
            <a:off x="2638425" y="3175000"/>
            <a:ext cx="1039813" cy="657225"/>
          </a:xfrm>
          <a:custGeom>
            <a:avLst/>
            <a:gdLst>
              <a:gd name="T0" fmla="*/ 0 w 655"/>
              <a:gd name="T1" fmla="*/ 1043344777 h 414"/>
              <a:gd name="T2" fmla="*/ 244456076 w 655"/>
              <a:gd name="T3" fmla="*/ 1043344777 h 414"/>
              <a:gd name="T4" fmla="*/ 1650703713 w 655"/>
              <a:gd name="T5" fmla="*/ 0 h 414"/>
              <a:gd name="T6" fmla="*/ 0 60000 65536"/>
              <a:gd name="T7" fmla="*/ 0 60000 65536"/>
              <a:gd name="T8" fmla="*/ 0 60000 65536"/>
              <a:gd name="T9" fmla="*/ 0 w 655"/>
              <a:gd name="T10" fmla="*/ 0 h 414"/>
              <a:gd name="T11" fmla="*/ 655 w 655"/>
              <a:gd name="T12" fmla="*/ 414 h 4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5" h="414">
                <a:moveTo>
                  <a:pt x="0" y="414"/>
                </a:moveTo>
                <a:lnTo>
                  <a:pt x="97" y="414"/>
                </a:lnTo>
                <a:lnTo>
                  <a:pt x="655" y="0"/>
                </a:lnTo>
              </a:path>
            </a:pathLst>
          </a:custGeom>
          <a:noFill/>
          <a:ln w="158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99" name="Freeform 26"/>
          <p:cNvSpPr>
            <a:spLocks/>
          </p:cNvSpPr>
          <p:nvPr/>
        </p:nvSpPr>
        <p:spPr bwMode="auto">
          <a:xfrm>
            <a:off x="2682875" y="3598863"/>
            <a:ext cx="742950" cy="800100"/>
          </a:xfrm>
          <a:custGeom>
            <a:avLst/>
            <a:gdLst>
              <a:gd name="T0" fmla="*/ 0 w 468"/>
              <a:gd name="T1" fmla="*/ 1270158839 h 504"/>
              <a:gd name="T2" fmla="*/ 257055970 w 468"/>
              <a:gd name="T3" fmla="*/ 1270158839 h 504"/>
              <a:gd name="T4" fmla="*/ 1179433214 w 468"/>
              <a:gd name="T5" fmla="*/ 0 h 504"/>
              <a:gd name="T6" fmla="*/ 0 60000 65536"/>
              <a:gd name="T7" fmla="*/ 0 60000 65536"/>
              <a:gd name="T8" fmla="*/ 0 60000 65536"/>
              <a:gd name="T9" fmla="*/ 0 w 468"/>
              <a:gd name="T10" fmla="*/ 0 h 504"/>
              <a:gd name="T11" fmla="*/ 468 w 468"/>
              <a:gd name="T12" fmla="*/ 504 h 5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8" h="504">
                <a:moveTo>
                  <a:pt x="0" y="504"/>
                </a:moveTo>
                <a:lnTo>
                  <a:pt x="102" y="504"/>
                </a:lnTo>
                <a:lnTo>
                  <a:pt x="468" y="0"/>
                </a:lnTo>
              </a:path>
            </a:pathLst>
          </a:custGeom>
          <a:noFill/>
          <a:ln w="158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00" name="Freeform 27"/>
          <p:cNvSpPr>
            <a:spLocks/>
          </p:cNvSpPr>
          <p:nvPr/>
        </p:nvSpPr>
        <p:spPr bwMode="auto">
          <a:xfrm>
            <a:off x="2095500" y="4679950"/>
            <a:ext cx="1406525" cy="219075"/>
          </a:xfrm>
          <a:custGeom>
            <a:avLst/>
            <a:gdLst>
              <a:gd name="T0" fmla="*/ 0 w 886"/>
              <a:gd name="T1" fmla="*/ 347781508 h 138"/>
              <a:gd name="T2" fmla="*/ 1270158797 w 886"/>
              <a:gd name="T3" fmla="*/ 347781508 h 138"/>
              <a:gd name="T4" fmla="*/ 2147483647 w 886"/>
              <a:gd name="T5" fmla="*/ 0 h 138"/>
              <a:gd name="T6" fmla="*/ 0 60000 65536"/>
              <a:gd name="T7" fmla="*/ 0 60000 65536"/>
              <a:gd name="T8" fmla="*/ 0 60000 65536"/>
              <a:gd name="T9" fmla="*/ 0 w 886"/>
              <a:gd name="T10" fmla="*/ 0 h 138"/>
              <a:gd name="T11" fmla="*/ 886 w 886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6" h="138">
                <a:moveTo>
                  <a:pt x="0" y="138"/>
                </a:moveTo>
                <a:lnTo>
                  <a:pt x="504" y="138"/>
                </a:lnTo>
                <a:lnTo>
                  <a:pt x="886" y="0"/>
                </a:lnTo>
              </a:path>
            </a:pathLst>
          </a:custGeom>
          <a:noFill/>
          <a:ln w="158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01" name="Freeform 28"/>
          <p:cNvSpPr>
            <a:spLocks/>
          </p:cNvSpPr>
          <p:nvPr/>
        </p:nvSpPr>
        <p:spPr bwMode="auto">
          <a:xfrm>
            <a:off x="2235200" y="4762500"/>
            <a:ext cx="1641475" cy="869950"/>
          </a:xfrm>
          <a:custGeom>
            <a:avLst/>
            <a:gdLst>
              <a:gd name="T0" fmla="*/ 0 w 1034"/>
              <a:gd name="T1" fmla="*/ 1381045407 h 548"/>
              <a:gd name="T2" fmla="*/ 831651368 w 1034"/>
              <a:gd name="T3" fmla="*/ 1376005096 h 548"/>
              <a:gd name="T4" fmla="*/ 2147483647 w 1034"/>
              <a:gd name="T5" fmla="*/ 0 h 548"/>
              <a:gd name="T6" fmla="*/ 0 60000 65536"/>
              <a:gd name="T7" fmla="*/ 0 60000 65536"/>
              <a:gd name="T8" fmla="*/ 0 60000 65536"/>
              <a:gd name="T9" fmla="*/ 0 w 1034"/>
              <a:gd name="T10" fmla="*/ 0 h 548"/>
              <a:gd name="T11" fmla="*/ 1034 w 1034"/>
              <a:gd name="T12" fmla="*/ 548 h 5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4" h="548">
                <a:moveTo>
                  <a:pt x="0" y="548"/>
                </a:moveTo>
                <a:lnTo>
                  <a:pt x="330" y="546"/>
                </a:lnTo>
                <a:lnTo>
                  <a:pt x="1034" y="0"/>
                </a:lnTo>
              </a:path>
            </a:pathLst>
          </a:custGeom>
          <a:noFill/>
          <a:ln w="158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02" name="Freeform 29"/>
          <p:cNvSpPr>
            <a:spLocks/>
          </p:cNvSpPr>
          <p:nvPr/>
        </p:nvSpPr>
        <p:spPr bwMode="auto">
          <a:xfrm>
            <a:off x="2749550" y="4740275"/>
            <a:ext cx="1443038" cy="1376363"/>
          </a:xfrm>
          <a:custGeom>
            <a:avLst/>
            <a:gdLst>
              <a:gd name="T0" fmla="*/ 0 w 909"/>
              <a:gd name="T1" fmla="*/ 2147483647 h 867"/>
              <a:gd name="T2" fmla="*/ 657761825 w 909"/>
              <a:gd name="T3" fmla="*/ 2147483647 h 867"/>
              <a:gd name="T4" fmla="*/ 2147483647 w 909"/>
              <a:gd name="T5" fmla="*/ 0 h 867"/>
              <a:gd name="T6" fmla="*/ 0 60000 65536"/>
              <a:gd name="T7" fmla="*/ 0 60000 65536"/>
              <a:gd name="T8" fmla="*/ 0 60000 65536"/>
              <a:gd name="T9" fmla="*/ 0 w 909"/>
              <a:gd name="T10" fmla="*/ 0 h 867"/>
              <a:gd name="T11" fmla="*/ 909 w 909"/>
              <a:gd name="T12" fmla="*/ 867 h 8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9" h="867">
                <a:moveTo>
                  <a:pt x="0" y="867"/>
                </a:moveTo>
                <a:lnTo>
                  <a:pt x="261" y="866"/>
                </a:lnTo>
                <a:lnTo>
                  <a:pt x="909" y="0"/>
                </a:lnTo>
              </a:path>
            </a:pathLst>
          </a:custGeom>
          <a:noFill/>
          <a:ln w="158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03" name="Freeform 30"/>
          <p:cNvSpPr>
            <a:spLocks/>
          </p:cNvSpPr>
          <p:nvPr/>
        </p:nvSpPr>
        <p:spPr bwMode="auto">
          <a:xfrm>
            <a:off x="4503738" y="4340225"/>
            <a:ext cx="1419225" cy="1524000"/>
          </a:xfrm>
          <a:custGeom>
            <a:avLst/>
            <a:gdLst>
              <a:gd name="T0" fmla="*/ 0 w 894"/>
              <a:gd name="T1" fmla="*/ 0 h 960"/>
              <a:gd name="T2" fmla="*/ 1945560887 w 894"/>
              <a:gd name="T3" fmla="*/ 2147483647 h 960"/>
              <a:gd name="T4" fmla="*/ 2147483647 w 894"/>
              <a:gd name="T5" fmla="*/ 2147483647 h 960"/>
              <a:gd name="T6" fmla="*/ 0 60000 65536"/>
              <a:gd name="T7" fmla="*/ 0 60000 65536"/>
              <a:gd name="T8" fmla="*/ 0 60000 65536"/>
              <a:gd name="T9" fmla="*/ 0 w 894"/>
              <a:gd name="T10" fmla="*/ 0 h 960"/>
              <a:gd name="T11" fmla="*/ 894 w 894"/>
              <a:gd name="T12" fmla="*/ 960 h 9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4" h="960">
                <a:moveTo>
                  <a:pt x="0" y="0"/>
                </a:moveTo>
                <a:lnTo>
                  <a:pt x="772" y="960"/>
                </a:lnTo>
                <a:lnTo>
                  <a:pt x="894" y="960"/>
                </a:lnTo>
              </a:path>
            </a:pathLst>
          </a:custGeom>
          <a:noFill/>
          <a:ln w="158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04" name="Freeform 31"/>
          <p:cNvSpPr>
            <a:spLocks/>
          </p:cNvSpPr>
          <p:nvPr/>
        </p:nvSpPr>
        <p:spPr bwMode="auto">
          <a:xfrm>
            <a:off x="4992688" y="4552950"/>
            <a:ext cx="930275" cy="650875"/>
          </a:xfrm>
          <a:custGeom>
            <a:avLst/>
            <a:gdLst>
              <a:gd name="T0" fmla="*/ 0 w 586"/>
              <a:gd name="T1" fmla="*/ 0 h 410"/>
              <a:gd name="T2" fmla="*/ 1159271789 w 586"/>
              <a:gd name="T3" fmla="*/ 1033264152 h 410"/>
              <a:gd name="T4" fmla="*/ 1476811344 w 586"/>
              <a:gd name="T5" fmla="*/ 1033264152 h 410"/>
              <a:gd name="T6" fmla="*/ 0 60000 65536"/>
              <a:gd name="T7" fmla="*/ 0 60000 65536"/>
              <a:gd name="T8" fmla="*/ 0 60000 65536"/>
              <a:gd name="T9" fmla="*/ 0 w 586"/>
              <a:gd name="T10" fmla="*/ 0 h 410"/>
              <a:gd name="T11" fmla="*/ 586 w 586"/>
              <a:gd name="T12" fmla="*/ 410 h 4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6" h="410">
                <a:moveTo>
                  <a:pt x="0" y="0"/>
                </a:moveTo>
                <a:lnTo>
                  <a:pt x="460" y="410"/>
                </a:lnTo>
                <a:lnTo>
                  <a:pt x="586" y="410"/>
                </a:lnTo>
              </a:path>
            </a:pathLst>
          </a:custGeom>
          <a:noFill/>
          <a:ln w="158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05" name="Freeform 32"/>
          <p:cNvSpPr>
            <a:spLocks/>
          </p:cNvSpPr>
          <p:nvPr/>
        </p:nvSpPr>
        <p:spPr bwMode="auto">
          <a:xfrm>
            <a:off x="5097463" y="4397375"/>
            <a:ext cx="828675" cy="222250"/>
          </a:xfrm>
          <a:custGeom>
            <a:avLst/>
            <a:gdLst>
              <a:gd name="T0" fmla="*/ 0 w 522"/>
              <a:gd name="T1" fmla="*/ 0 h 140"/>
              <a:gd name="T2" fmla="*/ 987901185 w 522"/>
              <a:gd name="T3" fmla="*/ 347781510 h 140"/>
              <a:gd name="T4" fmla="*/ 1315521344 w 522"/>
              <a:gd name="T5" fmla="*/ 352821820 h 140"/>
              <a:gd name="T6" fmla="*/ 0 60000 65536"/>
              <a:gd name="T7" fmla="*/ 0 60000 65536"/>
              <a:gd name="T8" fmla="*/ 0 60000 65536"/>
              <a:gd name="T9" fmla="*/ 0 w 522"/>
              <a:gd name="T10" fmla="*/ 0 h 140"/>
              <a:gd name="T11" fmla="*/ 522 w 522"/>
              <a:gd name="T12" fmla="*/ 140 h 1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2" h="140">
                <a:moveTo>
                  <a:pt x="0" y="0"/>
                </a:moveTo>
                <a:lnTo>
                  <a:pt x="392" y="138"/>
                </a:lnTo>
                <a:lnTo>
                  <a:pt x="522" y="140"/>
                </a:lnTo>
              </a:path>
            </a:pathLst>
          </a:custGeom>
          <a:noFill/>
          <a:ln w="158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06" name="Freeform 33"/>
          <p:cNvSpPr>
            <a:spLocks/>
          </p:cNvSpPr>
          <p:nvPr/>
        </p:nvSpPr>
        <p:spPr bwMode="auto">
          <a:xfrm>
            <a:off x="5110163" y="4003675"/>
            <a:ext cx="781050" cy="269875"/>
          </a:xfrm>
          <a:custGeom>
            <a:avLst/>
            <a:gdLst>
              <a:gd name="T0" fmla="*/ 0 w 492"/>
              <a:gd name="T1" fmla="*/ 428426607 h 170"/>
              <a:gd name="T2" fmla="*/ 962699846 w 492"/>
              <a:gd name="T3" fmla="*/ 0 h 170"/>
              <a:gd name="T4" fmla="*/ 1239916964 w 492"/>
              <a:gd name="T5" fmla="*/ 0 h 170"/>
              <a:gd name="T6" fmla="*/ 0 60000 65536"/>
              <a:gd name="T7" fmla="*/ 0 60000 65536"/>
              <a:gd name="T8" fmla="*/ 0 60000 65536"/>
              <a:gd name="T9" fmla="*/ 0 w 492"/>
              <a:gd name="T10" fmla="*/ 0 h 170"/>
              <a:gd name="T11" fmla="*/ 492 w 492"/>
              <a:gd name="T12" fmla="*/ 170 h 1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2" h="170">
                <a:moveTo>
                  <a:pt x="0" y="170"/>
                </a:moveTo>
                <a:lnTo>
                  <a:pt x="382" y="0"/>
                </a:lnTo>
                <a:lnTo>
                  <a:pt x="492" y="0"/>
                </a:lnTo>
              </a:path>
            </a:pathLst>
          </a:custGeom>
          <a:noFill/>
          <a:ln w="158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07" name="Line 34"/>
          <p:cNvSpPr>
            <a:spLocks noChangeShapeType="1"/>
          </p:cNvSpPr>
          <p:nvPr/>
        </p:nvSpPr>
        <p:spPr bwMode="auto">
          <a:xfrm>
            <a:off x="4840288" y="3425825"/>
            <a:ext cx="8572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08" name="Line 35"/>
          <p:cNvSpPr>
            <a:spLocks noChangeShapeType="1"/>
          </p:cNvSpPr>
          <p:nvPr/>
        </p:nvSpPr>
        <p:spPr bwMode="auto">
          <a:xfrm>
            <a:off x="5338763" y="2593975"/>
            <a:ext cx="6572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09" name="Freeform 36"/>
          <p:cNvSpPr>
            <a:spLocks/>
          </p:cNvSpPr>
          <p:nvPr/>
        </p:nvSpPr>
        <p:spPr bwMode="auto">
          <a:xfrm>
            <a:off x="5862638" y="1587500"/>
            <a:ext cx="136525" cy="225425"/>
          </a:xfrm>
          <a:custGeom>
            <a:avLst/>
            <a:gdLst>
              <a:gd name="T0" fmla="*/ 0 w 86"/>
              <a:gd name="T1" fmla="*/ 0 h 142"/>
              <a:gd name="T2" fmla="*/ 45362809 w 86"/>
              <a:gd name="T3" fmla="*/ 352821823 h 142"/>
              <a:gd name="T4" fmla="*/ 216733460 w 86"/>
              <a:gd name="T5" fmla="*/ 357862133 h 142"/>
              <a:gd name="T6" fmla="*/ 0 60000 65536"/>
              <a:gd name="T7" fmla="*/ 0 60000 65536"/>
              <a:gd name="T8" fmla="*/ 0 60000 65536"/>
              <a:gd name="T9" fmla="*/ 0 w 86"/>
              <a:gd name="T10" fmla="*/ 0 h 142"/>
              <a:gd name="T11" fmla="*/ 86 w 86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" h="142">
                <a:moveTo>
                  <a:pt x="0" y="0"/>
                </a:moveTo>
                <a:lnTo>
                  <a:pt x="18" y="140"/>
                </a:lnTo>
                <a:lnTo>
                  <a:pt x="86" y="142"/>
                </a:lnTo>
              </a:path>
            </a:pathLst>
          </a:custGeom>
          <a:noFill/>
          <a:ln w="158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10" name="Line 37"/>
          <p:cNvSpPr>
            <a:spLocks noChangeShapeType="1"/>
          </p:cNvSpPr>
          <p:nvPr/>
        </p:nvSpPr>
        <p:spPr bwMode="auto">
          <a:xfrm>
            <a:off x="5815013" y="1196975"/>
            <a:ext cx="1936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11" name="Line 38"/>
          <p:cNvSpPr>
            <a:spLocks noChangeShapeType="1"/>
          </p:cNvSpPr>
          <p:nvPr/>
        </p:nvSpPr>
        <p:spPr bwMode="auto">
          <a:xfrm>
            <a:off x="5002213" y="542925"/>
            <a:ext cx="1016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12" name="Text Box 39"/>
          <p:cNvSpPr txBox="1">
            <a:spLocks noChangeArrowheads="1"/>
          </p:cNvSpPr>
          <p:nvPr/>
        </p:nvSpPr>
        <p:spPr bwMode="auto">
          <a:xfrm>
            <a:off x="1258888" y="1146175"/>
            <a:ext cx="1154112" cy="10255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700" b="1">
                <a:latin typeface="Arial" charset="0"/>
              </a:rPr>
              <a:t>Posterior superior iliac spine</a:t>
            </a:r>
          </a:p>
        </p:txBody>
      </p:sp>
      <p:sp>
        <p:nvSpPr>
          <p:cNvPr id="133213" name="Text Box 40"/>
          <p:cNvSpPr txBox="1">
            <a:spLocks noChangeArrowheads="1"/>
          </p:cNvSpPr>
          <p:nvPr/>
        </p:nvSpPr>
        <p:spPr bwMode="auto">
          <a:xfrm>
            <a:off x="1235075" y="2254250"/>
            <a:ext cx="1303338" cy="7921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700" b="1">
                <a:latin typeface="Arial" charset="0"/>
              </a:rPr>
              <a:t>Posterior inferior iliac spine</a:t>
            </a:r>
          </a:p>
        </p:txBody>
      </p:sp>
      <p:sp>
        <p:nvSpPr>
          <p:cNvPr id="133214" name="Text Box 41"/>
          <p:cNvSpPr txBox="1">
            <a:spLocks noChangeArrowheads="1"/>
          </p:cNvSpPr>
          <p:nvPr/>
        </p:nvSpPr>
        <p:spPr bwMode="auto">
          <a:xfrm>
            <a:off x="1252538" y="3084513"/>
            <a:ext cx="1819275" cy="558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700" b="1">
                <a:latin typeface="Arial" charset="0"/>
              </a:rPr>
              <a:t>Greater sciatic notch</a:t>
            </a:r>
          </a:p>
        </p:txBody>
      </p:sp>
      <p:sp>
        <p:nvSpPr>
          <p:cNvPr id="133215" name="Text Box 42"/>
          <p:cNvSpPr txBox="1">
            <a:spLocks noChangeArrowheads="1"/>
          </p:cNvSpPr>
          <p:nvPr/>
        </p:nvSpPr>
        <p:spPr bwMode="auto">
          <a:xfrm>
            <a:off x="1257300" y="3654425"/>
            <a:ext cx="1819275" cy="3254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700" b="1">
                <a:latin typeface="Arial" charset="0"/>
              </a:rPr>
              <a:t>Ischial body</a:t>
            </a:r>
          </a:p>
        </p:txBody>
      </p:sp>
      <p:sp>
        <p:nvSpPr>
          <p:cNvPr id="133216" name="Text Box 43"/>
          <p:cNvSpPr txBox="1">
            <a:spLocks noChangeArrowheads="1"/>
          </p:cNvSpPr>
          <p:nvPr/>
        </p:nvSpPr>
        <p:spPr bwMode="auto">
          <a:xfrm>
            <a:off x="1257300" y="4222750"/>
            <a:ext cx="1819275" cy="3254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700" b="1">
                <a:latin typeface="Arial" charset="0"/>
              </a:rPr>
              <a:t>Ischial spine</a:t>
            </a:r>
          </a:p>
        </p:txBody>
      </p:sp>
      <p:sp>
        <p:nvSpPr>
          <p:cNvPr id="133217" name="Text Box 44"/>
          <p:cNvSpPr txBox="1">
            <a:spLocks noChangeArrowheads="1"/>
          </p:cNvSpPr>
          <p:nvPr/>
        </p:nvSpPr>
        <p:spPr bwMode="auto">
          <a:xfrm>
            <a:off x="1265238" y="4721225"/>
            <a:ext cx="1819275" cy="558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700" b="1">
                <a:latin typeface="Arial" charset="0"/>
              </a:rPr>
              <a:t>Ischial tuberosity</a:t>
            </a:r>
          </a:p>
        </p:txBody>
      </p:sp>
      <p:sp>
        <p:nvSpPr>
          <p:cNvPr id="133218" name="Text Box 45"/>
          <p:cNvSpPr txBox="1">
            <a:spLocks noChangeArrowheads="1"/>
          </p:cNvSpPr>
          <p:nvPr/>
        </p:nvSpPr>
        <p:spPr bwMode="auto">
          <a:xfrm>
            <a:off x="1271588" y="5467350"/>
            <a:ext cx="1819275" cy="3254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700" b="1">
                <a:latin typeface="Arial" charset="0"/>
              </a:rPr>
              <a:t>Ischium</a:t>
            </a:r>
          </a:p>
        </p:txBody>
      </p:sp>
      <p:sp>
        <p:nvSpPr>
          <p:cNvPr id="133219" name="Text Box 46"/>
          <p:cNvSpPr txBox="1">
            <a:spLocks noChangeArrowheads="1"/>
          </p:cNvSpPr>
          <p:nvPr/>
        </p:nvSpPr>
        <p:spPr bwMode="auto">
          <a:xfrm>
            <a:off x="1241425" y="5935663"/>
            <a:ext cx="1819275" cy="32543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700" b="1">
                <a:latin typeface="Arial" charset="0"/>
              </a:rPr>
              <a:t>Ischial ramus</a:t>
            </a:r>
          </a:p>
        </p:txBody>
      </p:sp>
      <p:sp>
        <p:nvSpPr>
          <p:cNvPr id="133220" name="Text Box 47"/>
          <p:cNvSpPr txBox="1">
            <a:spLocks noChangeArrowheads="1"/>
          </p:cNvSpPr>
          <p:nvPr/>
        </p:nvSpPr>
        <p:spPr bwMode="auto">
          <a:xfrm>
            <a:off x="1300163" y="6303963"/>
            <a:ext cx="647700" cy="32543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700" b="1">
                <a:latin typeface="Arial" charset="0"/>
              </a:rPr>
              <a:t>(b)</a:t>
            </a:r>
          </a:p>
        </p:txBody>
      </p:sp>
      <p:sp>
        <p:nvSpPr>
          <p:cNvPr id="133221" name="Text Box 48"/>
          <p:cNvSpPr txBox="1">
            <a:spLocks noChangeArrowheads="1"/>
          </p:cNvSpPr>
          <p:nvPr/>
        </p:nvSpPr>
        <p:spPr bwMode="auto">
          <a:xfrm>
            <a:off x="4056063" y="671513"/>
            <a:ext cx="1154112" cy="32543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700" b="1" i="1">
                <a:latin typeface="Arial" charset="0"/>
              </a:rPr>
              <a:t>Ala</a:t>
            </a:r>
          </a:p>
        </p:txBody>
      </p:sp>
      <p:sp>
        <p:nvSpPr>
          <p:cNvPr id="133222" name="Text Box 49"/>
          <p:cNvSpPr txBox="1">
            <a:spLocks noChangeArrowheads="1"/>
          </p:cNvSpPr>
          <p:nvPr/>
        </p:nvSpPr>
        <p:spPr bwMode="auto">
          <a:xfrm>
            <a:off x="5967413" y="379413"/>
            <a:ext cx="1154112" cy="32543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700" b="1">
                <a:latin typeface="Arial" charset="0"/>
              </a:rPr>
              <a:t>IIium</a:t>
            </a:r>
          </a:p>
        </p:txBody>
      </p:sp>
      <p:sp>
        <p:nvSpPr>
          <p:cNvPr id="133223" name="Text Box 50"/>
          <p:cNvSpPr txBox="1">
            <a:spLocks noChangeArrowheads="1"/>
          </p:cNvSpPr>
          <p:nvPr/>
        </p:nvSpPr>
        <p:spPr bwMode="auto">
          <a:xfrm>
            <a:off x="5978525" y="1041400"/>
            <a:ext cx="1416050" cy="3254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700" b="1">
                <a:latin typeface="Arial" charset="0"/>
              </a:rPr>
              <a:t>IIiac crest</a:t>
            </a:r>
          </a:p>
        </p:txBody>
      </p:sp>
      <p:sp>
        <p:nvSpPr>
          <p:cNvPr id="133224" name="Text Box 51"/>
          <p:cNvSpPr txBox="1">
            <a:spLocks noChangeArrowheads="1"/>
          </p:cNvSpPr>
          <p:nvPr/>
        </p:nvSpPr>
        <p:spPr bwMode="auto">
          <a:xfrm>
            <a:off x="5959475" y="1662113"/>
            <a:ext cx="1960563" cy="558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700" b="1">
                <a:latin typeface="Arial" charset="0"/>
              </a:rPr>
              <a:t>Anterior superior iliac spine</a:t>
            </a:r>
          </a:p>
        </p:txBody>
      </p:sp>
      <p:sp>
        <p:nvSpPr>
          <p:cNvPr id="133225" name="Text Box 52"/>
          <p:cNvSpPr txBox="1">
            <a:spLocks noChangeArrowheads="1"/>
          </p:cNvSpPr>
          <p:nvPr/>
        </p:nvSpPr>
        <p:spPr bwMode="auto">
          <a:xfrm>
            <a:off x="5954713" y="2444750"/>
            <a:ext cx="1960562" cy="558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700" b="1">
                <a:latin typeface="Arial" charset="0"/>
              </a:rPr>
              <a:t>Anterior inferior iliac spine</a:t>
            </a:r>
          </a:p>
        </p:txBody>
      </p:sp>
      <p:sp>
        <p:nvSpPr>
          <p:cNvPr id="133226" name="Text Box 53"/>
          <p:cNvSpPr txBox="1">
            <a:spLocks noChangeArrowheads="1"/>
          </p:cNvSpPr>
          <p:nvPr/>
        </p:nvSpPr>
        <p:spPr bwMode="auto">
          <a:xfrm>
            <a:off x="5688013" y="3262313"/>
            <a:ext cx="1960562" cy="32543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700" b="1">
                <a:latin typeface="Arial" charset="0"/>
              </a:rPr>
              <a:t>Acetabulum</a:t>
            </a:r>
          </a:p>
        </p:txBody>
      </p:sp>
      <p:sp>
        <p:nvSpPr>
          <p:cNvPr id="133227" name="Text Box 54"/>
          <p:cNvSpPr txBox="1">
            <a:spLocks noChangeArrowheads="1"/>
          </p:cNvSpPr>
          <p:nvPr/>
        </p:nvSpPr>
        <p:spPr bwMode="auto">
          <a:xfrm>
            <a:off x="5861050" y="3863975"/>
            <a:ext cx="1960563" cy="3254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700" b="1">
                <a:latin typeface="Arial" charset="0"/>
              </a:rPr>
              <a:t>Body of pubis</a:t>
            </a:r>
          </a:p>
        </p:txBody>
      </p:sp>
      <p:sp>
        <p:nvSpPr>
          <p:cNvPr id="133228" name="Text Box 55"/>
          <p:cNvSpPr txBox="1">
            <a:spLocks noChangeArrowheads="1"/>
          </p:cNvSpPr>
          <p:nvPr/>
        </p:nvSpPr>
        <p:spPr bwMode="auto">
          <a:xfrm>
            <a:off x="5900738" y="4470400"/>
            <a:ext cx="1960562" cy="3254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700" b="1">
                <a:latin typeface="Arial" charset="0"/>
              </a:rPr>
              <a:t>Pubis</a:t>
            </a:r>
          </a:p>
        </p:txBody>
      </p:sp>
      <p:sp>
        <p:nvSpPr>
          <p:cNvPr id="133229" name="Text Box 56"/>
          <p:cNvSpPr txBox="1">
            <a:spLocks noChangeArrowheads="1"/>
          </p:cNvSpPr>
          <p:nvPr/>
        </p:nvSpPr>
        <p:spPr bwMode="auto">
          <a:xfrm>
            <a:off x="5894388" y="5057775"/>
            <a:ext cx="1960562" cy="558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700" b="1">
                <a:latin typeface="Arial" charset="0"/>
              </a:rPr>
              <a:t>Inferior pubic ramus</a:t>
            </a:r>
          </a:p>
        </p:txBody>
      </p:sp>
      <p:sp>
        <p:nvSpPr>
          <p:cNvPr id="133230" name="Text Box 57"/>
          <p:cNvSpPr txBox="1">
            <a:spLocks noChangeArrowheads="1"/>
          </p:cNvSpPr>
          <p:nvPr/>
        </p:nvSpPr>
        <p:spPr bwMode="auto">
          <a:xfrm>
            <a:off x="5894388" y="5716588"/>
            <a:ext cx="1960562" cy="558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700" b="1">
                <a:latin typeface="Arial" charset="0"/>
              </a:rPr>
              <a:t>Obturator foramen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r>
              <a:rPr lang="en-US"/>
              <a:t>Clinical Forms of Arthritis</a:t>
            </a:r>
          </a:p>
        </p:txBody>
      </p:sp>
      <p:sp>
        <p:nvSpPr>
          <p:cNvPr id="171011" name="Rectangle 1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Osteoarthritis</a:t>
            </a:r>
          </a:p>
          <a:p>
            <a:pPr lvl="1">
              <a:lnSpc>
                <a:spcPct val="90000"/>
              </a:lnSpc>
            </a:pPr>
            <a:r>
              <a:rPr lang="en-US"/>
              <a:t>Most common chronic arthritis</a:t>
            </a:r>
          </a:p>
          <a:p>
            <a:pPr lvl="1">
              <a:lnSpc>
                <a:spcPct val="90000"/>
              </a:lnSpc>
            </a:pPr>
            <a:r>
              <a:rPr lang="en-US"/>
              <a:t>Probably related to normal aging processes</a:t>
            </a:r>
          </a:p>
          <a:p>
            <a:pPr>
              <a:lnSpc>
                <a:spcPct val="90000"/>
              </a:lnSpc>
            </a:pPr>
            <a:r>
              <a:rPr lang="en-US"/>
              <a:t>Rheumatoid arthritis</a:t>
            </a:r>
          </a:p>
          <a:p>
            <a:pPr lvl="1">
              <a:lnSpc>
                <a:spcPct val="90000"/>
              </a:lnSpc>
            </a:pPr>
            <a:r>
              <a:rPr lang="en-US"/>
              <a:t>An autoimmune disease—the immune system attacks the joints</a:t>
            </a:r>
          </a:p>
          <a:p>
            <a:pPr lvl="1">
              <a:lnSpc>
                <a:spcPct val="90000"/>
              </a:lnSpc>
            </a:pPr>
            <a:r>
              <a:rPr lang="en-US"/>
              <a:t>Symptoms begin with bilateral inflammation of certain joints</a:t>
            </a:r>
          </a:p>
          <a:p>
            <a:pPr lvl="1">
              <a:lnSpc>
                <a:spcPct val="90000"/>
              </a:lnSpc>
            </a:pPr>
            <a:r>
              <a:rPr lang="en-US"/>
              <a:t>Often leads to deformities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Text Box 27"/>
          <p:cNvSpPr txBox="1">
            <a:spLocks noChangeArrowheads="1"/>
          </p:cNvSpPr>
          <p:nvPr/>
        </p:nvSpPr>
        <p:spPr bwMode="auto">
          <a:xfrm>
            <a:off x="7945438" y="6477000"/>
            <a:ext cx="1122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5.33</a:t>
            </a:r>
            <a:endParaRPr lang="en-US" sz="1400" b="1">
              <a:solidFill>
                <a:srgbClr val="6BA12F"/>
              </a:solidFill>
              <a:latin typeface="Arial" charset="0"/>
            </a:endParaRPr>
          </a:p>
        </p:txBody>
      </p:sp>
      <p:pic>
        <p:nvPicPr>
          <p:cNvPr id="172037" name="Picture 5" descr="figure_05_33_unlabeled"/>
          <p:cNvPicPr>
            <a:picLocks noChangeAspect="1" noChangeArrowheads="1"/>
          </p:cNvPicPr>
          <p:nvPr/>
        </p:nvPicPr>
        <p:blipFill>
          <a:blip r:embed="rId3" cstate="print"/>
          <a:srcRect b="2936"/>
          <a:stretch>
            <a:fillRect/>
          </a:stretch>
        </p:blipFill>
        <p:spPr bwMode="auto">
          <a:xfrm>
            <a:off x="282575" y="228600"/>
            <a:ext cx="8401050" cy="6299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r>
              <a:rPr lang="en-US"/>
              <a:t>Clinical Forms of Arthritis</a:t>
            </a:r>
          </a:p>
        </p:txBody>
      </p:sp>
      <p:sp>
        <p:nvSpPr>
          <p:cNvPr id="173059" name="Rectangle 1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Gouty arthritis</a:t>
            </a:r>
          </a:p>
          <a:p>
            <a:pPr lvl="1"/>
            <a:r>
              <a:rPr lang="en-US"/>
              <a:t>Inflammation of joints is caused by a deposition of uric acid crystals from the blood</a:t>
            </a:r>
          </a:p>
          <a:p>
            <a:pPr lvl="1"/>
            <a:r>
              <a:rPr lang="en-US"/>
              <a:t>Can usually be controlled with diet</a:t>
            </a:r>
          </a:p>
          <a:p>
            <a:pPr lvl="1"/>
            <a:r>
              <a:rPr lang="en-US"/>
              <a:t>More common in men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534400" cy="990600"/>
          </a:xfrm>
        </p:spPr>
        <p:txBody>
          <a:bodyPr anchor="b"/>
          <a:lstStyle/>
          <a:p>
            <a:r>
              <a:rPr lang="en-US"/>
              <a:t>Developmental Aspects of the Skeletal System</a:t>
            </a:r>
          </a:p>
        </p:txBody>
      </p:sp>
      <p:sp>
        <p:nvSpPr>
          <p:cNvPr id="174083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22438"/>
            <a:ext cx="8229600" cy="4906962"/>
          </a:xfrm>
        </p:spPr>
        <p:txBody>
          <a:bodyPr/>
          <a:lstStyle/>
          <a:p>
            <a:r>
              <a:rPr lang="en-US"/>
              <a:t>At birth, the skull bones are incomplete</a:t>
            </a:r>
          </a:p>
          <a:p>
            <a:r>
              <a:rPr lang="en-US"/>
              <a:t>Bones are joined by fibrous membranes called fontanels</a:t>
            </a:r>
          </a:p>
          <a:p>
            <a:r>
              <a:rPr lang="en-US"/>
              <a:t>Fontanels are completely replaced with bone within two years after birth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9"/>
          <p:cNvSpPr txBox="1">
            <a:spLocks noChangeArrowheads="1"/>
          </p:cNvSpPr>
          <p:nvPr/>
        </p:nvSpPr>
        <p:spPr bwMode="auto">
          <a:xfrm>
            <a:off x="7945438" y="6477000"/>
            <a:ext cx="1122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5.34</a:t>
            </a:r>
            <a:endParaRPr lang="en-US" sz="1400" b="1">
              <a:solidFill>
                <a:srgbClr val="6BA12F"/>
              </a:solidFill>
              <a:latin typeface="Arial" charset="0"/>
            </a:endParaRPr>
          </a:p>
        </p:txBody>
      </p:sp>
      <p:pic>
        <p:nvPicPr>
          <p:cNvPr id="175152" name="Picture 48" descr="figure_05_34_unlabeled"/>
          <p:cNvPicPr>
            <a:picLocks noChangeAspect="1" noChangeArrowheads="1"/>
          </p:cNvPicPr>
          <p:nvPr/>
        </p:nvPicPr>
        <p:blipFill>
          <a:blip r:embed="rId3" cstate="print"/>
          <a:srcRect b="2611"/>
          <a:stretch>
            <a:fillRect/>
          </a:stretch>
        </p:blipFill>
        <p:spPr bwMode="auto">
          <a:xfrm>
            <a:off x="2092325" y="227013"/>
            <a:ext cx="5016500" cy="6453187"/>
          </a:xfrm>
          <a:prstGeom prst="rect">
            <a:avLst/>
          </a:prstGeom>
          <a:noFill/>
        </p:spPr>
      </p:pic>
      <p:sp>
        <p:nvSpPr>
          <p:cNvPr id="175153" name="Freeform 5"/>
          <p:cNvSpPr>
            <a:spLocks/>
          </p:cNvSpPr>
          <p:nvPr/>
        </p:nvSpPr>
        <p:spPr bwMode="auto">
          <a:xfrm>
            <a:off x="2895600" y="890588"/>
            <a:ext cx="723900" cy="315912"/>
          </a:xfrm>
          <a:custGeom>
            <a:avLst/>
            <a:gdLst>
              <a:gd name="T0" fmla="*/ 0 w 456"/>
              <a:gd name="T1" fmla="*/ 0 h 199"/>
              <a:gd name="T2" fmla="*/ 277217213 w 456"/>
              <a:gd name="T3" fmla="*/ 0 h 199"/>
              <a:gd name="T4" fmla="*/ 1149191339 w 456"/>
              <a:gd name="T5" fmla="*/ 501509551 h 199"/>
              <a:gd name="T6" fmla="*/ 0 60000 65536"/>
              <a:gd name="T7" fmla="*/ 0 60000 65536"/>
              <a:gd name="T8" fmla="*/ 0 60000 65536"/>
              <a:gd name="T9" fmla="*/ 0 w 456"/>
              <a:gd name="T10" fmla="*/ 0 h 199"/>
              <a:gd name="T11" fmla="*/ 456 w 456"/>
              <a:gd name="T12" fmla="*/ 199 h 1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" h="199">
                <a:moveTo>
                  <a:pt x="0" y="0"/>
                </a:moveTo>
                <a:lnTo>
                  <a:pt x="110" y="0"/>
                </a:lnTo>
                <a:lnTo>
                  <a:pt x="456" y="199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54" name="Freeform 6"/>
          <p:cNvSpPr>
            <a:spLocks/>
          </p:cNvSpPr>
          <p:nvPr/>
        </p:nvSpPr>
        <p:spPr bwMode="auto">
          <a:xfrm>
            <a:off x="3100388" y="1978025"/>
            <a:ext cx="1393825" cy="976313"/>
          </a:xfrm>
          <a:custGeom>
            <a:avLst/>
            <a:gdLst>
              <a:gd name="T0" fmla="*/ 0 w 878"/>
              <a:gd name="T1" fmla="*/ 0 h 615"/>
              <a:gd name="T2" fmla="*/ 269657537 w 878"/>
              <a:gd name="T3" fmla="*/ 0 h 615"/>
              <a:gd name="T4" fmla="*/ 2147483647 w 878"/>
              <a:gd name="T5" fmla="*/ 1549897463 h 615"/>
              <a:gd name="T6" fmla="*/ 0 60000 65536"/>
              <a:gd name="T7" fmla="*/ 0 60000 65536"/>
              <a:gd name="T8" fmla="*/ 0 60000 65536"/>
              <a:gd name="T9" fmla="*/ 0 w 878"/>
              <a:gd name="T10" fmla="*/ 0 h 615"/>
              <a:gd name="T11" fmla="*/ 878 w 878"/>
              <a:gd name="T12" fmla="*/ 615 h 6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8" h="615">
                <a:moveTo>
                  <a:pt x="0" y="0"/>
                </a:moveTo>
                <a:lnTo>
                  <a:pt x="107" y="0"/>
                </a:lnTo>
                <a:lnTo>
                  <a:pt x="878" y="615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55" name="Freeform 7"/>
          <p:cNvSpPr>
            <a:spLocks/>
          </p:cNvSpPr>
          <p:nvPr/>
        </p:nvSpPr>
        <p:spPr bwMode="auto">
          <a:xfrm>
            <a:off x="2903538" y="3176588"/>
            <a:ext cx="573087" cy="301625"/>
          </a:xfrm>
          <a:custGeom>
            <a:avLst/>
            <a:gdLst>
              <a:gd name="T0" fmla="*/ 0 w 361"/>
              <a:gd name="T1" fmla="*/ 0 h 190"/>
              <a:gd name="T2" fmla="*/ 259575085 w 361"/>
              <a:gd name="T3" fmla="*/ 0 h 190"/>
              <a:gd name="T4" fmla="*/ 909774908 w 361"/>
              <a:gd name="T5" fmla="*/ 478829732 h 190"/>
              <a:gd name="T6" fmla="*/ 0 60000 65536"/>
              <a:gd name="T7" fmla="*/ 0 60000 65536"/>
              <a:gd name="T8" fmla="*/ 0 60000 65536"/>
              <a:gd name="T9" fmla="*/ 0 w 361"/>
              <a:gd name="T10" fmla="*/ 0 h 190"/>
              <a:gd name="T11" fmla="*/ 361 w 361"/>
              <a:gd name="T12" fmla="*/ 190 h 1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1" h="190">
                <a:moveTo>
                  <a:pt x="0" y="0"/>
                </a:moveTo>
                <a:lnTo>
                  <a:pt x="103" y="0"/>
                </a:lnTo>
                <a:lnTo>
                  <a:pt x="361" y="19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56" name="Freeform 8"/>
          <p:cNvSpPr>
            <a:spLocks/>
          </p:cNvSpPr>
          <p:nvPr/>
        </p:nvSpPr>
        <p:spPr bwMode="auto">
          <a:xfrm>
            <a:off x="2689225" y="3425825"/>
            <a:ext cx="679450" cy="158750"/>
          </a:xfrm>
          <a:custGeom>
            <a:avLst/>
            <a:gdLst>
              <a:gd name="T0" fmla="*/ 0 w 428"/>
              <a:gd name="T1" fmla="*/ 0 h 100"/>
              <a:gd name="T2" fmla="*/ 267136586 w 428"/>
              <a:gd name="T3" fmla="*/ 0 h 100"/>
              <a:gd name="T4" fmla="*/ 1078626964 w 428"/>
              <a:gd name="T5" fmla="*/ 252015647 h 100"/>
              <a:gd name="T6" fmla="*/ 0 60000 65536"/>
              <a:gd name="T7" fmla="*/ 0 60000 65536"/>
              <a:gd name="T8" fmla="*/ 0 60000 65536"/>
              <a:gd name="T9" fmla="*/ 0 w 428"/>
              <a:gd name="T10" fmla="*/ 0 h 100"/>
              <a:gd name="T11" fmla="*/ 428 w 428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" h="100">
                <a:moveTo>
                  <a:pt x="0" y="0"/>
                </a:moveTo>
                <a:lnTo>
                  <a:pt x="106" y="0"/>
                </a:lnTo>
                <a:lnTo>
                  <a:pt x="428" y="10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57" name="Freeform 9"/>
          <p:cNvSpPr>
            <a:spLocks/>
          </p:cNvSpPr>
          <p:nvPr/>
        </p:nvSpPr>
        <p:spPr bwMode="auto">
          <a:xfrm>
            <a:off x="3100388" y="3738563"/>
            <a:ext cx="1050925" cy="415925"/>
          </a:xfrm>
          <a:custGeom>
            <a:avLst/>
            <a:gdLst>
              <a:gd name="T0" fmla="*/ 0 w 662"/>
              <a:gd name="T1" fmla="*/ 0 h 262"/>
              <a:gd name="T2" fmla="*/ 257055942 w 662"/>
              <a:gd name="T3" fmla="*/ 0 h 262"/>
              <a:gd name="T4" fmla="*/ 1668343616 w 662"/>
              <a:gd name="T5" fmla="*/ 660280828 h 262"/>
              <a:gd name="T6" fmla="*/ 0 60000 65536"/>
              <a:gd name="T7" fmla="*/ 0 60000 65536"/>
              <a:gd name="T8" fmla="*/ 0 60000 65536"/>
              <a:gd name="T9" fmla="*/ 0 w 662"/>
              <a:gd name="T10" fmla="*/ 0 h 262"/>
              <a:gd name="T11" fmla="*/ 662 w 662"/>
              <a:gd name="T12" fmla="*/ 262 h 2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2" h="262">
                <a:moveTo>
                  <a:pt x="0" y="0"/>
                </a:moveTo>
                <a:lnTo>
                  <a:pt x="102" y="0"/>
                </a:lnTo>
                <a:lnTo>
                  <a:pt x="662" y="262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58" name="Freeform 10"/>
          <p:cNvSpPr>
            <a:spLocks/>
          </p:cNvSpPr>
          <p:nvPr/>
        </p:nvSpPr>
        <p:spPr bwMode="auto">
          <a:xfrm>
            <a:off x="2852738" y="4257675"/>
            <a:ext cx="928687" cy="596900"/>
          </a:xfrm>
          <a:custGeom>
            <a:avLst/>
            <a:gdLst>
              <a:gd name="T0" fmla="*/ 0 w 585"/>
              <a:gd name="T1" fmla="*/ 0 h 376"/>
              <a:gd name="T2" fmla="*/ 264615459 w 585"/>
              <a:gd name="T3" fmla="*/ 0 h 376"/>
              <a:gd name="T4" fmla="*/ 1474289600 w 585"/>
              <a:gd name="T5" fmla="*/ 947578839 h 376"/>
              <a:gd name="T6" fmla="*/ 0 60000 65536"/>
              <a:gd name="T7" fmla="*/ 0 60000 65536"/>
              <a:gd name="T8" fmla="*/ 0 60000 65536"/>
              <a:gd name="T9" fmla="*/ 0 w 585"/>
              <a:gd name="T10" fmla="*/ 0 h 376"/>
              <a:gd name="T11" fmla="*/ 585 w 585"/>
              <a:gd name="T12" fmla="*/ 376 h 3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5" h="376">
                <a:moveTo>
                  <a:pt x="0" y="0"/>
                </a:moveTo>
                <a:lnTo>
                  <a:pt x="105" y="0"/>
                </a:lnTo>
                <a:lnTo>
                  <a:pt x="585" y="376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59" name="Freeform 11"/>
          <p:cNvSpPr>
            <a:spLocks/>
          </p:cNvSpPr>
          <p:nvPr/>
        </p:nvSpPr>
        <p:spPr bwMode="auto">
          <a:xfrm>
            <a:off x="2705100" y="4930775"/>
            <a:ext cx="423863" cy="627063"/>
          </a:xfrm>
          <a:custGeom>
            <a:avLst/>
            <a:gdLst>
              <a:gd name="T0" fmla="*/ 0 w 267"/>
              <a:gd name="T1" fmla="*/ 0 h 395"/>
              <a:gd name="T2" fmla="*/ 269657807 w 267"/>
              <a:gd name="T3" fmla="*/ 0 h 395"/>
              <a:gd name="T4" fmla="*/ 672883197 w 267"/>
              <a:gd name="T5" fmla="*/ 995463395 h 395"/>
              <a:gd name="T6" fmla="*/ 0 60000 65536"/>
              <a:gd name="T7" fmla="*/ 0 60000 65536"/>
              <a:gd name="T8" fmla="*/ 0 60000 65536"/>
              <a:gd name="T9" fmla="*/ 0 w 267"/>
              <a:gd name="T10" fmla="*/ 0 h 395"/>
              <a:gd name="T11" fmla="*/ 267 w 267"/>
              <a:gd name="T12" fmla="*/ 395 h 3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7" h="395">
                <a:moveTo>
                  <a:pt x="0" y="0"/>
                </a:moveTo>
                <a:lnTo>
                  <a:pt x="107" y="0"/>
                </a:lnTo>
                <a:lnTo>
                  <a:pt x="267" y="395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60" name="Freeform 12"/>
          <p:cNvSpPr>
            <a:spLocks/>
          </p:cNvSpPr>
          <p:nvPr/>
        </p:nvSpPr>
        <p:spPr bwMode="auto">
          <a:xfrm>
            <a:off x="4803775" y="6059488"/>
            <a:ext cx="977900" cy="307975"/>
          </a:xfrm>
          <a:custGeom>
            <a:avLst/>
            <a:gdLst>
              <a:gd name="T0" fmla="*/ 0 w 616"/>
              <a:gd name="T1" fmla="*/ 0 h 194"/>
              <a:gd name="T2" fmla="*/ 1287798936 w 616"/>
              <a:gd name="T3" fmla="*/ 488910357 h 194"/>
              <a:gd name="T4" fmla="*/ 1552416032 w 616"/>
              <a:gd name="T5" fmla="*/ 488910357 h 194"/>
              <a:gd name="T6" fmla="*/ 0 60000 65536"/>
              <a:gd name="T7" fmla="*/ 0 60000 65536"/>
              <a:gd name="T8" fmla="*/ 0 60000 65536"/>
              <a:gd name="T9" fmla="*/ 0 w 616"/>
              <a:gd name="T10" fmla="*/ 0 h 194"/>
              <a:gd name="T11" fmla="*/ 616 w 616"/>
              <a:gd name="T12" fmla="*/ 194 h 1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6" h="194">
                <a:moveTo>
                  <a:pt x="0" y="0"/>
                </a:moveTo>
                <a:lnTo>
                  <a:pt x="511" y="194"/>
                </a:lnTo>
                <a:lnTo>
                  <a:pt x="616" y="194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61" name="Freeform 13"/>
          <p:cNvSpPr>
            <a:spLocks/>
          </p:cNvSpPr>
          <p:nvPr/>
        </p:nvSpPr>
        <p:spPr bwMode="auto">
          <a:xfrm>
            <a:off x="5232400" y="5638800"/>
            <a:ext cx="549275" cy="423863"/>
          </a:xfrm>
          <a:custGeom>
            <a:avLst/>
            <a:gdLst>
              <a:gd name="T0" fmla="*/ 0 w 346"/>
              <a:gd name="T1" fmla="*/ 0 h 267"/>
              <a:gd name="T2" fmla="*/ 597276225 w 346"/>
              <a:gd name="T3" fmla="*/ 672883197 h 267"/>
              <a:gd name="T4" fmla="*/ 871974152 w 346"/>
              <a:gd name="T5" fmla="*/ 672883197 h 267"/>
              <a:gd name="T6" fmla="*/ 0 60000 65536"/>
              <a:gd name="T7" fmla="*/ 0 60000 65536"/>
              <a:gd name="T8" fmla="*/ 0 60000 65536"/>
              <a:gd name="T9" fmla="*/ 0 w 346"/>
              <a:gd name="T10" fmla="*/ 0 h 267"/>
              <a:gd name="T11" fmla="*/ 346 w 346"/>
              <a:gd name="T12" fmla="*/ 267 h 2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6" h="267">
                <a:moveTo>
                  <a:pt x="0" y="0"/>
                </a:moveTo>
                <a:lnTo>
                  <a:pt x="237" y="267"/>
                </a:lnTo>
                <a:lnTo>
                  <a:pt x="346" y="267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62" name="Freeform 14"/>
          <p:cNvSpPr>
            <a:spLocks/>
          </p:cNvSpPr>
          <p:nvPr/>
        </p:nvSpPr>
        <p:spPr bwMode="auto">
          <a:xfrm>
            <a:off x="5186363" y="4957763"/>
            <a:ext cx="1038225" cy="268287"/>
          </a:xfrm>
          <a:custGeom>
            <a:avLst/>
            <a:gdLst>
              <a:gd name="T0" fmla="*/ 0 w 654"/>
              <a:gd name="T1" fmla="*/ 0 h 169"/>
              <a:gd name="T2" fmla="*/ 1368445524 w 654"/>
              <a:gd name="T3" fmla="*/ 425904863 h 169"/>
              <a:gd name="T4" fmla="*/ 1648181969 w 654"/>
              <a:gd name="T5" fmla="*/ 425904863 h 169"/>
              <a:gd name="T6" fmla="*/ 0 60000 65536"/>
              <a:gd name="T7" fmla="*/ 0 60000 65536"/>
              <a:gd name="T8" fmla="*/ 0 60000 65536"/>
              <a:gd name="T9" fmla="*/ 0 w 654"/>
              <a:gd name="T10" fmla="*/ 0 h 169"/>
              <a:gd name="T11" fmla="*/ 654 w 654"/>
              <a:gd name="T12" fmla="*/ 169 h 1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4" h="169">
                <a:moveTo>
                  <a:pt x="0" y="0"/>
                </a:moveTo>
                <a:lnTo>
                  <a:pt x="543" y="169"/>
                </a:lnTo>
                <a:lnTo>
                  <a:pt x="654" y="169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63" name="Line 15"/>
          <p:cNvSpPr>
            <a:spLocks noChangeShapeType="1"/>
          </p:cNvSpPr>
          <p:nvPr/>
        </p:nvSpPr>
        <p:spPr bwMode="auto">
          <a:xfrm>
            <a:off x="5203825" y="4673600"/>
            <a:ext cx="844550" cy="5524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64" name="Freeform 16"/>
          <p:cNvSpPr>
            <a:spLocks/>
          </p:cNvSpPr>
          <p:nvPr/>
        </p:nvSpPr>
        <p:spPr bwMode="auto">
          <a:xfrm>
            <a:off x="5842000" y="2411413"/>
            <a:ext cx="249238" cy="200025"/>
          </a:xfrm>
          <a:custGeom>
            <a:avLst/>
            <a:gdLst>
              <a:gd name="T0" fmla="*/ 0 w 157"/>
              <a:gd name="T1" fmla="*/ 317539710 h 126"/>
              <a:gd name="T2" fmla="*/ 123488699 w 157"/>
              <a:gd name="T3" fmla="*/ 5040313 h 126"/>
              <a:gd name="T4" fmla="*/ 395666064 w 157"/>
              <a:gd name="T5" fmla="*/ 0 h 126"/>
              <a:gd name="T6" fmla="*/ 0 60000 65536"/>
              <a:gd name="T7" fmla="*/ 0 60000 65536"/>
              <a:gd name="T8" fmla="*/ 0 60000 65536"/>
              <a:gd name="T9" fmla="*/ 0 w 157"/>
              <a:gd name="T10" fmla="*/ 0 h 126"/>
              <a:gd name="T11" fmla="*/ 157 w 157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26">
                <a:moveTo>
                  <a:pt x="0" y="126"/>
                </a:moveTo>
                <a:lnTo>
                  <a:pt x="49" y="2"/>
                </a:lnTo>
                <a:lnTo>
                  <a:pt x="157" y="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65" name="Freeform 17"/>
          <p:cNvSpPr>
            <a:spLocks/>
          </p:cNvSpPr>
          <p:nvPr/>
        </p:nvSpPr>
        <p:spPr bwMode="auto">
          <a:xfrm>
            <a:off x="5465763" y="2090738"/>
            <a:ext cx="630237" cy="606425"/>
          </a:xfrm>
          <a:custGeom>
            <a:avLst/>
            <a:gdLst>
              <a:gd name="T0" fmla="*/ 0 w 397"/>
              <a:gd name="T1" fmla="*/ 962699777 h 382"/>
              <a:gd name="T2" fmla="*/ 720764092 w 397"/>
              <a:gd name="T3" fmla="*/ 0 h 382"/>
              <a:gd name="T4" fmla="*/ 1000500533 w 397"/>
              <a:gd name="T5" fmla="*/ 0 h 382"/>
              <a:gd name="T6" fmla="*/ 0 60000 65536"/>
              <a:gd name="T7" fmla="*/ 0 60000 65536"/>
              <a:gd name="T8" fmla="*/ 0 60000 65536"/>
              <a:gd name="T9" fmla="*/ 0 w 397"/>
              <a:gd name="T10" fmla="*/ 0 h 382"/>
              <a:gd name="T11" fmla="*/ 397 w 397"/>
              <a:gd name="T12" fmla="*/ 382 h 3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7" h="382">
                <a:moveTo>
                  <a:pt x="0" y="382"/>
                </a:moveTo>
                <a:lnTo>
                  <a:pt x="286" y="0"/>
                </a:lnTo>
                <a:lnTo>
                  <a:pt x="397" y="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66" name="Line 18"/>
          <p:cNvSpPr>
            <a:spLocks noChangeShapeType="1"/>
          </p:cNvSpPr>
          <p:nvPr/>
        </p:nvSpPr>
        <p:spPr bwMode="auto">
          <a:xfrm>
            <a:off x="5699125" y="1397000"/>
            <a:ext cx="414338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67" name="Freeform 19"/>
          <p:cNvSpPr>
            <a:spLocks/>
          </p:cNvSpPr>
          <p:nvPr/>
        </p:nvSpPr>
        <p:spPr bwMode="auto">
          <a:xfrm>
            <a:off x="4905375" y="452438"/>
            <a:ext cx="1100138" cy="227012"/>
          </a:xfrm>
          <a:custGeom>
            <a:avLst/>
            <a:gdLst>
              <a:gd name="T0" fmla="*/ 0 w 693"/>
              <a:gd name="T1" fmla="*/ 360380702 h 143"/>
              <a:gd name="T2" fmla="*/ 1496973362 w 693"/>
              <a:gd name="T3" fmla="*/ 0 h 143"/>
              <a:gd name="T4" fmla="*/ 1746470047 w 693"/>
              <a:gd name="T5" fmla="*/ 5040301 h 143"/>
              <a:gd name="T6" fmla="*/ 0 60000 65536"/>
              <a:gd name="T7" fmla="*/ 0 60000 65536"/>
              <a:gd name="T8" fmla="*/ 0 60000 65536"/>
              <a:gd name="T9" fmla="*/ 0 w 693"/>
              <a:gd name="T10" fmla="*/ 0 h 143"/>
              <a:gd name="T11" fmla="*/ 693 w 693"/>
              <a:gd name="T12" fmla="*/ 143 h 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3" h="143">
                <a:moveTo>
                  <a:pt x="0" y="143"/>
                </a:moveTo>
                <a:lnTo>
                  <a:pt x="594" y="0"/>
                </a:lnTo>
                <a:lnTo>
                  <a:pt x="693" y="2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68" name="Freeform 20"/>
          <p:cNvSpPr>
            <a:spLocks/>
          </p:cNvSpPr>
          <p:nvPr/>
        </p:nvSpPr>
        <p:spPr bwMode="auto">
          <a:xfrm>
            <a:off x="2895600" y="890588"/>
            <a:ext cx="723900" cy="315912"/>
          </a:xfrm>
          <a:custGeom>
            <a:avLst/>
            <a:gdLst>
              <a:gd name="T0" fmla="*/ 0 w 456"/>
              <a:gd name="T1" fmla="*/ 0 h 199"/>
              <a:gd name="T2" fmla="*/ 277217213 w 456"/>
              <a:gd name="T3" fmla="*/ 0 h 199"/>
              <a:gd name="T4" fmla="*/ 1149191339 w 456"/>
              <a:gd name="T5" fmla="*/ 501509551 h 199"/>
              <a:gd name="T6" fmla="*/ 0 60000 65536"/>
              <a:gd name="T7" fmla="*/ 0 60000 65536"/>
              <a:gd name="T8" fmla="*/ 0 60000 65536"/>
              <a:gd name="T9" fmla="*/ 0 w 456"/>
              <a:gd name="T10" fmla="*/ 0 h 199"/>
              <a:gd name="T11" fmla="*/ 456 w 456"/>
              <a:gd name="T12" fmla="*/ 199 h 1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" h="199">
                <a:moveTo>
                  <a:pt x="0" y="0"/>
                </a:moveTo>
                <a:lnTo>
                  <a:pt x="110" y="0"/>
                </a:lnTo>
                <a:lnTo>
                  <a:pt x="456" y="199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69" name="Freeform 21"/>
          <p:cNvSpPr>
            <a:spLocks/>
          </p:cNvSpPr>
          <p:nvPr/>
        </p:nvSpPr>
        <p:spPr bwMode="auto">
          <a:xfrm>
            <a:off x="3100388" y="1978025"/>
            <a:ext cx="1393825" cy="976313"/>
          </a:xfrm>
          <a:custGeom>
            <a:avLst/>
            <a:gdLst>
              <a:gd name="T0" fmla="*/ 0 w 878"/>
              <a:gd name="T1" fmla="*/ 0 h 615"/>
              <a:gd name="T2" fmla="*/ 269657537 w 878"/>
              <a:gd name="T3" fmla="*/ 0 h 615"/>
              <a:gd name="T4" fmla="*/ 2147483647 w 878"/>
              <a:gd name="T5" fmla="*/ 1549897463 h 615"/>
              <a:gd name="T6" fmla="*/ 0 60000 65536"/>
              <a:gd name="T7" fmla="*/ 0 60000 65536"/>
              <a:gd name="T8" fmla="*/ 0 60000 65536"/>
              <a:gd name="T9" fmla="*/ 0 w 878"/>
              <a:gd name="T10" fmla="*/ 0 h 615"/>
              <a:gd name="T11" fmla="*/ 878 w 878"/>
              <a:gd name="T12" fmla="*/ 615 h 6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8" h="615">
                <a:moveTo>
                  <a:pt x="0" y="0"/>
                </a:moveTo>
                <a:lnTo>
                  <a:pt x="107" y="0"/>
                </a:lnTo>
                <a:lnTo>
                  <a:pt x="878" y="615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70" name="Freeform 22"/>
          <p:cNvSpPr>
            <a:spLocks/>
          </p:cNvSpPr>
          <p:nvPr/>
        </p:nvSpPr>
        <p:spPr bwMode="auto">
          <a:xfrm>
            <a:off x="2903538" y="3176588"/>
            <a:ext cx="573087" cy="301625"/>
          </a:xfrm>
          <a:custGeom>
            <a:avLst/>
            <a:gdLst>
              <a:gd name="T0" fmla="*/ 0 w 361"/>
              <a:gd name="T1" fmla="*/ 0 h 190"/>
              <a:gd name="T2" fmla="*/ 259575085 w 361"/>
              <a:gd name="T3" fmla="*/ 0 h 190"/>
              <a:gd name="T4" fmla="*/ 909774908 w 361"/>
              <a:gd name="T5" fmla="*/ 478829732 h 190"/>
              <a:gd name="T6" fmla="*/ 0 60000 65536"/>
              <a:gd name="T7" fmla="*/ 0 60000 65536"/>
              <a:gd name="T8" fmla="*/ 0 60000 65536"/>
              <a:gd name="T9" fmla="*/ 0 w 361"/>
              <a:gd name="T10" fmla="*/ 0 h 190"/>
              <a:gd name="T11" fmla="*/ 361 w 361"/>
              <a:gd name="T12" fmla="*/ 190 h 1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1" h="190">
                <a:moveTo>
                  <a:pt x="0" y="0"/>
                </a:moveTo>
                <a:lnTo>
                  <a:pt x="103" y="0"/>
                </a:lnTo>
                <a:lnTo>
                  <a:pt x="361" y="19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71" name="Freeform 23"/>
          <p:cNvSpPr>
            <a:spLocks/>
          </p:cNvSpPr>
          <p:nvPr/>
        </p:nvSpPr>
        <p:spPr bwMode="auto">
          <a:xfrm>
            <a:off x="2689225" y="3425825"/>
            <a:ext cx="682625" cy="158750"/>
          </a:xfrm>
          <a:custGeom>
            <a:avLst/>
            <a:gdLst>
              <a:gd name="T0" fmla="*/ 0 w 430"/>
              <a:gd name="T1" fmla="*/ 0 h 100"/>
              <a:gd name="T2" fmla="*/ 267136586 w 430"/>
              <a:gd name="T3" fmla="*/ 0 h 100"/>
              <a:gd name="T4" fmla="*/ 1083667277 w 430"/>
              <a:gd name="T5" fmla="*/ 252015647 h 100"/>
              <a:gd name="T6" fmla="*/ 0 60000 65536"/>
              <a:gd name="T7" fmla="*/ 0 60000 65536"/>
              <a:gd name="T8" fmla="*/ 0 60000 65536"/>
              <a:gd name="T9" fmla="*/ 0 w 430"/>
              <a:gd name="T10" fmla="*/ 0 h 100"/>
              <a:gd name="T11" fmla="*/ 430 w 430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0" h="100">
                <a:moveTo>
                  <a:pt x="0" y="0"/>
                </a:moveTo>
                <a:lnTo>
                  <a:pt x="106" y="0"/>
                </a:lnTo>
                <a:lnTo>
                  <a:pt x="430" y="10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72" name="Freeform 24"/>
          <p:cNvSpPr>
            <a:spLocks/>
          </p:cNvSpPr>
          <p:nvPr/>
        </p:nvSpPr>
        <p:spPr bwMode="auto">
          <a:xfrm>
            <a:off x="3100388" y="3738563"/>
            <a:ext cx="1050925" cy="415925"/>
          </a:xfrm>
          <a:custGeom>
            <a:avLst/>
            <a:gdLst>
              <a:gd name="T0" fmla="*/ 0 w 662"/>
              <a:gd name="T1" fmla="*/ 0 h 262"/>
              <a:gd name="T2" fmla="*/ 257055942 w 662"/>
              <a:gd name="T3" fmla="*/ 0 h 262"/>
              <a:gd name="T4" fmla="*/ 1668343616 w 662"/>
              <a:gd name="T5" fmla="*/ 660280828 h 262"/>
              <a:gd name="T6" fmla="*/ 0 60000 65536"/>
              <a:gd name="T7" fmla="*/ 0 60000 65536"/>
              <a:gd name="T8" fmla="*/ 0 60000 65536"/>
              <a:gd name="T9" fmla="*/ 0 w 662"/>
              <a:gd name="T10" fmla="*/ 0 h 262"/>
              <a:gd name="T11" fmla="*/ 662 w 662"/>
              <a:gd name="T12" fmla="*/ 262 h 2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2" h="262">
                <a:moveTo>
                  <a:pt x="0" y="0"/>
                </a:moveTo>
                <a:lnTo>
                  <a:pt x="102" y="0"/>
                </a:lnTo>
                <a:lnTo>
                  <a:pt x="662" y="26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73" name="Freeform 25"/>
          <p:cNvSpPr>
            <a:spLocks/>
          </p:cNvSpPr>
          <p:nvPr/>
        </p:nvSpPr>
        <p:spPr bwMode="auto">
          <a:xfrm>
            <a:off x="2852738" y="4257675"/>
            <a:ext cx="928687" cy="596900"/>
          </a:xfrm>
          <a:custGeom>
            <a:avLst/>
            <a:gdLst>
              <a:gd name="T0" fmla="*/ 0 w 585"/>
              <a:gd name="T1" fmla="*/ 0 h 376"/>
              <a:gd name="T2" fmla="*/ 264615459 w 585"/>
              <a:gd name="T3" fmla="*/ 0 h 376"/>
              <a:gd name="T4" fmla="*/ 1474289600 w 585"/>
              <a:gd name="T5" fmla="*/ 947578839 h 376"/>
              <a:gd name="T6" fmla="*/ 0 60000 65536"/>
              <a:gd name="T7" fmla="*/ 0 60000 65536"/>
              <a:gd name="T8" fmla="*/ 0 60000 65536"/>
              <a:gd name="T9" fmla="*/ 0 w 585"/>
              <a:gd name="T10" fmla="*/ 0 h 376"/>
              <a:gd name="T11" fmla="*/ 585 w 585"/>
              <a:gd name="T12" fmla="*/ 376 h 3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5" h="376">
                <a:moveTo>
                  <a:pt x="0" y="0"/>
                </a:moveTo>
                <a:lnTo>
                  <a:pt x="105" y="0"/>
                </a:lnTo>
                <a:lnTo>
                  <a:pt x="585" y="376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74" name="Freeform 26"/>
          <p:cNvSpPr>
            <a:spLocks/>
          </p:cNvSpPr>
          <p:nvPr/>
        </p:nvSpPr>
        <p:spPr bwMode="auto">
          <a:xfrm>
            <a:off x="2705100" y="4930775"/>
            <a:ext cx="423863" cy="627063"/>
          </a:xfrm>
          <a:custGeom>
            <a:avLst/>
            <a:gdLst>
              <a:gd name="T0" fmla="*/ 0 w 267"/>
              <a:gd name="T1" fmla="*/ 0 h 395"/>
              <a:gd name="T2" fmla="*/ 269657807 w 267"/>
              <a:gd name="T3" fmla="*/ 0 h 395"/>
              <a:gd name="T4" fmla="*/ 672883197 w 267"/>
              <a:gd name="T5" fmla="*/ 995463395 h 395"/>
              <a:gd name="T6" fmla="*/ 0 60000 65536"/>
              <a:gd name="T7" fmla="*/ 0 60000 65536"/>
              <a:gd name="T8" fmla="*/ 0 60000 65536"/>
              <a:gd name="T9" fmla="*/ 0 w 267"/>
              <a:gd name="T10" fmla="*/ 0 h 395"/>
              <a:gd name="T11" fmla="*/ 267 w 267"/>
              <a:gd name="T12" fmla="*/ 395 h 3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7" h="395">
                <a:moveTo>
                  <a:pt x="0" y="0"/>
                </a:moveTo>
                <a:lnTo>
                  <a:pt x="107" y="0"/>
                </a:lnTo>
                <a:lnTo>
                  <a:pt x="267" y="395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75" name="Freeform 27"/>
          <p:cNvSpPr>
            <a:spLocks/>
          </p:cNvSpPr>
          <p:nvPr/>
        </p:nvSpPr>
        <p:spPr bwMode="auto">
          <a:xfrm>
            <a:off x="4803775" y="6059488"/>
            <a:ext cx="977900" cy="307975"/>
          </a:xfrm>
          <a:custGeom>
            <a:avLst/>
            <a:gdLst>
              <a:gd name="T0" fmla="*/ 0 w 616"/>
              <a:gd name="T1" fmla="*/ 0 h 194"/>
              <a:gd name="T2" fmla="*/ 1287798936 w 616"/>
              <a:gd name="T3" fmla="*/ 488910357 h 194"/>
              <a:gd name="T4" fmla="*/ 1552416032 w 616"/>
              <a:gd name="T5" fmla="*/ 488910357 h 194"/>
              <a:gd name="T6" fmla="*/ 0 60000 65536"/>
              <a:gd name="T7" fmla="*/ 0 60000 65536"/>
              <a:gd name="T8" fmla="*/ 0 60000 65536"/>
              <a:gd name="T9" fmla="*/ 0 w 616"/>
              <a:gd name="T10" fmla="*/ 0 h 194"/>
              <a:gd name="T11" fmla="*/ 616 w 616"/>
              <a:gd name="T12" fmla="*/ 194 h 1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6" h="194">
                <a:moveTo>
                  <a:pt x="0" y="0"/>
                </a:moveTo>
                <a:lnTo>
                  <a:pt x="511" y="194"/>
                </a:lnTo>
                <a:lnTo>
                  <a:pt x="616" y="19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76" name="Freeform 28"/>
          <p:cNvSpPr>
            <a:spLocks/>
          </p:cNvSpPr>
          <p:nvPr/>
        </p:nvSpPr>
        <p:spPr bwMode="auto">
          <a:xfrm>
            <a:off x="5232400" y="5638800"/>
            <a:ext cx="549275" cy="423863"/>
          </a:xfrm>
          <a:custGeom>
            <a:avLst/>
            <a:gdLst>
              <a:gd name="T0" fmla="*/ 0 w 346"/>
              <a:gd name="T1" fmla="*/ 0 h 267"/>
              <a:gd name="T2" fmla="*/ 597276225 w 346"/>
              <a:gd name="T3" fmla="*/ 672883197 h 267"/>
              <a:gd name="T4" fmla="*/ 871974152 w 346"/>
              <a:gd name="T5" fmla="*/ 672883197 h 267"/>
              <a:gd name="T6" fmla="*/ 0 60000 65536"/>
              <a:gd name="T7" fmla="*/ 0 60000 65536"/>
              <a:gd name="T8" fmla="*/ 0 60000 65536"/>
              <a:gd name="T9" fmla="*/ 0 w 346"/>
              <a:gd name="T10" fmla="*/ 0 h 267"/>
              <a:gd name="T11" fmla="*/ 346 w 346"/>
              <a:gd name="T12" fmla="*/ 267 h 2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6" h="267">
                <a:moveTo>
                  <a:pt x="0" y="0"/>
                </a:moveTo>
                <a:lnTo>
                  <a:pt x="237" y="267"/>
                </a:lnTo>
                <a:lnTo>
                  <a:pt x="346" y="267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77" name="Freeform 29"/>
          <p:cNvSpPr>
            <a:spLocks/>
          </p:cNvSpPr>
          <p:nvPr/>
        </p:nvSpPr>
        <p:spPr bwMode="auto">
          <a:xfrm>
            <a:off x="5186363" y="4957763"/>
            <a:ext cx="1038225" cy="268287"/>
          </a:xfrm>
          <a:custGeom>
            <a:avLst/>
            <a:gdLst>
              <a:gd name="T0" fmla="*/ 0 w 654"/>
              <a:gd name="T1" fmla="*/ 0 h 169"/>
              <a:gd name="T2" fmla="*/ 1368445524 w 654"/>
              <a:gd name="T3" fmla="*/ 425904863 h 169"/>
              <a:gd name="T4" fmla="*/ 1648181969 w 654"/>
              <a:gd name="T5" fmla="*/ 425904863 h 169"/>
              <a:gd name="T6" fmla="*/ 0 60000 65536"/>
              <a:gd name="T7" fmla="*/ 0 60000 65536"/>
              <a:gd name="T8" fmla="*/ 0 60000 65536"/>
              <a:gd name="T9" fmla="*/ 0 w 654"/>
              <a:gd name="T10" fmla="*/ 0 h 169"/>
              <a:gd name="T11" fmla="*/ 654 w 654"/>
              <a:gd name="T12" fmla="*/ 169 h 1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4" h="169">
                <a:moveTo>
                  <a:pt x="0" y="0"/>
                </a:moveTo>
                <a:lnTo>
                  <a:pt x="543" y="169"/>
                </a:lnTo>
                <a:lnTo>
                  <a:pt x="654" y="169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78" name="Line 30"/>
          <p:cNvSpPr>
            <a:spLocks noChangeShapeType="1"/>
          </p:cNvSpPr>
          <p:nvPr/>
        </p:nvSpPr>
        <p:spPr bwMode="auto">
          <a:xfrm>
            <a:off x="5203825" y="4673600"/>
            <a:ext cx="844550" cy="5524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79" name="Freeform 31"/>
          <p:cNvSpPr>
            <a:spLocks/>
          </p:cNvSpPr>
          <p:nvPr/>
        </p:nvSpPr>
        <p:spPr bwMode="auto">
          <a:xfrm>
            <a:off x="5842000" y="2411413"/>
            <a:ext cx="249238" cy="200025"/>
          </a:xfrm>
          <a:custGeom>
            <a:avLst/>
            <a:gdLst>
              <a:gd name="T0" fmla="*/ 0 w 157"/>
              <a:gd name="T1" fmla="*/ 317539710 h 126"/>
              <a:gd name="T2" fmla="*/ 123488699 w 157"/>
              <a:gd name="T3" fmla="*/ 5040313 h 126"/>
              <a:gd name="T4" fmla="*/ 395666064 w 157"/>
              <a:gd name="T5" fmla="*/ 0 h 126"/>
              <a:gd name="T6" fmla="*/ 0 60000 65536"/>
              <a:gd name="T7" fmla="*/ 0 60000 65536"/>
              <a:gd name="T8" fmla="*/ 0 60000 65536"/>
              <a:gd name="T9" fmla="*/ 0 w 157"/>
              <a:gd name="T10" fmla="*/ 0 h 126"/>
              <a:gd name="T11" fmla="*/ 157 w 157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26">
                <a:moveTo>
                  <a:pt x="0" y="126"/>
                </a:moveTo>
                <a:lnTo>
                  <a:pt x="49" y="2"/>
                </a:lnTo>
                <a:lnTo>
                  <a:pt x="157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80" name="Freeform 32"/>
          <p:cNvSpPr>
            <a:spLocks/>
          </p:cNvSpPr>
          <p:nvPr/>
        </p:nvSpPr>
        <p:spPr bwMode="auto">
          <a:xfrm>
            <a:off x="5465763" y="2090738"/>
            <a:ext cx="630237" cy="606425"/>
          </a:xfrm>
          <a:custGeom>
            <a:avLst/>
            <a:gdLst>
              <a:gd name="T0" fmla="*/ 0 w 397"/>
              <a:gd name="T1" fmla="*/ 962699777 h 382"/>
              <a:gd name="T2" fmla="*/ 720764092 w 397"/>
              <a:gd name="T3" fmla="*/ 0 h 382"/>
              <a:gd name="T4" fmla="*/ 1000500533 w 397"/>
              <a:gd name="T5" fmla="*/ 0 h 382"/>
              <a:gd name="T6" fmla="*/ 0 60000 65536"/>
              <a:gd name="T7" fmla="*/ 0 60000 65536"/>
              <a:gd name="T8" fmla="*/ 0 60000 65536"/>
              <a:gd name="T9" fmla="*/ 0 w 397"/>
              <a:gd name="T10" fmla="*/ 0 h 382"/>
              <a:gd name="T11" fmla="*/ 397 w 397"/>
              <a:gd name="T12" fmla="*/ 382 h 3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7" h="382">
                <a:moveTo>
                  <a:pt x="0" y="382"/>
                </a:moveTo>
                <a:lnTo>
                  <a:pt x="286" y="0"/>
                </a:lnTo>
                <a:lnTo>
                  <a:pt x="397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81" name="Line 33"/>
          <p:cNvSpPr>
            <a:spLocks noChangeShapeType="1"/>
          </p:cNvSpPr>
          <p:nvPr/>
        </p:nvSpPr>
        <p:spPr bwMode="auto">
          <a:xfrm>
            <a:off x="5699125" y="1397000"/>
            <a:ext cx="41433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82" name="Freeform 34"/>
          <p:cNvSpPr>
            <a:spLocks/>
          </p:cNvSpPr>
          <p:nvPr/>
        </p:nvSpPr>
        <p:spPr bwMode="auto">
          <a:xfrm>
            <a:off x="4905375" y="452438"/>
            <a:ext cx="1100138" cy="227012"/>
          </a:xfrm>
          <a:custGeom>
            <a:avLst/>
            <a:gdLst>
              <a:gd name="T0" fmla="*/ 0 w 693"/>
              <a:gd name="T1" fmla="*/ 360380702 h 143"/>
              <a:gd name="T2" fmla="*/ 1496973362 w 693"/>
              <a:gd name="T3" fmla="*/ 0 h 143"/>
              <a:gd name="T4" fmla="*/ 1746470047 w 693"/>
              <a:gd name="T5" fmla="*/ 5040301 h 143"/>
              <a:gd name="T6" fmla="*/ 0 60000 65536"/>
              <a:gd name="T7" fmla="*/ 0 60000 65536"/>
              <a:gd name="T8" fmla="*/ 0 60000 65536"/>
              <a:gd name="T9" fmla="*/ 0 w 693"/>
              <a:gd name="T10" fmla="*/ 0 h 143"/>
              <a:gd name="T11" fmla="*/ 693 w 693"/>
              <a:gd name="T12" fmla="*/ 143 h 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3" h="143">
                <a:moveTo>
                  <a:pt x="0" y="143"/>
                </a:moveTo>
                <a:lnTo>
                  <a:pt x="594" y="0"/>
                </a:lnTo>
                <a:lnTo>
                  <a:pt x="693" y="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83" name="Text Box 35"/>
          <p:cNvSpPr txBox="1">
            <a:spLocks noChangeArrowheads="1"/>
          </p:cNvSpPr>
          <p:nvPr/>
        </p:nvSpPr>
        <p:spPr bwMode="auto">
          <a:xfrm>
            <a:off x="2130425" y="762000"/>
            <a:ext cx="969963" cy="6397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Frontal bone </a:t>
            </a:r>
            <a:br>
              <a:rPr lang="en-US" sz="1500" b="1">
                <a:latin typeface="Arial" charset="0"/>
              </a:rPr>
            </a:br>
            <a:r>
              <a:rPr lang="en-US" sz="1500" b="1">
                <a:latin typeface="Arial" charset="0"/>
              </a:rPr>
              <a:t>of skull</a:t>
            </a:r>
          </a:p>
        </p:txBody>
      </p:sp>
      <p:sp>
        <p:nvSpPr>
          <p:cNvPr id="175184" name="Text Box 36"/>
          <p:cNvSpPr txBox="1">
            <a:spLocks noChangeArrowheads="1"/>
          </p:cNvSpPr>
          <p:nvPr/>
        </p:nvSpPr>
        <p:spPr bwMode="auto">
          <a:xfrm>
            <a:off x="2130425" y="1836738"/>
            <a:ext cx="1050925" cy="27463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Mandible</a:t>
            </a:r>
          </a:p>
        </p:txBody>
      </p:sp>
      <p:sp>
        <p:nvSpPr>
          <p:cNvPr id="175185" name="Text Box 37"/>
          <p:cNvSpPr txBox="1">
            <a:spLocks noChangeArrowheads="1"/>
          </p:cNvSpPr>
          <p:nvPr/>
        </p:nvSpPr>
        <p:spPr bwMode="auto">
          <a:xfrm>
            <a:off x="2128838" y="3035300"/>
            <a:ext cx="1050925" cy="2746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Radius</a:t>
            </a:r>
          </a:p>
        </p:txBody>
      </p:sp>
      <p:sp>
        <p:nvSpPr>
          <p:cNvPr id="175186" name="Text Box 38"/>
          <p:cNvSpPr txBox="1">
            <a:spLocks noChangeArrowheads="1"/>
          </p:cNvSpPr>
          <p:nvPr/>
        </p:nvSpPr>
        <p:spPr bwMode="auto">
          <a:xfrm>
            <a:off x="2127250" y="3292475"/>
            <a:ext cx="1050925" cy="2746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Ulna</a:t>
            </a:r>
          </a:p>
        </p:txBody>
      </p:sp>
      <p:sp>
        <p:nvSpPr>
          <p:cNvPr id="175187" name="Text Box 39"/>
          <p:cNvSpPr txBox="1">
            <a:spLocks noChangeArrowheads="1"/>
          </p:cNvSpPr>
          <p:nvPr/>
        </p:nvSpPr>
        <p:spPr bwMode="auto">
          <a:xfrm>
            <a:off x="2130425" y="3595688"/>
            <a:ext cx="1050925" cy="27463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Humerus</a:t>
            </a:r>
          </a:p>
        </p:txBody>
      </p:sp>
      <p:sp>
        <p:nvSpPr>
          <p:cNvPr id="175188" name="Text Box 40"/>
          <p:cNvSpPr txBox="1">
            <a:spLocks noChangeArrowheads="1"/>
          </p:cNvSpPr>
          <p:nvPr/>
        </p:nvSpPr>
        <p:spPr bwMode="auto">
          <a:xfrm>
            <a:off x="2132013" y="4110038"/>
            <a:ext cx="1050925" cy="27463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Femur</a:t>
            </a:r>
          </a:p>
        </p:txBody>
      </p:sp>
      <p:sp>
        <p:nvSpPr>
          <p:cNvPr id="175189" name="Text Box 41"/>
          <p:cNvSpPr txBox="1">
            <a:spLocks noChangeArrowheads="1"/>
          </p:cNvSpPr>
          <p:nvPr/>
        </p:nvSpPr>
        <p:spPr bwMode="auto">
          <a:xfrm>
            <a:off x="2128838" y="4787900"/>
            <a:ext cx="1050925" cy="2746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Tibia</a:t>
            </a:r>
          </a:p>
        </p:txBody>
      </p:sp>
      <p:sp>
        <p:nvSpPr>
          <p:cNvPr id="175190" name="Text Box 42"/>
          <p:cNvSpPr txBox="1">
            <a:spLocks noChangeArrowheads="1"/>
          </p:cNvSpPr>
          <p:nvPr/>
        </p:nvSpPr>
        <p:spPr bwMode="auto">
          <a:xfrm>
            <a:off x="5738813" y="6253163"/>
            <a:ext cx="1050925" cy="27463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Hip bone</a:t>
            </a:r>
          </a:p>
        </p:txBody>
      </p:sp>
      <p:sp>
        <p:nvSpPr>
          <p:cNvPr id="175191" name="Text Box 43"/>
          <p:cNvSpPr txBox="1">
            <a:spLocks noChangeArrowheads="1"/>
          </p:cNvSpPr>
          <p:nvPr/>
        </p:nvSpPr>
        <p:spPr bwMode="auto">
          <a:xfrm>
            <a:off x="5738813" y="5937250"/>
            <a:ext cx="1050925" cy="2746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Vertebra</a:t>
            </a:r>
          </a:p>
        </p:txBody>
      </p:sp>
      <p:sp>
        <p:nvSpPr>
          <p:cNvPr id="175192" name="Text Box 44"/>
          <p:cNvSpPr txBox="1">
            <a:spLocks noChangeArrowheads="1"/>
          </p:cNvSpPr>
          <p:nvPr/>
        </p:nvSpPr>
        <p:spPr bwMode="auto">
          <a:xfrm>
            <a:off x="6175375" y="5099050"/>
            <a:ext cx="938213" cy="2746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Ribs</a:t>
            </a:r>
          </a:p>
        </p:txBody>
      </p:sp>
      <p:sp>
        <p:nvSpPr>
          <p:cNvPr id="175193" name="Text Box 45"/>
          <p:cNvSpPr txBox="1">
            <a:spLocks noChangeArrowheads="1"/>
          </p:cNvSpPr>
          <p:nvPr/>
        </p:nvSpPr>
        <p:spPr bwMode="auto">
          <a:xfrm>
            <a:off x="6065838" y="2281238"/>
            <a:ext cx="1050925" cy="27463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Scapula</a:t>
            </a:r>
          </a:p>
        </p:txBody>
      </p:sp>
      <p:sp>
        <p:nvSpPr>
          <p:cNvPr id="175194" name="Text Box 46"/>
          <p:cNvSpPr txBox="1">
            <a:spLocks noChangeArrowheads="1"/>
          </p:cNvSpPr>
          <p:nvPr/>
        </p:nvSpPr>
        <p:spPr bwMode="auto">
          <a:xfrm>
            <a:off x="6065838" y="1978025"/>
            <a:ext cx="1050925" cy="2746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Clavicle</a:t>
            </a:r>
          </a:p>
        </p:txBody>
      </p:sp>
      <p:sp>
        <p:nvSpPr>
          <p:cNvPr id="175195" name="Text Box 47"/>
          <p:cNvSpPr txBox="1">
            <a:spLocks noChangeArrowheads="1"/>
          </p:cNvSpPr>
          <p:nvPr/>
        </p:nvSpPr>
        <p:spPr bwMode="auto">
          <a:xfrm>
            <a:off x="6062663" y="1260475"/>
            <a:ext cx="1050925" cy="4572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Occipital bone</a:t>
            </a:r>
          </a:p>
        </p:txBody>
      </p:sp>
      <p:sp>
        <p:nvSpPr>
          <p:cNvPr id="175196" name="Text Box 48"/>
          <p:cNvSpPr txBox="1">
            <a:spLocks noChangeArrowheads="1"/>
          </p:cNvSpPr>
          <p:nvPr/>
        </p:nvSpPr>
        <p:spPr bwMode="auto">
          <a:xfrm>
            <a:off x="5959475" y="338138"/>
            <a:ext cx="1050925" cy="4572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Parietal bone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r>
              <a:rPr lang="en-US"/>
              <a:t>Skeletal Changes Throughout Life</a:t>
            </a:r>
          </a:p>
        </p:txBody>
      </p:sp>
      <p:sp>
        <p:nvSpPr>
          <p:cNvPr id="176131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Fetus</a:t>
            </a:r>
          </a:p>
          <a:p>
            <a:pPr lvl="1"/>
            <a:r>
              <a:rPr lang="en-US"/>
              <a:t>Long bones are formed of hyaline cartilage</a:t>
            </a:r>
          </a:p>
          <a:p>
            <a:pPr lvl="1"/>
            <a:r>
              <a:rPr lang="en-US"/>
              <a:t>Flat bones begin as fibrous membranes</a:t>
            </a:r>
          </a:p>
          <a:p>
            <a:pPr lvl="1"/>
            <a:r>
              <a:rPr lang="en-US"/>
              <a:t>Flat and long bone models are converted to bone</a:t>
            </a:r>
          </a:p>
          <a:p>
            <a:r>
              <a:rPr lang="en-US"/>
              <a:t>Birth</a:t>
            </a:r>
          </a:p>
          <a:p>
            <a:pPr lvl="1"/>
            <a:r>
              <a:rPr lang="en-US"/>
              <a:t>Fontanels remain until around age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r>
              <a:rPr lang="en-US"/>
              <a:t>Skeletal Changes Throughout Life</a:t>
            </a:r>
          </a:p>
        </p:txBody>
      </p:sp>
      <p:sp>
        <p:nvSpPr>
          <p:cNvPr id="177155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Adolescence</a:t>
            </a:r>
          </a:p>
          <a:p>
            <a:pPr lvl="1">
              <a:lnSpc>
                <a:spcPct val="90000"/>
              </a:lnSpc>
            </a:pPr>
            <a:r>
              <a:rPr lang="en-US"/>
              <a:t>Epiphyseal plates become ossified and long bone growth ends</a:t>
            </a:r>
          </a:p>
          <a:p>
            <a:pPr>
              <a:lnSpc>
                <a:spcPct val="90000"/>
              </a:lnSpc>
            </a:pPr>
            <a:r>
              <a:rPr lang="en-US"/>
              <a:t>Size of cranium in relationship to body</a:t>
            </a:r>
          </a:p>
          <a:p>
            <a:pPr lvl="1">
              <a:lnSpc>
                <a:spcPct val="90000"/>
              </a:lnSpc>
            </a:pPr>
            <a:r>
              <a:rPr lang="en-US"/>
              <a:t>2 years old—skull is larger in proportion to the body compared to that of an adult</a:t>
            </a:r>
          </a:p>
          <a:p>
            <a:pPr lvl="1">
              <a:lnSpc>
                <a:spcPct val="90000"/>
              </a:lnSpc>
            </a:pPr>
            <a:r>
              <a:rPr lang="en-US"/>
              <a:t>8 or 9 years old—skull is near adult size and proportion</a:t>
            </a:r>
          </a:p>
          <a:p>
            <a:pPr lvl="1">
              <a:lnSpc>
                <a:spcPct val="90000"/>
              </a:lnSpc>
            </a:pPr>
            <a:r>
              <a:rPr lang="en-US"/>
              <a:t>Between ages 6 and 11, the face grows out from the skull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Text Box 5"/>
          <p:cNvSpPr txBox="1">
            <a:spLocks noChangeArrowheads="1"/>
          </p:cNvSpPr>
          <p:nvPr/>
        </p:nvSpPr>
        <p:spPr bwMode="auto">
          <a:xfrm>
            <a:off x="7845425" y="6477000"/>
            <a:ext cx="1222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5.35a</a:t>
            </a:r>
            <a:endParaRPr lang="en-US" sz="1400" b="1">
              <a:solidFill>
                <a:srgbClr val="6BA12F"/>
              </a:solidFill>
              <a:latin typeface="Arial" charset="0"/>
            </a:endParaRPr>
          </a:p>
        </p:txBody>
      </p:sp>
      <p:pic>
        <p:nvPicPr>
          <p:cNvPr id="178181" name="Picture 5" descr="figure_05_35a_unlabeled"/>
          <p:cNvPicPr>
            <a:picLocks noChangeAspect="1" noChangeArrowheads="1"/>
          </p:cNvPicPr>
          <p:nvPr/>
        </p:nvPicPr>
        <p:blipFill>
          <a:blip r:embed="rId3" cstate="print"/>
          <a:srcRect b="3949"/>
          <a:stretch>
            <a:fillRect/>
          </a:stretch>
        </p:blipFill>
        <p:spPr bwMode="auto">
          <a:xfrm>
            <a:off x="274638" y="1057275"/>
            <a:ext cx="8594725" cy="455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Text Box 6"/>
          <p:cNvSpPr txBox="1">
            <a:spLocks noChangeArrowheads="1"/>
          </p:cNvSpPr>
          <p:nvPr/>
        </p:nvSpPr>
        <p:spPr bwMode="auto">
          <a:xfrm>
            <a:off x="7835900" y="6477000"/>
            <a:ext cx="1231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5.35b</a:t>
            </a:r>
            <a:endParaRPr lang="en-US" sz="1400" b="1">
              <a:solidFill>
                <a:srgbClr val="6BA12F"/>
              </a:solidFill>
              <a:latin typeface="Arial" charset="0"/>
            </a:endParaRPr>
          </a:p>
        </p:txBody>
      </p:sp>
      <p:pic>
        <p:nvPicPr>
          <p:cNvPr id="179205" name="Picture 5" descr="figure_05_35b_unlabeled"/>
          <p:cNvPicPr>
            <a:picLocks noChangeAspect="1" noChangeArrowheads="1"/>
          </p:cNvPicPr>
          <p:nvPr/>
        </p:nvPicPr>
        <p:blipFill>
          <a:blip r:embed="rId3" cstate="print"/>
          <a:srcRect b="3232"/>
          <a:stretch>
            <a:fillRect/>
          </a:stretch>
        </p:blipFill>
        <p:spPr bwMode="auto">
          <a:xfrm>
            <a:off x="274638" y="481013"/>
            <a:ext cx="8594725" cy="5703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r>
              <a:rPr lang="en-US"/>
              <a:t>Skeletal Changes Throughout Life</a:t>
            </a:r>
          </a:p>
        </p:txBody>
      </p:sp>
      <p:sp>
        <p:nvSpPr>
          <p:cNvPr id="180227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Curvatures of the spine</a:t>
            </a:r>
          </a:p>
          <a:p>
            <a:pPr lvl="1"/>
            <a:r>
              <a:rPr lang="en-US"/>
              <a:t>Primary curvatures are present at birth and are convex posteriorly </a:t>
            </a:r>
          </a:p>
          <a:p>
            <a:pPr lvl="1"/>
            <a:r>
              <a:rPr lang="en-US"/>
              <a:t>Secondary curvatures are associated with a child’s later development and are convex anteriorly</a:t>
            </a:r>
          </a:p>
          <a:p>
            <a:pPr lvl="1"/>
            <a:r>
              <a:rPr lang="en-US"/>
              <a:t>Abnormal spinal curvatures (scoliosis and lordosis) are often congenital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r>
              <a:rPr lang="en-US"/>
              <a:t>Gender Differences of the Pelvis</a:t>
            </a:r>
          </a:p>
        </p:txBody>
      </p:sp>
      <p:sp>
        <p:nvSpPr>
          <p:cNvPr id="134147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The female inlet is larger and more circular</a:t>
            </a:r>
          </a:p>
          <a:p>
            <a:r>
              <a:rPr lang="en-US"/>
              <a:t>The female pelvis as a whole is shallower, and the bones are lighter and thinner</a:t>
            </a:r>
          </a:p>
          <a:p>
            <a:r>
              <a:rPr lang="en-US"/>
              <a:t>The female ilia flare more laterally</a:t>
            </a:r>
          </a:p>
          <a:p>
            <a:r>
              <a:rPr lang="en-US"/>
              <a:t>The female sacrum is shorter and less curved</a:t>
            </a:r>
          </a:p>
          <a:p>
            <a:r>
              <a:rPr lang="en-US"/>
              <a:t>The female ischial spines are shorter and farther apart; thus the outlet is larger</a:t>
            </a:r>
          </a:p>
          <a:p>
            <a:r>
              <a:rPr lang="en-US"/>
              <a:t>The female pubic arch is more rounded because the angle of the pubic arch is greater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Text Box 5"/>
          <p:cNvSpPr txBox="1">
            <a:spLocks noChangeArrowheads="1"/>
          </p:cNvSpPr>
          <p:nvPr/>
        </p:nvSpPr>
        <p:spPr bwMode="auto">
          <a:xfrm>
            <a:off x="7945438" y="6477000"/>
            <a:ext cx="1122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5.18</a:t>
            </a:r>
            <a:endParaRPr lang="en-US" sz="1400" b="1">
              <a:solidFill>
                <a:srgbClr val="6BA12F"/>
              </a:solidFill>
              <a:latin typeface="Arial" charset="0"/>
            </a:endParaRPr>
          </a:p>
        </p:txBody>
      </p:sp>
      <p:pic>
        <p:nvPicPr>
          <p:cNvPr id="181253" name="Picture 5" descr="figure_05_18_unlabeled"/>
          <p:cNvPicPr>
            <a:picLocks noChangeAspect="1" noChangeArrowheads="1"/>
          </p:cNvPicPr>
          <p:nvPr/>
        </p:nvPicPr>
        <p:blipFill>
          <a:blip r:embed="rId3" cstate="print"/>
          <a:srcRect b="4001"/>
          <a:stretch>
            <a:fillRect/>
          </a:stretch>
        </p:blipFill>
        <p:spPr bwMode="auto">
          <a:xfrm>
            <a:off x="993775" y="153988"/>
            <a:ext cx="7156450" cy="6361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r>
              <a:rPr lang="en-US"/>
              <a:t>Skeletal Changes Throughout Life</a:t>
            </a:r>
          </a:p>
        </p:txBody>
      </p:sp>
      <p:sp>
        <p:nvSpPr>
          <p:cNvPr id="182275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Osteoporosis</a:t>
            </a:r>
          </a:p>
          <a:p>
            <a:pPr lvl="1">
              <a:lnSpc>
                <a:spcPct val="90000"/>
              </a:lnSpc>
            </a:pPr>
            <a:r>
              <a:rPr lang="en-US"/>
              <a:t>Bone-thinning disease afflicting </a:t>
            </a:r>
          </a:p>
          <a:p>
            <a:pPr lvl="2">
              <a:lnSpc>
                <a:spcPct val="90000"/>
              </a:lnSpc>
            </a:pPr>
            <a:r>
              <a:rPr lang="en-US"/>
              <a:t>50 percent of women over age 65 </a:t>
            </a:r>
          </a:p>
          <a:p>
            <a:pPr lvl="2">
              <a:lnSpc>
                <a:spcPct val="90000"/>
              </a:lnSpc>
            </a:pPr>
            <a:r>
              <a:rPr lang="en-US"/>
              <a:t>20 percent  of men over age 70</a:t>
            </a:r>
          </a:p>
          <a:p>
            <a:pPr lvl="1">
              <a:lnSpc>
                <a:spcPct val="90000"/>
              </a:lnSpc>
            </a:pPr>
            <a:r>
              <a:rPr lang="en-US"/>
              <a:t>Disease makes bones fragile and bones can easily fracture</a:t>
            </a:r>
          </a:p>
          <a:p>
            <a:pPr lvl="1">
              <a:lnSpc>
                <a:spcPct val="90000"/>
              </a:lnSpc>
            </a:pPr>
            <a:r>
              <a:rPr lang="en-US"/>
              <a:t>Vertebral collapse results in kyphosis (also known as dowager’s hump)</a:t>
            </a:r>
          </a:p>
          <a:p>
            <a:pPr lvl="1">
              <a:lnSpc>
                <a:spcPct val="90000"/>
              </a:lnSpc>
            </a:pPr>
            <a:r>
              <a:rPr lang="en-US"/>
              <a:t>Estrogen aids in health and normal density of a female skeleton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Text Box 5"/>
          <p:cNvSpPr txBox="1">
            <a:spLocks noChangeArrowheads="1"/>
          </p:cNvSpPr>
          <p:nvPr/>
        </p:nvSpPr>
        <p:spPr bwMode="auto">
          <a:xfrm>
            <a:off x="7945438" y="6477000"/>
            <a:ext cx="1122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5.36</a:t>
            </a:r>
            <a:endParaRPr lang="en-US" sz="1400" b="1">
              <a:solidFill>
                <a:srgbClr val="6BA12F"/>
              </a:solidFill>
              <a:latin typeface="Arial" charset="0"/>
            </a:endParaRPr>
          </a:p>
        </p:txBody>
      </p:sp>
      <p:pic>
        <p:nvPicPr>
          <p:cNvPr id="183301" name="Picture 5" descr="figure_05_36_unlabeled"/>
          <p:cNvPicPr>
            <a:picLocks noChangeAspect="1" noChangeArrowheads="1"/>
          </p:cNvPicPr>
          <p:nvPr/>
        </p:nvPicPr>
        <p:blipFill>
          <a:blip r:embed="rId3" cstate="print"/>
          <a:srcRect b="3018"/>
          <a:stretch>
            <a:fillRect/>
          </a:stretch>
        </p:blipFill>
        <p:spPr bwMode="auto">
          <a:xfrm>
            <a:off x="2439988" y="246063"/>
            <a:ext cx="4376737" cy="642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Text Box 6"/>
          <p:cNvSpPr txBox="1">
            <a:spLocks noChangeArrowheads="1"/>
          </p:cNvSpPr>
          <p:nvPr/>
        </p:nvSpPr>
        <p:spPr bwMode="auto">
          <a:xfrm>
            <a:off x="7945438" y="6477000"/>
            <a:ext cx="1122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5.37</a:t>
            </a:r>
            <a:endParaRPr lang="en-US" sz="1400" b="1">
              <a:solidFill>
                <a:srgbClr val="6BA12F"/>
              </a:solidFill>
              <a:latin typeface="Arial" charset="0"/>
            </a:endParaRPr>
          </a:p>
        </p:txBody>
      </p:sp>
      <p:pic>
        <p:nvPicPr>
          <p:cNvPr id="184325" name="Picture 5" descr="figure_05_37_unlabeled"/>
          <p:cNvPicPr>
            <a:picLocks noChangeAspect="1" noChangeArrowheads="1"/>
          </p:cNvPicPr>
          <p:nvPr/>
        </p:nvPicPr>
        <p:blipFill>
          <a:blip r:embed="rId3" cstate="print"/>
          <a:srcRect b="2922"/>
          <a:stretch>
            <a:fillRect/>
          </a:stretch>
        </p:blipFill>
        <p:spPr bwMode="auto">
          <a:xfrm>
            <a:off x="471488" y="338138"/>
            <a:ext cx="8172450" cy="6129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17"/>
          <p:cNvSpPr txBox="1">
            <a:spLocks noChangeArrowheads="1"/>
          </p:cNvSpPr>
          <p:nvPr/>
        </p:nvSpPr>
        <p:spPr bwMode="auto">
          <a:xfrm>
            <a:off x="7845425" y="6477000"/>
            <a:ext cx="1222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5.26c</a:t>
            </a:r>
            <a:endParaRPr lang="en-US" sz="1400" b="1">
              <a:solidFill>
                <a:srgbClr val="6BA12F"/>
              </a:solidFill>
              <a:latin typeface="Arial" charset="0"/>
            </a:endParaRPr>
          </a:p>
        </p:txBody>
      </p:sp>
      <p:pic>
        <p:nvPicPr>
          <p:cNvPr id="135213" name="Picture 45" descr="figure_05_26c_unlabeled"/>
          <p:cNvPicPr>
            <a:picLocks noChangeAspect="1" noChangeArrowheads="1"/>
          </p:cNvPicPr>
          <p:nvPr/>
        </p:nvPicPr>
        <p:blipFill>
          <a:blip r:embed="rId3" cstate="print"/>
          <a:srcRect b="3282"/>
          <a:stretch>
            <a:fillRect/>
          </a:stretch>
        </p:blipFill>
        <p:spPr bwMode="auto">
          <a:xfrm>
            <a:off x="2601913" y="227013"/>
            <a:ext cx="3938587" cy="6408737"/>
          </a:xfrm>
          <a:prstGeom prst="rect">
            <a:avLst/>
          </a:prstGeom>
          <a:noFill/>
        </p:spPr>
      </p:pic>
      <p:sp>
        <p:nvSpPr>
          <p:cNvPr id="135214" name="Freeform 5"/>
          <p:cNvSpPr>
            <a:spLocks/>
          </p:cNvSpPr>
          <p:nvPr/>
        </p:nvSpPr>
        <p:spPr bwMode="auto">
          <a:xfrm>
            <a:off x="2955925" y="974725"/>
            <a:ext cx="2435225" cy="3175"/>
          </a:xfrm>
          <a:custGeom>
            <a:avLst/>
            <a:gdLst>
              <a:gd name="T0" fmla="*/ 0 w 1534"/>
              <a:gd name="T1" fmla="*/ 0 h 2"/>
              <a:gd name="T2" fmla="*/ 2147483647 w 1534"/>
              <a:gd name="T3" fmla="*/ 5040312 h 2"/>
              <a:gd name="T4" fmla="*/ 0 60000 65536"/>
              <a:gd name="T5" fmla="*/ 0 60000 65536"/>
              <a:gd name="T6" fmla="*/ 0 w 1534"/>
              <a:gd name="T7" fmla="*/ 0 h 2"/>
              <a:gd name="T8" fmla="*/ 1534 w 1534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34" h="2">
                <a:moveTo>
                  <a:pt x="0" y="0"/>
                </a:moveTo>
                <a:lnTo>
                  <a:pt x="1534" y="2"/>
                </a:lnTo>
              </a:path>
            </a:pathLst>
          </a:custGeom>
          <a:noFill/>
          <a:ln w="22225" cmpd="sng">
            <a:solidFill>
              <a:schemeClr val="bg1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215" name="Freeform 6"/>
          <p:cNvSpPr>
            <a:spLocks/>
          </p:cNvSpPr>
          <p:nvPr/>
        </p:nvSpPr>
        <p:spPr bwMode="auto">
          <a:xfrm>
            <a:off x="3282950" y="368300"/>
            <a:ext cx="561975" cy="606425"/>
          </a:xfrm>
          <a:custGeom>
            <a:avLst/>
            <a:gdLst>
              <a:gd name="T0" fmla="*/ 0 w 354"/>
              <a:gd name="T1" fmla="*/ 962699777 h 382"/>
              <a:gd name="T2" fmla="*/ 730845259 w 354"/>
              <a:gd name="T3" fmla="*/ 0 h 382"/>
              <a:gd name="T4" fmla="*/ 892135402 w 354"/>
              <a:gd name="T5" fmla="*/ 0 h 382"/>
              <a:gd name="T6" fmla="*/ 0 60000 65536"/>
              <a:gd name="T7" fmla="*/ 0 60000 65536"/>
              <a:gd name="T8" fmla="*/ 0 60000 65536"/>
              <a:gd name="T9" fmla="*/ 0 w 354"/>
              <a:gd name="T10" fmla="*/ 0 h 382"/>
              <a:gd name="T11" fmla="*/ 354 w 354"/>
              <a:gd name="T12" fmla="*/ 382 h 3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4" h="382">
                <a:moveTo>
                  <a:pt x="0" y="382"/>
                </a:moveTo>
                <a:lnTo>
                  <a:pt x="290" y="0"/>
                </a:lnTo>
                <a:lnTo>
                  <a:pt x="354" y="0"/>
                </a:lnTo>
              </a:path>
            </a:pathLst>
          </a:custGeom>
          <a:noFill/>
          <a:ln w="22225" cmpd="sng">
            <a:solidFill>
              <a:schemeClr val="bg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216" name="Line 7"/>
          <p:cNvSpPr>
            <a:spLocks noChangeShapeType="1"/>
          </p:cNvSpPr>
          <p:nvPr/>
        </p:nvSpPr>
        <p:spPr bwMode="auto">
          <a:xfrm>
            <a:off x="3659188" y="1828800"/>
            <a:ext cx="979487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217" name="Freeform 8"/>
          <p:cNvSpPr>
            <a:spLocks/>
          </p:cNvSpPr>
          <p:nvPr/>
        </p:nvSpPr>
        <p:spPr bwMode="auto">
          <a:xfrm>
            <a:off x="4384675" y="1233488"/>
            <a:ext cx="1395413" cy="595312"/>
          </a:xfrm>
          <a:custGeom>
            <a:avLst/>
            <a:gdLst>
              <a:gd name="T0" fmla="*/ 0 w 879"/>
              <a:gd name="T1" fmla="*/ 945057095 h 375"/>
              <a:gd name="T2" fmla="*/ 1428929900 w 879"/>
              <a:gd name="T3" fmla="*/ 0 h 375"/>
              <a:gd name="T4" fmla="*/ 2147483647 w 879"/>
              <a:gd name="T5" fmla="*/ 0 h 375"/>
              <a:gd name="T6" fmla="*/ 0 60000 65536"/>
              <a:gd name="T7" fmla="*/ 0 60000 65536"/>
              <a:gd name="T8" fmla="*/ 0 60000 65536"/>
              <a:gd name="T9" fmla="*/ 0 w 879"/>
              <a:gd name="T10" fmla="*/ 0 h 375"/>
              <a:gd name="T11" fmla="*/ 879 w 879"/>
              <a:gd name="T12" fmla="*/ 375 h 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9" h="375">
                <a:moveTo>
                  <a:pt x="0" y="375"/>
                </a:moveTo>
                <a:lnTo>
                  <a:pt x="567" y="0"/>
                </a:lnTo>
                <a:lnTo>
                  <a:pt x="879" y="0"/>
                </a:lnTo>
              </a:path>
            </a:pathLst>
          </a:custGeom>
          <a:noFill/>
          <a:ln w="22225" cmpd="sng">
            <a:solidFill>
              <a:schemeClr val="bg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218" name="Freeform 9"/>
          <p:cNvSpPr>
            <a:spLocks/>
          </p:cNvSpPr>
          <p:nvPr/>
        </p:nvSpPr>
        <p:spPr bwMode="auto">
          <a:xfrm>
            <a:off x="4484688" y="2074863"/>
            <a:ext cx="838200" cy="268287"/>
          </a:xfrm>
          <a:custGeom>
            <a:avLst/>
            <a:gdLst>
              <a:gd name="T0" fmla="*/ 0 w 528"/>
              <a:gd name="T1" fmla="*/ 0 h 169"/>
              <a:gd name="T2" fmla="*/ 1204634527 w 528"/>
              <a:gd name="T3" fmla="*/ 425904863 h 169"/>
              <a:gd name="T4" fmla="*/ 1330642282 w 528"/>
              <a:gd name="T5" fmla="*/ 423385506 h 169"/>
              <a:gd name="T6" fmla="*/ 0 60000 65536"/>
              <a:gd name="T7" fmla="*/ 0 60000 65536"/>
              <a:gd name="T8" fmla="*/ 0 60000 65536"/>
              <a:gd name="T9" fmla="*/ 0 w 528"/>
              <a:gd name="T10" fmla="*/ 0 h 169"/>
              <a:gd name="T11" fmla="*/ 528 w 528"/>
              <a:gd name="T12" fmla="*/ 169 h 1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169">
                <a:moveTo>
                  <a:pt x="0" y="0"/>
                </a:moveTo>
                <a:lnTo>
                  <a:pt x="478" y="169"/>
                </a:lnTo>
                <a:lnTo>
                  <a:pt x="528" y="168"/>
                </a:lnTo>
              </a:path>
            </a:pathLst>
          </a:custGeom>
          <a:noFill/>
          <a:ln w="22225" cmpd="sng">
            <a:solidFill>
              <a:schemeClr val="bg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219" name="Line 10"/>
          <p:cNvSpPr>
            <a:spLocks noChangeShapeType="1"/>
          </p:cNvSpPr>
          <p:nvPr/>
        </p:nvSpPr>
        <p:spPr bwMode="auto">
          <a:xfrm>
            <a:off x="4699000" y="1722438"/>
            <a:ext cx="554038" cy="620712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20" name="Freeform 11"/>
          <p:cNvSpPr>
            <a:spLocks/>
          </p:cNvSpPr>
          <p:nvPr/>
        </p:nvSpPr>
        <p:spPr bwMode="auto">
          <a:xfrm>
            <a:off x="4143375" y="2684463"/>
            <a:ext cx="1050925" cy="239712"/>
          </a:xfrm>
          <a:custGeom>
            <a:avLst/>
            <a:gdLst>
              <a:gd name="T0" fmla="*/ 0 w 662"/>
              <a:gd name="T1" fmla="*/ 0 h 151"/>
              <a:gd name="T2" fmla="*/ 0 w 662"/>
              <a:gd name="T3" fmla="*/ 380541952 h 151"/>
              <a:gd name="T4" fmla="*/ 1668343616 w 662"/>
              <a:gd name="T5" fmla="*/ 380541952 h 151"/>
              <a:gd name="T6" fmla="*/ 0 60000 65536"/>
              <a:gd name="T7" fmla="*/ 0 60000 65536"/>
              <a:gd name="T8" fmla="*/ 0 60000 65536"/>
              <a:gd name="T9" fmla="*/ 0 w 662"/>
              <a:gd name="T10" fmla="*/ 0 h 151"/>
              <a:gd name="T11" fmla="*/ 662 w 662"/>
              <a:gd name="T12" fmla="*/ 151 h 1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2" h="151">
                <a:moveTo>
                  <a:pt x="0" y="0"/>
                </a:moveTo>
                <a:lnTo>
                  <a:pt x="0" y="151"/>
                </a:lnTo>
                <a:lnTo>
                  <a:pt x="662" y="151"/>
                </a:lnTo>
              </a:path>
            </a:pathLst>
          </a:custGeom>
          <a:noFill/>
          <a:ln w="2222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21" name="Freeform 12"/>
          <p:cNvSpPr>
            <a:spLocks/>
          </p:cNvSpPr>
          <p:nvPr/>
        </p:nvSpPr>
        <p:spPr bwMode="auto">
          <a:xfrm>
            <a:off x="4054475" y="2562225"/>
            <a:ext cx="204788" cy="252413"/>
          </a:xfrm>
          <a:custGeom>
            <a:avLst/>
            <a:gdLst>
              <a:gd name="T0" fmla="*/ 0 w 123"/>
              <a:gd name="T1" fmla="*/ 438263881 h 138"/>
              <a:gd name="T2" fmla="*/ 27719644 w 123"/>
              <a:gd name="T3" fmla="*/ 217459248 h 138"/>
              <a:gd name="T4" fmla="*/ 94249101 w 123"/>
              <a:gd name="T5" fmla="*/ 46837238 h 138"/>
              <a:gd name="T6" fmla="*/ 160778571 w 123"/>
              <a:gd name="T7" fmla="*/ 0 h 138"/>
              <a:gd name="T8" fmla="*/ 232850662 w 123"/>
              <a:gd name="T9" fmla="*/ 40146467 h 138"/>
              <a:gd name="T10" fmla="*/ 293835847 w 123"/>
              <a:gd name="T11" fmla="*/ 220804633 h 138"/>
              <a:gd name="T12" fmla="*/ 340960385 w 123"/>
              <a:gd name="T13" fmla="*/ 461683407 h 1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3"/>
              <a:gd name="T22" fmla="*/ 0 h 138"/>
              <a:gd name="T23" fmla="*/ 123 w 123"/>
              <a:gd name="T24" fmla="*/ 138 h 1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3" h="138">
                <a:moveTo>
                  <a:pt x="0" y="131"/>
                </a:moveTo>
                <a:cubicBezTo>
                  <a:pt x="2" y="107"/>
                  <a:pt x="4" y="84"/>
                  <a:pt x="10" y="65"/>
                </a:cubicBezTo>
                <a:cubicBezTo>
                  <a:pt x="16" y="46"/>
                  <a:pt x="26" y="25"/>
                  <a:pt x="34" y="14"/>
                </a:cubicBezTo>
                <a:cubicBezTo>
                  <a:pt x="42" y="3"/>
                  <a:pt x="50" y="0"/>
                  <a:pt x="58" y="0"/>
                </a:cubicBezTo>
                <a:cubicBezTo>
                  <a:pt x="66" y="0"/>
                  <a:pt x="76" y="1"/>
                  <a:pt x="84" y="12"/>
                </a:cubicBezTo>
                <a:cubicBezTo>
                  <a:pt x="92" y="23"/>
                  <a:pt x="99" y="45"/>
                  <a:pt x="106" y="66"/>
                </a:cubicBezTo>
                <a:cubicBezTo>
                  <a:pt x="113" y="87"/>
                  <a:pt x="120" y="126"/>
                  <a:pt x="123" y="138"/>
                </a:cubicBezTo>
              </a:path>
            </a:pathLst>
          </a:custGeom>
          <a:noFill/>
          <a:ln w="22225" cmpd="sng">
            <a:solidFill>
              <a:schemeClr val="bg1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222" name="Freeform 13"/>
          <p:cNvSpPr>
            <a:spLocks/>
          </p:cNvSpPr>
          <p:nvPr/>
        </p:nvSpPr>
        <p:spPr bwMode="auto">
          <a:xfrm>
            <a:off x="3973513" y="5686425"/>
            <a:ext cx="406400" cy="215900"/>
          </a:xfrm>
          <a:custGeom>
            <a:avLst/>
            <a:gdLst>
              <a:gd name="T0" fmla="*/ 0 w 123"/>
              <a:gd name="T1" fmla="*/ 320641181 h 138"/>
              <a:gd name="T2" fmla="*/ 109169638 w 123"/>
              <a:gd name="T3" fmla="*/ 159096376 h 138"/>
              <a:gd name="T4" fmla="*/ 371172070 w 123"/>
              <a:gd name="T5" fmla="*/ 34267082 h 138"/>
              <a:gd name="T6" fmla="*/ 633177858 w 123"/>
              <a:gd name="T7" fmla="*/ 0 h 138"/>
              <a:gd name="T8" fmla="*/ 917013701 w 123"/>
              <a:gd name="T9" fmla="*/ 29371786 h 138"/>
              <a:gd name="T10" fmla="*/ 1157186129 w 123"/>
              <a:gd name="T11" fmla="*/ 161544806 h 138"/>
              <a:gd name="T12" fmla="*/ 1342772112 w 123"/>
              <a:gd name="T13" fmla="*/ 337773934 h 1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3"/>
              <a:gd name="T22" fmla="*/ 0 h 138"/>
              <a:gd name="T23" fmla="*/ 123 w 123"/>
              <a:gd name="T24" fmla="*/ 138 h 1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3" h="138">
                <a:moveTo>
                  <a:pt x="0" y="131"/>
                </a:moveTo>
                <a:cubicBezTo>
                  <a:pt x="2" y="107"/>
                  <a:pt x="4" y="84"/>
                  <a:pt x="10" y="65"/>
                </a:cubicBezTo>
                <a:cubicBezTo>
                  <a:pt x="16" y="46"/>
                  <a:pt x="26" y="25"/>
                  <a:pt x="34" y="14"/>
                </a:cubicBezTo>
                <a:cubicBezTo>
                  <a:pt x="42" y="3"/>
                  <a:pt x="50" y="0"/>
                  <a:pt x="58" y="0"/>
                </a:cubicBezTo>
                <a:cubicBezTo>
                  <a:pt x="66" y="0"/>
                  <a:pt x="76" y="1"/>
                  <a:pt x="84" y="12"/>
                </a:cubicBezTo>
                <a:cubicBezTo>
                  <a:pt x="92" y="23"/>
                  <a:pt x="99" y="45"/>
                  <a:pt x="106" y="66"/>
                </a:cubicBezTo>
                <a:cubicBezTo>
                  <a:pt x="113" y="87"/>
                  <a:pt x="120" y="126"/>
                  <a:pt x="123" y="138"/>
                </a:cubicBezTo>
              </a:path>
            </a:pathLst>
          </a:custGeom>
          <a:noFill/>
          <a:ln w="22225" cmpd="sng">
            <a:solidFill>
              <a:schemeClr val="bg1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223" name="Line 14"/>
          <p:cNvSpPr>
            <a:spLocks noChangeShapeType="1"/>
          </p:cNvSpPr>
          <p:nvPr/>
        </p:nvSpPr>
        <p:spPr bwMode="auto">
          <a:xfrm>
            <a:off x="2863850" y="4210050"/>
            <a:ext cx="26416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224" name="Freeform 15"/>
          <p:cNvSpPr>
            <a:spLocks/>
          </p:cNvSpPr>
          <p:nvPr/>
        </p:nvSpPr>
        <p:spPr bwMode="auto">
          <a:xfrm>
            <a:off x="3444875" y="3606800"/>
            <a:ext cx="377825" cy="606425"/>
          </a:xfrm>
          <a:custGeom>
            <a:avLst/>
            <a:gdLst>
              <a:gd name="T0" fmla="*/ 0 w 238"/>
              <a:gd name="T1" fmla="*/ 962699777 h 382"/>
              <a:gd name="T2" fmla="*/ 486391024 w 238"/>
              <a:gd name="T3" fmla="*/ 2520950 h 382"/>
              <a:gd name="T4" fmla="*/ 599797232 w 238"/>
              <a:gd name="T5" fmla="*/ 0 h 382"/>
              <a:gd name="T6" fmla="*/ 0 60000 65536"/>
              <a:gd name="T7" fmla="*/ 0 60000 65536"/>
              <a:gd name="T8" fmla="*/ 0 60000 65536"/>
              <a:gd name="T9" fmla="*/ 0 w 238"/>
              <a:gd name="T10" fmla="*/ 0 h 382"/>
              <a:gd name="T11" fmla="*/ 238 w 238"/>
              <a:gd name="T12" fmla="*/ 382 h 3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8" h="382">
                <a:moveTo>
                  <a:pt x="0" y="382"/>
                </a:moveTo>
                <a:lnTo>
                  <a:pt x="193" y="1"/>
                </a:lnTo>
                <a:lnTo>
                  <a:pt x="238" y="0"/>
                </a:lnTo>
              </a:path>
            </a:pathLst>
          </a:custGeom>
          <a:noFill/>
          <a:ln w="22225" cmpd="sng">
            <a:solidFill>
              <a:schemeClr val="bg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225" name="Line 16"/>
          <p:cNvSpPr>
            <a:spLocks noChangeShapeType="1"/>
          </p:cNvSpPr>
          <p:nvPr/>
        </p:nvSpPr>
        <p:spPr bwMode="auto">
          <a:xfrm>
            <a:off x="3584575" y="5022850"/>
            <a:ext cx="1169988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226" name="Freeform 17"/>
          <p:cNvSpPr>
            <a:spLocks/>
          </p:cNvSpPr>
          <p:nvPr/>
        </p:nvSpPr>
        <p:spPr bwMode="auto">
          <a:xfrm>
            <a:off x="4391025" y="4586288"/>
            <a:ext cx="1390650" cy="428625"/>
          </a:xfrm>
          <a:custGeom>
            <a:avLst/>
            <a:gdLst>
              <a:gd name="T0" fmla="*/ 0 w 876"/>
              <a:gd name="T1" fmla="*/ 680442078 h 270"/>
              <a:gd name="T2" fmla="*/ 1418848764 w 876"/>
              <a:gd name="T3" fmla="*/ 0 h 270"/>
              <a:gd name="T4" fmla="*/ 2147483647 w 876"/>
              <a:gd name="T5" fmla="*/ 2520950 h 270"/>
              <a:gd name="T6" fmla="*/ 0 60000 65536"/>
              <a:gd name="T7" fmla="*/ 0 60000 65536"/>
              <a:gd name="T8" fmla="*/ 0 60000 65536"/>
              <a:gd name="T9" fmla="*/ 0 w 876"/>
              <a:gd name="T10" fmla="*/ 0 h 270"/>
              <a:gd name="T11" fmla="*/ 876 w 876"/>
              <a:gd name="T12" fmla="*/ 270 h 2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6" h="270">
                <a:moveTo>
                  <a:pt x="0" y="270"/>
                </a:moveTo>
                <a:lnTo>
                  <a:pt x="563" y="0"/>
                </a:lnTo>
                <a:lnTo>
                  <a:pt x="876" y="1"/>
                </a:lnTo>
              </a:path>
            </a:pathLst>
          </a:custGeom>
          <a:noFill/>
          <a:ln w="22225" cmpd="sng">
            <a:solidFill>
              <a:schemeClr val="bg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227" name="Freeform 18"/>
          <p:cNvSpPr>
            <a:spLocks/>
          </p:cNvSpPr>
          <p:nvPr/>
        </p:nvSpPr>
        <p:spPr bwMode="auto">
          <a:xfrm>
            <a:off x="4648200" y="5184775"/>
            <a:ext cx="674688" cy="234950"/>
          </a:xfrm>
          <a:custGeom>
            <a:avLst/>
            <a:gdLst>
              <a:gd name="T0" fmla="*/ 0 w 425"/>
              <a:gd name="T1" fmla="*/ 0 h 148"/>
              <a:gd name="T2" fmla="*/ 945060213 w 425"/>
              <a:gd name="T3" fmla="*/ 372983070 h 148"/>
              <a:gd name="T4" fmla="*/ 1071068083 w 425"/>
              <a:gd name="T5" fmla="*/ 370463709 h 148"/>
              <a:gd name="T6" fmla="*/ 0 60000 65536"/>
              <a:gd name="T7" fmla="*/ 0 60000 65536"/>
              <a:gd name="T8" fmla="*/ 0 60000 65536"/>
              <a:gd name="T9" fmla="*/ 0 w 425"/>
              <a:gd name="T10" fmla="*/ 0 h 148"/>
              <a:gd name="T11" fmla="*/ 425 w 425"/>
              <a:gd name="T12" fmla="*/ 148 h 1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5" h="148">
                <a:moveTo>
                  <a:pt x="0" y="0"/>
                </a:moveTo>
                <a:lnTo>
                  <a:pt x="375" y="148"/>
                </a:lnTo>
                <a:lnTo>
                  <a:pt x="425" y="147"/>
                </a:lnTo>
              </a:path>
            </a:pathLst>
          </a:custGeom>
          <a:noFill/>
          <a:ln w="22225" cmpd="sng">
            <a:solidFill>
              <a:schemeClr val="bg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228" name="Line 19"/>
          <p:cNvSpPr>
            <a:spLocks noChangeShapeType="1"/>
          </p:cNvSpPr>
          <p:nvPr/>
        </p:nvSpPr>
        <p:spPr bwMode="auto">
          <a:xfrm flipH="1" flipV="1">
            <a:off x="4818063" y="4919663"/>
            <a:ext cx="428625" cy="5048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29" name="Freeform 20"/>
          <p:cNvSpPr>
            <a:spLocks/>
          </p:cNvSpPr>
          <p:nvPr/>
        </p:nvSpPr>
        <p:spPr bwMode="auto">
          <a:xfrm>
            <a:off x="4170363" y="5746750"/>
            <a:ext cx="890587" cy="242888"/>
          </a:xfrm>
          <a:custGeom>
            <a:avLst/>
            <a:gdLst>
              <a:gd name="T0" fmla="*/ 0 w 561"/>
              <a:gd name="T1" fmla="*/ 0 h 153"/>
              <a:gd name="T2" fmla="*/ 0 w 561"/>
              <a:gd name="T3" fmla="*/ 385585439 h 153"/>
              <a:gd name="T4" fmla="*/ 1413805850 w 561"/>
              <a:gd name="T5" fmla="*/ 385585439 h 153"/>
              <a:gd name="T6" fmla="*/ 0 60000 65536"/>
              <a:gd name="T7" fmla="*/ 0 60000 65536"/>
              <a:gd name="T8" fmla="*/ 0 60000 65536"/>
              <a:gd name="T9" fmla="*/ 0 w 561"/>
              <a:gd name="T10" fmla="*/ 0 h 153"/>
              <a:gd name="T11" fmla="*/ 561 w 561"/>
              <a:gd name="T12" fmla="*/ 153 h 1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1" h="153">
                <a:moveTo>
                  <a:pt x="0" y="0"/>
                </a:moveTo>
                <a:lnTo>
                  <a:pt x="0" y="153"/>
                </a:lnTo>
                <a:lnTo>
                  <a:pt x="561" y="153"/>
                </a:lnTo>
              </a:path>
            </a:pathLst>
          </a:custGeom>
          <a:noFill/>
          <a:ln w="2222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30" name="Freeform 21"/>
          <p:cNvSpPr>
            <a:spLocks/>
          </p:cNvSpPr>
          <p:nvPr/>
        </p:nvSpPr>
        <p:spPr bwMode="auto">
          <a:xfrm>
            <a:off x="2955925" y="974725"/>
            <a:ext cx="2435225" cy="3175"/>
          </a:xfrm>
          <a:custGeom>
            <a:avLst/>
            <a:gdLst>
              <a:gd name="T0" fmla="*/ 0 w 1534"/>
              <a:gd name="T1" fmla="*/ 0 h 2"/>
              <a:gd name="T2" fmla="*/ 2147483647 w 1534"/>
              <a:gd name="T3" fmla="*/ 5040312 h 2"/>
              <a:gd name="T4" fmla="*/ 0 60000 65536"/>
              <a:gd name="T5" fmla="*/ 0 60000 65536"/>
              <a:gd name="T6" fmla="*/ 0 w 1534"/>
              <a:gd name="T7" fmla="*/ 0 h 2"/>
              <a:gd name="T8" fmla="*/ 1534 w 1534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34" h="2">
                <a:moveTo>
                  <a:pt x="0" y="0"/>
                </a:moveTo>
                <a:lnTo>
                  <a:pt x="1534" y="2"/>
                </a:lnTo>
              </a:path>
            </a:pathLst>
          </a:custGeom>
          <a:noFill/>
          <a:ln w="15875" cmpd="sng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231" name="Freeform 22"/>
          <p:cNvSpPr>
            <a:spLocks/>
          </p:cNvSpPr>
          <p:nvPr/>
        </p:nvSpPr>
        <p:spPr bwMode="auto">
          <a:xfrm>
            <a:off x="3282950" y="368300"/>
            <a:ext cx="561975" cy="606425"/>
          </a:xfrm>
          <a:custGeom>
            <a:avLst/>
            <a:gdLst>
              <a:gd name="T0" fmla="*/ 0 w 354"/>
              <a:gd name="T1" fmla="*/ 962699777 h 382"/>
              <a:gd name="T2" fmla="*/ 730845259 w 354"/>
              <a:gd name="T3" fmla="*/ 0 h 382"/>
              <a:gd name="T4" fmla="*/ 892135402 w 354"/>
              <a:gd name="T5" fmla="*/ 0 h 382"/>
              <a:gd name="T6" fmla="*/ 0 60000 65536"/>
              <a:gd name="T7" fmla="*/ 0 60000 65536"/>
              <a:gd name="T8" fmla="*/ 0 60000 65536"/>
              <a:gd name="T9" fmla="*/ 0 w 354"/>
              <a:gd name="T10" fmla="*/ 0 h 382"/>
              <a:gd name="T11" fmla="*/ 354 w 354"/>
              <a:gd name="T12" fmla="*/ 382 h 3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4" h="382">
                <a:moveTo>
                  <a:pt x="0" y="382"/>
                </a:moveTo>
                <a:lnTo>
                  <a:pt x="290" y="0"/>
                </a:lnTo>
                <a:lnTo>
                  <a:pt x="354" y="0"/>
                </a:lnTo>
              </a:path>
            </a:pathLst>
          </a:custGeom>
          <a:noFill/>
          <a:ln w="158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232" name="Line 23"/>
          <p:cNvSpPr>
            <a:spLocks noChangeShapeType="1"/>
          </p:cNvSpPr>
          <p:nvPr/>
        </p:nvSpPr>
        <p:spPr bwMode="auto">
          <a:xfrm>
            <a:off x="3659188" y="1828800"/>
            <a:ext cx="9794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233" name="Freeform 24"/>
          <p:cNvSpPr>
            <a:spLocks/>
          </p:cNvSpPr>
          <p:nvPr/>
        </p:nvSpPr>
        <p:spPr bwMode="auto">
          <a:xfrm>
            <a:off x="4384675" y="1233488"/>
            <a:ext cx="1395413" cy="595312"/>
          </a:xfrm>
          <a:custGeom>
            <a:avLst/>
            <a:gdLst>
              <a:gd name="T0" fmla="*/ 0 w 879"/>
              <a:gd name="T1" fmla="*/ 945057095 h 375"/>
              <a:gd name="T2" fmla="*/ 1428929900 w 879"/>
              <a:gd name="T3" fmla="*/ 0 h 375"/>
              <a:gd name="T4" fmla="*/ 2147483647 w 879"/>
              <a:gd name="T5" fmla="*/ 0 h 375"/>
              <a:gd name="T6" fmla="*/ 0 60000 65536"/>
              <a:gd name="T7" fmla="*/ 0 60000 65536"/>
              <a:gd name="T8" fmla="*/ 0 60000 65536"/>
              <a:gd name="T9" fmla="*/ 0 w 879"/>
              <a:gd name="T10" fmla="*/ 0 h 375"/>
              <a:gd name="T11" fmla="*/ 879 w 879"/>
              <a:gd name="T12" fmla="*/ 375 h 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9" h="375">
                <a:moveTo>
                  <a:pt x="0" y="375"/>
                </a:moveTo>
                <a:lnTo>
                  <a:pt x="567" y="0"/>
                </a:lnTo>
                <a:lnTo>
                  <a:pt x="879" y="0"/>
                </a:lnTo>
              </a:path>
            </a:pathLst>
          </a:custGeom>
          <a:noFill/>
          <a:ln w="158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234" name="Freeform 25"/>
          <p:cNvSpPr>
            <a:spLocks/>
          </p:cNvSpPr>
          <p:nvPr/>
        </p:nvSpPr>
        <p:spPr bwMode="auto">
          <a:xfrm>
            <a:off x="4484688" y="2074863"/>
            <a:ext cx="855662" cy="268287"/>
          </a:xfrm>
          <a:custGeom>
            <a:avLst/>
            <a:gdLst>
              <a:gd name="T0" fmla="*/ 0 w 539"/>
              <a:gd name="T1" fmla="*/ 0 h 169"/>
              <a:gd name="T2" fmla="*/ 1204632247 w 539"/>
              <a:gd name="T3" fmla="*/ 425904863 h 169"/>
              <a:gd name="T4" fmla="*/ 1358362413 w 539"/>
              <a:gd name="T5" fmla="*/ 425904863 h 169"/>
              <a:gd name="T6" fmla="*/ 0 60000 65536"/>
              <a:gd name="T7" fmla="*/ 0 60000 65536"/>
              <a:gd name="T8" fmla="*/ 0 60000 65536"/>
              <a:gd name="T9" fmla="*/ 0 w 539"/>
              <a:gd name="T10" fmla="*/ 0 h 169"/>
              <a:gd name="T11" fmla="*/ 539 w 539"/>
              <a:gd name="T12" fmla="*/ 169 h 1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9" h="169">
                <a:moveTo>
                  <a:pt x="0" y="0"/>
                </a:moveTo>
                <a:lnTo>
                  <a:pt x="478" y="169"/>
                </a:lnTo>
                <a:lnTo>
                  <a:pt x="539" y="169"/>
                </a:lnTo>
              </a:path>
            </a:pathLst>
          </a:custGeom>
          <a:noFill/>
          <a:ln w="158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235" name="Line 26"/>
          <p:cNvSpPr>
            <a:spLocks noChangeShapeType="1"/>
          </p:cNvSpPr>
          <p:nvPr/>
        </p:nvSpPr>
        <p:spPr bwMode="auto">
          <a:xfrm>
            <a:off x="4699000" y="1722438"/>
            <a:ext cx="554038" cy="6207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36" name="Freeform 27"/>
          <p:cNvSpPr>
            <a:spLocks/>
          </p:cNvSpPr>
          <p:nvPr/>
        </p:nvSpPr>
        <p:spPr bwMode="auto">
          <a:xfrm>
            <a:off x="4143375" y="2684463"/>
            <a:ext cx="1050925" cy="239712"/>
          </a:xfrm>
          <a:custGeom>
            <a:avLst/>
            <a:gdLst>
              <a:gd name="T0" fmla="*/ 0 w 662"/>
              <a:gd name="T1" fmla="*/ 0 h 151"/>
              <a:gd name="T2" fmla="*/ 0 w 662"/>
              <a:gd name="T3" fmla="*/ 380541952 h 151"/>
              <a:gd name="T4" fmla="*/ 1668343616 w 662"/>
              <a:gd name="T5" fmla="*/ 380541952 h 151"/>
              <a:gd name="T6" fmla="*/ 0 60000 65536"/>
              <a:gd name="T7" fmla="*/ 0 60000 65536"/>
              <a:gd name="T8" fmla="*/ 0 60000 65536"/>
              <a:gd name="T9" fmla="*/ 0 w 662"/>
              <a:gd name="T10" fmla="*/ 0 h 151"/>
              <a:gd name="T11" fmla="*/ 662 w 662"/>
              <a:gd name="T12" fmla="*/ 151 h 1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2" h="151">
                <a:moveTo>
                  <a:pt x="0" y="0"/>
                </a:moveTo>
                <a:lnTo>
                  <a:pt x="0" y="151"/>
                </a:lnTo>
                <a:lnTo>
                  <a:pt x="662" y="151"/>
                </a:lnTo>
              </a:path>
            </a:pathLst>
          </a:custGeom>
          <a:noFill/>
          <a:ln w="158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37" name="Freeform 28"/>
          <p:cNvSpPr>
            <a:spLocks/>
          </p:cNvSpPr>
          <p:nvPr/>
        </p:nvSpPr>
        <p:spPr bwMode="auto">
          <a:xfrm>
            <a:off x="4054475" y="2562225"/>
            <a:ext cx="204788" cy="252413"/>
          </a:xfrm>
          <a:custGeom>
            <a:avLst/>
            <a:gdLst>
              <a:gd name="T0" fmla="*/ 0 w 123"/>
              <a:gd name="T1" fmla="*/ 438263881 h 138"/>
              <a:gd name="T2" fmla="*/ 27719644 w 123"/>
              <a:gd name="T3" fmla="*/ 217459248 h 138"/>
              <a:gd name="T4" fmla="*/ 94249101 w 123"/>
              <a:gd name="T5" fmla="*/ 46837238 h 138"/>
              <a:gd name="T6" fmla="*/ 160778571 w 123"/>
              <a:gd name="T7" fmla="*/ 0 h 138"/>
              <a:gd name="T8" fmla="*/ 232850662 w 123"/>
              <a:gd name="T9" fmla="*/ 40146467 h 138"/>
              <a:gd name="T10" fmla="*/ 293835847 w 123"/>
              <a:gd name="T11" fmla="*/ 220804633 h 138"/>
              <a:gd name="T12" fmla="*/ 340960385 w 123"/>
              <a:gd name="T13" fmla="*/ 461683407 h 1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3"/>
              <a:gd name="T22" fmla="*/ 0 h 138"/>
              <a:gd name="T23" fmla="*/ 123 w 123"/>
              <a:gd name="T24" fmla="*/ 138 h 1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3" h="138">
                <a:moveTo>
                  <a:pt x="0" y="131"/>
                </a:moveTo>
                <a:cubicBezTo>
                  <a:pt x="2" y="107"/>
                  <a:pt x="4" y="84"/>
                  <a:pt x="10" y="65"/>
                </a:cubicBezTo>
                <a:cubicBezTo>
                  <a:pt x="16" y="46"/>
                  <a:pt x="26" y="25"/>
                  <a:pt x="34" y="14"/>
                </a:cubicBezTo>
                <a:cubicBezTo>
                  <a:pt x="42" y="3"/>
                  <a:pt x="50" y="0"/>
                  <a:pt x="58" y="0"/>
                </a:cubicBezTo>
                <a:cubicBezTo>
                  <a:pt x="66" y="0"/>
                  <a:pt x="76" y="1"/>
                  <a:pt x="84" y="12"/>
                </a:cubicBezTo>
                <a:cubicBezTo>
                  <a:pt x="92" y="23"/>
                  <a:pt x="99" y="45"/>
                  <a:pt x="106" y="66"/>
                </a:cubicBezTo>
                <a:cubicBezTo>
                  <a:pt x="113" y="87"/>
                  <a:pt x="120" y="126"/>
                  <a:pt x="123" y="138"/>
                </a:cubicBezTo>
              </a:path>
            </a:pathLst>
          </a:custGeom>
          <a:noFill/>
          <a:ln w="15875" cmpd="sng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238" name="Freeform 29"/>
          <p:cNvSpPr>
            <a:spLocks/>
          </p:cNvSpPr>
          <p:nvPr/>
        </p:nvSpPr>
        <p:spPr bwMode="auto">
          <a:xfrm>
            <a:off x="3973513" y="5686425"/>
            <a:ext cx="406400" cy="215900"/>
          </a:xfrm>
          <a:custGeom>
            <a:avLst/>
            <a:gdLst>
              <a:gd name="T0" fmla="*/ 0 w 123"/>
              <a:gd name="T1" fmla="*/ 320641181 h 138"/>
              <a:gd name="T2" fmla="*/ 109169638 w 123"/>
              <a:gd name="T3" fmla="*/ 159096376 h 138"/>
              <a:gd name="T4" fmla="*/ 371172070 w 123"/>
              <a:gd name="T5" fmla="*/ 34267082 h 138"/>
              <a:gd name="T6" fmla="*/ 633177858 w 123"/>
              <a:gd name="T7" fmla="*/ 0 h 138"/>
              <a:gd name="T8" fmla="*/ 917013701 w 123"/>
              <a:gd name="T9" fmla="*/ 29371786 h 138"/>
              <a:gd name="T10" fmla="*/ 1157186129 w 123"/>
              <a:gd name="T11" fmla="*/ 161544806 h 138"/>
              <a:gd name="T12" fmla="*/ 1342772112 w 123"/>
              <a:gd name="T13" fmla="*/ 337773934 h 1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3"/>
              <a:gd name="T22" fmla="*/ 0 h 138"/>
              <a:gd name="T23" fmla="*/ 123 w 123"/>
              <a:gd name="T24" fmla="*/ 138 h 1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3" h="138">
                <a:moveTo>
                  <a:pt x="0" y="131"/>
                </a:moveTo>
                <a:cubicBezTo>
                  <a:pt x="2" y="107"/>
                  <a:pt x="4" y="84"/>
                  <a:pt x="10" y="65"/>
                </a:cubicBezTo>
                <a:cubicBezTo>
                  <a:pt x="16" y="46"/>
                  <a:pt x="26" y="25"/>
                  <a:pt x="34" y="14"/>
                </a:cubicBezTo>
                <a:cubicBezTo>
                  <a:pt x="42" y="3"/>
                  <a:pt x="50" y="0"/>
                  <a:pt x="58" y="0"/>
                </a:cubicBezTo>
                <a:cubicBezTo>
                  <a:pt x="66" y="0"/>
                  <a:pt x="76" y="1"/>
                  <a:pt x="84" y="12"/>
                </a:cubicBezTo>
                <a:cubicBezTo>
                  <a:pt x="92" y="23"/>
                  <a:pt x="99" y="45"/>
                  <a:pt x="106" y="66"/>
                </a:cubicBezTo>
                <a:cubicBezTo>
                  <a:pt x="113" y="87"/>
                  <a:pt x="120" y="126"/>
                  <a:pt x="123" y="138"/>
                </a:cubicBezTo>
              </a:path>
            </a:pathLst>
          </a:custGeom>
          <a:noFill/>
          <a:ln w="15875" cmpd="sng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239" name="Line 30"/>
          <p:cNvSpPr>
            <a:spLocks noChangeShapeType="1"/>
          </p:cNvSpPr>
          <p:nvPr/>
        </p:nvSpPr>
        <p:spPr bwMode="auto">
          <a:xfrm>
            <a:off x="2863850" y="4210050"/>
            <a:ext cx="26416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240" name="Freeform 31"/>
          <p:cNvSpPr>
            <a:spLocks/>
          </p:cNvSpPr>
          <p:nvPr/>
        </p:nvSpPr>
        <p:spPr bwMode="auto">
          <a:xfrm>
            <a:off x="3444875" y="3606800"/>
            <a:ext cx="377825" cy="606425"/>
          </a:xfrm>
          <a:custGeom>
            <a:avLst/>
            <a:gdLst>
              <a:gd name="T0" fmla="*/ 0 w 238"/>
              <a:gd name="T1" fmla="*/ 962699777 h 382"/>
              <a:gd name="T2" fmla="*/ 486391024 w 238"/>
              <a:gd name="T3" fmla="*/ 2520950 h 382"/>
              <a:gd name="T4" fmla="*/ 599797232 w 238"/>
              <a:gd name="T5" fmla="*/ 0 h 382"/>
              <a:gd name="T6" fmla="*/ 0 60000 65536"/>
              <a:gd name="T7" fmla="*/ 0 60000 65536"/>
              <a:gd name="T8" fmla="*/ 0 60000 65536"/>
              <a:gd name="T9" fmla="*/ 0 w 238"/>
              <a:gd name="T10" fmla="*/ 0 h 382"/>
              <a:gd name="T11" fmla="*/ 238 w 238"/>
              <a:gd name="T12" fmla="*/ 382 h 3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8" h="382">
                <a:moveTo>
                  <a:pt x="0" y="382"/>
                </a:moveTo>
                <a:lnTo>
                  <a:pt x="193" y="1"/>
                </a:lnTo>
                <a:lnTo>
                  <a:pt x="238" y="0"/>
                </a:lnTo>
              </a:path>
            </a:pathLst>
          </a:custGeom>
          <a:noFill/>
          <a:ln w="158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241" name="Line 32"/>
          <p:cNvSpPr>
            <a:spLocks noChangeShapeType="1"/>
          </p:cNvSpPr>
          <p:nvPr/>
        </p:nvSpPr>
        <p:spPr bwMode="auto">
          <a:xfrm>
            <a:off x="3584575" y="5022850"/>
            <a:ext cx="116998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242" name="Freeform 33"/>
          <p:cNvSpPr>
            <a:spLocks/>
          </p:cNvSpPr>
          <p:nvPr/>
        </p:nvSpPr>
        <p:spPr bwMode="auto">
          <a:xfrm>
            <a:off x="4391025" y="4586288"/>
            <a:ext cx="1390650" cy="428625"/>
          </a:xfrm>
          <a:custGeom>
            <a:avLst/>
            <a:gdLst>
              <a:gd name="T0" fmla="*/ 0 w 876"/>
              <a:gd name="T1" fmla="*/ 680442078 h 270"/>
              <a:gd name="T2" fmla="*/ 1418848764 w 876"/>
              <a:gd name="T3" fmla="*/ 0 h 270"/>
              <a:gd name="T4" fmla="*/ 2147483647 w 876"/>
              <a:gd name="T5" fmla="*/ 2520950 h 270"/>
              <a:gd name="T6" fmla="*/ 0 60000 65536"/>
              <a:gd name="T7" fmla="*/ 0 60000 65536"/>
              <a:gd name="T8" fmla="*/ 0 60000 65536"/>
              <a:gd name="T9" fmla="*/ 0 w 876"/>
              <a:gd name="T10" fmla="*/ 0 h 270"/>
              <a:gd name="T11" fmla="*/ 876 w 876"/>
              <a:gd name="T12" fmla="*/ 270 h 2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6" h="270">
                <a:moveTo>
                  <a:pt x="0" y="270"/>
                </a:moveTo>
                <a:lnTo>
                  <a:pt x="563" y="0"/>
                </a:lnTo>
                <a:lnTo>
                  <a:pt x="876" y="1"/>
                </a:lnTo>
              </a:path>
            </a:pathLst>
          </a:custGeom>
          <a:noFill/>
          <a:ln w="158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243" name="Freeform 34"/>
          <p:cNvSpPr>
            <a:spLocks/>
          </p:cNvSpPr>
          <p:nvPr/>
        </p:nvSpPr>
        <p:spPr bwMode="auto">
          <a:xfrm>
            <a:off x="4648200" y="5184775"/>
            <a:ext cx="676275" cy="234950"/>
          </a:xfrm>
          <a:custGeom>
            <a:avLst/>
            <a:gdLst>
              <a:gd name="T0" fmla="*/ 0 w 426"/>
              <a:gd name="T1" fmla="*/ 0 h 148"/>
              <a:gd name="T2" fmla="*/ 945059514 w 426"/>
              <a:gd name="T3" fmla="*/ 372983070 h 148"/>
              <a:gd name="T4" fmla="*/ 1073586652 w 426"/>
              <a:gd name="T5" fmla="*/ 372983070 h 148"/>
              <a:gd name="T6" fmla="*/ 0 60000 65536"/>
              <a:gd name="T7" fmla="*/ 0 60000 65536"/>
              <a:gd name="T8" fmla="*/ 0 60000 65536"/>
              <a:gd name="T9" fmla="*/ 0 w 426"/>
              <a:gd name="T10" fmla="*/ 0 h 148"/>
              <a:gd name="T11" fmla="*/ 426 w 426"/>
              <a:gd name="T12" fmla="*/ 148 h 1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6" h="148">
                <a:moveTo>
                  <a:pt x="0" y="0"/>
                </a:moveTo>
                <a:lnTo>
                  <a:pt x="375" y="148"/>
                </a:lnTo>
                <a:lnTo>
                  <a:pt x="426" y="148"/>
                </a:lnTo>
              </a:path>
            </a:pathLst>
          </a:custGeom>
          <a:noFill/>
          <a:ln w="158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244" name="Line 35"/>
          <p:cNvSpPr>
            <a:spLocks noChangeShapeType="1"/>
          </p:cNvSpPr>
          <p:nvPr/>
        </p:nvSpPr>
        <p:spPr bwMode="auto">
          <a:xfrm flipH="1" flipV="1">
            <a:off x="4818063" y="4919663"/>
            <a:ext cx="428625" cy="5048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45" name="Freeform 36"/>
          <p:cNvSpPr>
            <a:spLocks/>
          </p:cNvSpPr>
          <p:nvPr/>
        </p:nvSpPr>
        <p:spPr bwMode="auto">
          <a:xfrm>
            <a:off x="4170363" y="5746750"/>
            <a:ext cx="890587" cy="242888"/>
          </a:xfrm>
          <a:custGeom>
            <a:avLst/>
            <a:gdLst>
              <a:gd name="T0" fmla="*/ 0 w 561"/>
              <a:gd name="T1" fmla="*/ 0 h 153"/>
              <a:gd name="T2" fmla="*/ 0 w 561"/>
              <a:gd name="T3" fmla="*/ 385585439 h 153"/>
              <a:gd name="T4" fmla="*/ 1413805850 w 561"/>
              <a:gd name="T5" fmla="*/ 385585439 h 153"/>
              <a:gd name="T6" fmla="*/ 0 60000 65536"/>
              <a:gd name="T7" fmla="*/ 0 60000 65536"/>
              <a:gd name="T8" fmla="*/ 0 60000 65536"/>
              <a:gd name="T9" fmla="*/ 0 w 561"/>
              <a:gd name="T10" fmla="*/ 0 h 153"/>
              <a:gd name="T11" fmla="*/ 561 w 561"/>
              <a:gd name="T12" fmla="*/ 153 h 1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1" h="153">
                <a:moveTo>
                  <a:pt x="0" y="0"/>
                </a:moveTo>
                <a:lnTo>
                  <a:pt x="0" y="153"/>
                </a:lnTo>
                <a:lnTo>
                  <a:pt x="561" y="153"/>
                </a:lnTo>
              </a:path>
            </a:pathLst>
          </a:custGeom>
          <a:noFill/>
          <a:ln w="158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46" name="Text Box 37"/>
          <p:cNvSpPr txBox="1">
            <a:spLocks noChangeArrowheads="1"/>
          </p:cNvSpPr>
          <p:nvPr/>
        </p:nvSpPr>
        <p:spPr bwMode="auto">
          <a:xfrm>
            <a:off x="3800475" y="223838"/>
            <a:ext cx="1431925" cy="3206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False pelvis</a:t>
            </a:r>
          </a:p>
        </p:txBody>
      </p:sp>
      <p:sp>
        <p:nvSpPr>
          <p:cNvPr id="135247" name="Text Box 38"/>
          <p:cNvSpPr txBox="1">
            <a:spLocks noChangeArrowheads="1"/>
          </p:cNvSpPr>
          <p:nvPr/>
        </p:nvSpPr>
        <p:spPr bwMode="auto">
          <a:xfrm>
            <a:off x="5718175" y="1090613"/>
            <a:ext cx="946150" cy="7112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Inlet of true pelvis</a:t>
            </a:r>
          </a:p>
        </p:txBody>
      </p:sp>
      <p:sp>
        <p:nvSpPr>
          <p:cNvPr id="135248" name="Text Box 39"/>
          <p:cNvSpPr txBox="1">
            <a:spLocks noChangeArrowheads="1"/>
          </p:cNvSpPr>
          <p:nvPr/>
        </p:nvSpPr>
        <p:spPr bwMode="auto">
          <a:xfrm>
            <a:off x="5281613" y="2203450"/>
            <a:ext cx="1212850" cy="2984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Pelvic brim</a:t>
            </a:r>
          </a:p>
        </p:txBody>
      </p:sp>
      <p:sp>
        <p:nvSpPr>
          <p:cNvPr id="135249" name="Text Box 40"/>
          <p:cNvSpPr txBox="1">
            <a:spLocks noChangeArrowheads="1"/>
          </p:cNvSpPr>
          <p:nvPr/>
        </p:nvSpPr>
        <p:spPr bwMode="auto">
          <a:xfrm>
            <a:off x="5137150" y="2779713"/>
            <a:ext cx="1530350" cy="5048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Pubic arch (less than 90°)</a:t>
            </a:r>
          </a:p>
        </p:txBody>
      </p:sp>
      <p:sp>
        <p:nvSpPr>
          <p:cNvPr id="135250" name="Text Box 41"/>
          <p:cNvSpPr txBox="1">
            <a:spLocks noChangeArrowheads="1"/>
          </p:cNvSpPr>
          <p:nvPr/>
        </p:nvSpPr>
        <p:spPr bwMode="auto">
          <a:xfrm>
            <a:off x="3768725" y="3449638"/>
            <a:ext cx="1431925" cy="3206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False pelvis</a:t>
            </a:r>
          </a:p>
        </p:txBody>
      </p:sp>
      <p:sp>
        <p:nvSpPr>
          <p:cNvPr id="135251" name="Text Box 42"/>
          <p:cNvSpPr txBox="1">
            <a:spLocks noChangeArrowheads="1"/>
          </p:cNvSpPr>
          <p:nvPr/>
        </p:nvSpPr>
        <p:spPr bwMode="auto">
          <a:xfrm>
            <a:off x="5729288" y="4448175"/>
            <a:ext cx="946150" cy="7112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Inlet of true pelvis</a:t>
            </a:r>
          </a:p>
        </p:txBody>
      </p:sp>
      <p:sp>
        <p:nvSpPr>
          <p:cNvPr id="135252" name="Text Box 43"/>
          <p:cNvSpPr txBox="1">
            <a:spLocks noChangeArrowheads="1"/>
          </p:cNvSpPr>
          <p:nvPr/>
        </p:nvSpPr>
        <p:spPr bwMode="auto">
          <a:xfrm>
            <a:off x="5256213" y="5278438"/>
            <a:ext cx="1212850" cy="2984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Pelvic brim</a:t>
            </a:r>
          </a:p>
        </p:txBody>
      </p:sp>
      <p:sp>
        <p:nvSpPr>
          <p:cNvPr id="135253" name="Text Box 44"/>
          <p:cNvSpPr txBox="1">
            <a:spLocks noChangeArrowheads="1"/>
          </p:cNvSpPr>
          <p:nvPr/>
        </p:nvSpPr>
        <p:spPr bwMode="auto">
          <a:xfrm>
            <a:off x="5006975" y="5842000"/>
            <a:ext cx="1670050" cy="5048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Pubic arch (more than 90°)</a:t>
            </a:r>
          </a:p>
        </p:txBody>
      </p:sp>
      <p:sp>
        <p:nvSpPr>
          <p:cNvPr id="135254" name="Text Box 45"/>
          <p:cNvSpPr txBox="1">
            <a:spLocks noChangeArrowheads="1"/>
          </p:cNvSpPr>
          <p:nvPr/>
        </p:nvSpPr>
        <p:spPr bwMode="auto">
          <a:xfrm>
            <a:off x="2582863" y="6337300"/>
            <a:ext cx="431800" cy="2984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(c)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r>
              <a:rPr lang="en-US"/>
              <a:t>Bones of the Lower Limbs</a:t>
            </a:r>
          </a:p>
        </p:txBody>
      </p:sp>
      <p:sp>
        <p:nvSpPr>
          <p:cNvPr id="136195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154988" cy="4906963"/>
          </a:xfrm>
        </p:spPr>
        <p:txBody>
          <a:bodyPr/>
          <a:lstStyle/>
          <a:p>
            <a:r>
              <a:rPr lang="en-US"/>
              <a:t>Femur—thigh bone</a:t>
            </a:r>
          </a:p>
          <a:p>
            <a:pPr lvl="1"/>
            <a:r>
              <a:rPr lang="en-US"/>
              <a:t>The heaviest, strongest bone in the body</a:t>
            </a:r>
          </a:p>
          <a:p>
            <a:pPr lvl="1"/>
            <a:r>
              <a:rPr lang="en-US"/>
              <a:t>Proximal end articulation</a:t>
            </a:r>
          </a:p>
          <a:p>
            <a:pPr lvl="2"/>
            <a:r>
              <a:rPr lang="en-US"/>
              <a:t>Head articulates with the acetabulum of the coxal (hip) bone</a:t>
            </a:r>
          </a:p>
          <a:p>
            <a:pPr lvl="1"/>
            <a:r>
              <a:rPr lang="en-US"/>
              <a:t>Distal end articulation</a:t>
            </a:r>
          </a:p>
          <a:p>
            <a:pPr lvl="2"/>
            <a:r>
              <a:rPr lang="en-US"/>
              <a:t>Lateral and medial condyles articulate with the tibia in the lower leg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5"/>
          <p:cNvSpPr txBox="1">
            <a:spLocks noChangeArrowheads="1"/>
          </p:cNvSpPr>
          <p:nvPr/>
        </p:nvSpPr>
        <p:spPr bwMode="auto">
          <a:xfrm>
            <a:off x="7845425" y="6477000"/>
            <a:ext cx="1222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5.27a</a:t>
            </a:r>
            <a:endParaRPr lang="en-US" sz="1400" b="1">
              <a:solidFill>
                <a:srgbClr val="6BA12F"/>
              </a:solidFill>
              <a:latin typeface="Arial" charset="0"/>
            </a:endParaRPr>
          </a:p>
        </p:txBody>
      </p:sp>
      <p:pic>
        <p:nvPicPr>
          <p:cNvPr id="137239" name="Picture 23" descr="figure_05_27a_unlabeled"/>
          <p:cNvPicPr>
            <a:picLocks noChangeAspect="1" noChangeArrowheads="1"/>
          </p:cNvPicPr>
          <p:nvPr/>
        </p:nvPicPr>
        <p:blipFill>
          <a:blip r:embed="rId3" cstate="print"/>
          <a:srcRect b="6589"/>
          <a:stretch>
            <a:fillRect/>
          </a:stretch>
        </p:blipFill>
        <p:spPr bwMode="auto">
          <a:xfrm>
            <a:off x="2803525" y="190500"/>
            <a:ext cx="3535363" cy="6189663"/>
          </a:xfrm>
          <a:prstGeom prst="rect">
            <a:avLst/>
          </a:prstGeom>
          <a:noFill/>
        </p:spPr>
      </p:pic>
      <p:sp>
        <p:nvSpPr>
          <p:cNvPr id="137240" name="Freeform 26"/>
          <p:cNvSpPr>
            <a:spLocks/>
          </p:cNvSpPr>
          <p:nvPr/>
        </p:nvSpPr>
        <p:spPr bwMode="auto">
          <a:xfrm>
            <a:off x="3362325" y="415925"/>
            <a:ext cx="1076325" cy="219075"/>
          </a:xfrm>
          <a:custGeom>
            <a:avLst/>
            <a:gdLst>
              <a:gd name="T0" fmla="*/ 0 w 678"/>
              <a:gd name="T1" fmla="*/ 0 h 138"/>
              <a:gd name="T2" fmla="*/ 1028223777 w 678"/>
              <a:gd name="T3" fmla="*/ 0 h 138"/>
              <a:gd name="T4" fmla="*/ 1708666116 w 678"/>
              <a:gd name="T5" fmla="*/ 347781508 h 138"/>
              <a:gd name="T6" fmla="*/ 0 60000 65536"/>
              <a:gd name="T7" fmla="*/ 0 60000 65536"/>
              <a:gd name="T8" fmla="*/ 0 60000 65536"/>
              <a:gd name="T9" fmla="*/ 0 w 678"/>
              <a:gd name="T10" fmla="*/ 0 h 138"/>
              <a:gd name="T11" fmla="*/ 678 w 678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8" h="138">
                <a:moveTo>
                  <a:pt x="0" y="0"/>
                </a:moveTo>
                <a:lnTo>
                  <a:pt x="408" y="0"/>
                </a:lnTo>
                <a:lnTo>
                  <a:pt x="678" y="138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1" name="Freeform 27"/>
          <p:cNvSpPr>
            <a:spLocks/>
          </p:cNvSpPr>
          <p:nvPr/>
        </p:nvSpPr>
        <p:spPr bwMode="auto">
          <a:xfrm>
            <a:off x="3394075" y="866775"/>
            <a:ext cx="927100" cy="206375"/>
          </a:xfrm>
          <a:custGeom>
            <a:avLst/>
            <a:gdLst>
              <a:gd name="T0" fmla="*/ 0 w 584"/>
              <a:gd name="T1" fmla="*/ 327620258 h 130"/>
              <a:gd name="T2" fmla="*/ 398184620 w 584"/>
              <a:gd name="T3" fmla="*/ 327620258 h 130"/>
              <a:gd name="T4" fmla="*/ 1471771032 w 584"/>
              <a:gd name="T5" fmla="*/ 0 h 130"/>
              <a:gd name="T6" fmla="*/ 0 60000 65536"/>
              <a:gd name="T7" fmla="*/ 0 60000 65536"/>
              <a:gd name="T8" fmla="*/ 0 60000 65536"/>
              <a:gd name="T9" fmla="*/ 0 w 584"/>
              <a:gd name="T10" fmla="*/ 0 h 130"/>
              <a:gd name="T11" fmla="*/ 584 w 584"/>
              <a:gd name="T12" fmla="*/ 130 h 1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4" h="130">
                <a:moveTo>
                  <a:pt x="0" y="130"/>
                </a:moveTo>
                <a:lnTo>
                  <a:pt x="158" y="130"/>
                </a:lnTo>
                <a:lnTo>
                  <a:pt x="584" y="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2" name="Line 28"/>
          <p:cNvSpPr>
            <a:spLocks noChangeShapeType="1"/>
          </p:cNvSpPr>
          <p:nvPr/>
        </p:nvSpPr>
        <p:spPr bwMode="auto">
          <a:xfrm>
            <a:off x="4972050" y="819150"/>
            <a:ext cx="1238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3" name="Line 29"/>
          <p:cNvSpPr>
            <a:spLocks noChangeShapeType="1"/>
          </p:cNvSpPr>
          <p:nvPr/>
        </p:nvSpPr>
        <p:spPr bwMode="auto">
          <a:xfrm>
            <a:off x="4549775" y="1397000"/>
            <a:ext cx="1936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4" name="Freeform 30"/>
          <p:cNvSpPr>
            <a:spLocks/>
          </p:cNvSpPr>
          <p:nvPr/>
        </p:nvSpPr>
        <p:spPr bwMode="auto">
          <a:xfrm>
            <a:off x="3527425" y="5391150"/>
            <a:ext cx="285750" cy="381000"/>
          </a:xfrm>
          <a:custGeom>
            <a:avLst/>
            <a:gdLst>
              <a:gd name="T0" fmla="*/ 0 w 180"/>
              <a:gd name="T1" fmla="*/ 0 h 240"/>
              <a:gd name="T2" fmla="*/ 95765930 w 180"/>
              <a:gd name="T3" fmla="*/ 0 h 240"/>
              <a:gd name="T4" fmla="*/ 453628170 w 180"/>
              <a:gd name="T5" fmla="*/ 604837545 h 240"/>
              <a:gd name="T6" fmla="*/ 0 60000 65536"/>
              <a:gd name="T7" fmla="*/ 0 60000 65536"/>
              <a:gd name="T8" fmla="*/ 0 60000 65536"/>
              <a:gd name="T9" fmla="*/ 0 w 180"/>
              <a:gd name="T10" fmla="*/ 0 h 240"/>
              <a:gd name="T11" fmla="*/ 180 w 180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240">
                <a:moveTo>
                  <a:pt x="0" y="0"/>
                </a:moveTo>
                <a:lnTo>
                  <a:pt x="38" y="0"/>
                </a:lnTo>
                <a:lnTo>
                  <a:pt x="180" y="24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5" name="Line 31"/>
          <p:cNvSpPr>
            <a:spLocks noChangeShapeType="1"/>
          </p:cNvSpPr>
          <p:nvPr/>
        </p:nvSpPr>
        <p:spPr bwMode="auto">
          <a:xfrm>
            <a:off x="3578225" y="6029325"/>
            <a:ext cx="5429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6" name="Freeform 32"/>
          <p:cNvSpPr>
            <a:spLocks/>
          </p:cNvSpPr>
          <p:nvPr/>
        </p:nvSpPr>
        <p:spPr bwMode="auto">
          <a:xfrm>
            <a:off x="3362325" y="415925"/>
            <a:ext cx="1076325" cy="219075"/>
          </a:xfrm>
          <a:custGeom>
            <a:avLst/>
            <a:gdLst>
              <a:gd name="T0" fmla="*/ 0 w 678"/>
              <a:gd name="T1" fmla="*/ 0 h 138"/>
              <a:gd name="T2" fmla="*/ 1028223777 w 678"/>
              <a:gd name="T3" fmla="*/ 0 h 138"/>
              <a:gd name="T4" fmla="*/ 1708666116 w 678"/>
              <a:gd name="T5" fmla="*/ 347781508 h 138"/>
              <a:gd name="T6" fmla="*/ 0 60000 65536"/>
              <a:gd name="T7" fmla="*/ 0 60000 65536"/>
              <a:gd name="T8" fmla="*/ 0 60000 65536"/>
              <a:gd name="T9" fmla="*/ 0 w 678"/>
              <a:gd name="T10" fmla="*/ 0 h 138"/>
              <a:gd name="T11" fmla="*/ 678 w 678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8" h="138">
                <a:moveTo>
                  <a:pt x="0" y="0"/>
                </a:moveTo>
                <a:lnTo>
                  <a:pt x="408" y="0"/>
                </a:lnTo>
                <a:lnTo>
                  <a:pt x="678" y="13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7" name="Freeform 33"/>
          <p:cNvSpPr>
            <a:spLocks/>
          </p:cNvSpPr>
          <p:nvPr/>
        </p:nvSpPr>
        <p:spPr bwMode="auto">
          <a:xfrm>
            <a:off x="3394075" y="866775"/>
            <a:ext cx="927100" cy="206375"/>
          </a:xfrm>
          <a:custGeom>
            <a:avLst/>
            <a:gdLst>
              <a:gd name="T0" fmla="*/ 0 w 584"/>
              <a:gd name="T1" fmla="*/ 327620258 h 130"/>
              <a:gd name="T2" fmla="*/ 398184620 w 584"/>
              <a:gd name="T3" fmla="*/ 327620258 h 130"/>
              <a:gd name="T4" fmla="*/ 1471771032 w 584"/>
              <a:gd name="T5" fmla="*/ 0 h 130"/>
              <a:gd name="T6" fmla="*/ 0 60000 65536"/>
              <a:gd name="T7" fmla="*/ 0 60000 65536"/>
              <a:gd name="T8" fmla="*/ 0 60000 65536"/>
              <a:gd name="T9" fmla="*/ 0 w 584"/>
              <a:gd name="T10" fmla="*/ 0 h 130"/>
              <a:gd name="T11" fmla="*/ 584 w 584"/>
              <a:gd name="T12" fmla="*/ 130 h 1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4" h="130">
                <a:moveTo>
                  <a:pt x="0" y="130"/>
                </a:moveTo>
                <a:lnTo>
                  <a:pt x="158" y="130"/>
                </a:lnTo>
                <a:lnTo>
                  <a:pt x="584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8" name="Line 34"/>
          <p:cNvSpPr>
            <a:spLocks noChangeShapeType="1"/>
          </p:cNvSpPr>
          <p:nvPr/>
        </p:nvSpPr>
        <p:spPr bwMode="auto">
          <a:xfrm>
            <a:off x="4972050" y="819150"/>
            <a:ext cx="1238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9" name="Line 35"/>
          <p:cNvSpPr>
            <a:spLocks noChangeShapeType="1"/>
          </p:cNvSpPr>
          <p:nvPr/>
        </p:nvSpPr>
        <p:spPr bwMode="auto">
          <a:xfrm>
            <a:off x="4549775" y="1397000"/>
            <a:ext cx="1936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0" name="Freeform 36"/>
          <p:cNvSpPr>
            <a:spLocks/>
          </p:cNvSpPr>
          <p:nvPr/>
        </p:nvSpPr>
        <p:spPr bwMode="auto">
          <a:xfrm>
            <a:off x="3527425" y="5391150"/>
            <a:ext cx="285750" cy="381000"/>
          </a:xfrm>
          <a:custGeom>
            <a:avLst/>
            <a:gdLst>
              <a:gd name="T0" fmla="*/ 0 w 180"/>
              <a:gd name="T1" fmla="*/ 0 h 240"/>
              <a:gd name="T2" fmla="*/ 95765930 w 180"/>
              <a:gd name="T3" fmla="*/ 0 h 240"/>
              <a:gd name="T4" fmla="*/ 453628170 w 180"/>
              <a:gd name="T5" fmla="*/ 604837545 h 240"/>
              <a:gd name="T6" fmla="*/ 0 60000 65536"/>
              <a:gd name="T7" fmla="*/ 0 60000 65536"/>
              <a:gd name="T8" fmla="*/ 0 60000 65536"/>
              <a:gd name="T9" fmla="*/ 0 w 180"/>
              <a:gd name="T10" fmla="*/ 0 h 240"/>
              <a:gd name="T11" fmla="*/ 180 w 180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240">
                <a:moveTo>
                  <a:pt x="0" y="0"/>
                </a:moveTo>
                <a:lnTo>
                  <a:pt x="38" y="0"/>
                </a:lnTo>
                <a:lnTo>
                  <a:pt x="180" y="24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1" name="Line 37"/>
          <p:cNvSpPr>
            <a:spLocks noChangeShapeType="1"/>
          </p:cNvSpPr>
          <p:nvPr/>
        </p:nvSpPr>
        <p:spPr bwMode="auto">
          <a:xfrm>
            <a:off x="3578225" y="6029325"/>
            <a:ext cx="5429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2" name="Text Box 38"/>
          <p:cNvSpPr txBox="1">
            <a:spLocks noChangeArrowheads="1"/>
          </p:cNvSpPr>
          <p:nvPr/>
        </p:nvSpPr>
        <p:spPr bwMode="auto">
          <a:xfrm>
            <a:off x="2660650" y="255588"/>
            <a:ext cx="862013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Neck</a:t>
            </a:r>
          </a:p>
        </p:txBody>
      </p:sp>
      <p:sp>
        <p:nvSpPr>
          <p:cNvPr id="137253" name="Text Box 39"/>
          <p:cNvSpPr txBox="1">
            <a:spLocks noChangeArrowheads="1"/>
          </p:cNvSpPr>
          <p:nvPr/>
        </p:nvSpPr>
        <p:spPr bwMode="auto">
          <a:xfrm>
            <a:off x="2773363" y="914400"/>
            <a:ext cx="1322387" cy="7302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Inter- trochanteric line</a:t>
            </a:r>
          </a:p>
        </p:txBody>
      </p:sp>
      <p:sp>
        <p:nvSpPr>
          <p:cNvPr id="137254" name="Text Box 40"/>
          <p:cNvSpPr txBox="1">
            <a:spLocks noChangeArrowheads="1"/>
          </p:cNvSpPr>
          <p:nvPr/>
        </p:nvSpPr>
        <p:spPr bwMode="auto">
          <a:xfrm>
            <a:off x="2782888" y="5240338"/>
            <a:ext cx="1322387" cy="5175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Lateral condyle</a:t>
            </a:r>
          </a:p>
        </p:txBody>
      </p:sp>
      <p:sp>
        <p:nvSpPr>
          <p:cNvPr id="137255" name="Text Box 41"/>
          <p:cNvSpPr txBox="1">
            <a:spLocks noChangeArrowheads="1"/>
          </p:cNvSpPr>
          <p:nvPr/>
        </p:nvSpPr>
        <p:spPr bwMode="auto">
          <a:xfrm>
            <a:off x="2782888" y="5862638"/>
            <a:ext cx="1322387" cy="5175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Patellar surface</a:t>
            </a:r>
          </a:p>
        </p:txBody>
      </p:sp>
      <p:sp>
        <p:nvSpPr>
          <p:cNvPr id="137256" name="Text Box 42"/>
          <p:cNvSpPr txBox="1">
            <a:spLocks noChangeArrowheads="1"/>
          </p:cNvSpPr>
          <p:nvPr/>
        </p:nvSpPr>
        <p:spPr bwMode="auto">
          <a:xfrm>
            <a:off x="3622675" y="6361113"/>
            <a:ext cx="447675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(a)</a:t>
            </a:r>
          </a:p>
        </p:txBody>
      </p:sp>
      <p:sp>
        <p:nvSpPr>
          <p:cNvPr id="137257" name="Text Box 43"/>
          <p:cNvSpPr txBox="1">
            <a:spLocks noChangeArrowheads="1"/>
          </p:cNvSpPr>
          <p:nvPr/>
        </p:nvSpPr>
        <p:spPr bwMode="auto">
          <a:xfrm>
            <a:off x="4694238" y="1243013"/>
            <a:ext cx="1762125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Lesser trochanter</a:t>
            </a:r>
          </a:p>
        </p:txBody>
      </p:sp>
      <p:sp>
        <p:nvSpPr>
          <p:cNvPr id="137258" name="Text Box 44"/>
          <p:cNvSpPr txBox="1">
            <a:spLocks noChangeArrowheads="1"/>
          </p:cNvSpPr>
          <p:nvPr/>
        </p:nvSpPr>
        <p:spPr bwMode="auto">
          <a:xfrm>
            <a:off x="5049838" y="669925"/>
            <a:ext cx="866775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Head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5"/>
          <p:cNvSpPr txBox="1">
            <a:spLocks noChangeArrowheads="1"/>
          </p:cNvSpPr>
          <p:nvPr/>
        </p:nvSpPr>
        <p:spPr bwMode="auto">
          <a:xfrm>
            <a:off x="7835900" y="6477000"/>
            <a:ext cx="1231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5.27b</a:t>
            </a:r>
            <a:endParaRPr lang="en-US" sz="1400" b="1">
              <a:solidFill>
                <a:srgbClr val="6BA12F"/>
              </a:solidFill>
              <a:latin typeface="Arial" charset="0"/>
            </a:endParaRPr>
          </a:p>
        </p:txBody>
      </p:sp>
      <p:pic>
        <p:nvPicPr>
          <p:cNvPr id="138271" name="Picture 31" descr="figure_05_27b_unlabeled"/>
          <p:cNvPicPr>
            <a:picLocks noChangeAspect="1" noChangeArrowheads="1"/>
          </p:cNvPicPr>
          <p:nvPr/>
        </p:nvPicPr>
        <p:blipFill>
          <a:blip r:embed="rId3" cstate="print"/>
          <a:srcRect b="6996"/>
          <a:stretch>
            <a:fillRect/>
          </a:stretch>
        </p:blipFill>
        <p:spPr bwMode="auto">
          <a:xfrm>
            <a:off x="2633663" y="219075"/>
            <a:ext cx="3876675" cy="6162675"/>
          </a:xfrm>
          <a:prstGeom prst="rect">
            <a:avLst/>
          </a:prstGeom>
          <a:noFill/>
        </p:spPr>
      </p:pic>
      <p:sp>
        <p:nvSpPr>
          <p:cNvPr id="138272" name="Line 5"/>
          <p:cNvSpPr>
            <a:spLocks noChangeShapeType="1"/>
          </p:cNvSpPr>
          <p:nvPr/>
        </p:nvSpPr>
        <p:spPr bwMode="auto">
          <a:xfrm>
            <a:off x="3829050" y="717550"/>
            <a:ext cx="131763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73" name="Line 6"/>
          <p:cNvSpPr>
            <a:spLocks noChangeShapeType="1"/>
          </p:cNvSpPr>
          <p:nvPr/>
        </p:nvSpPr>
        <p:spPr bwMode="auto">
          <a:xfrm>
            <a:off x="4860925" y="541338"/>
            <a:ext cx="2254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74" name="Freeform 7"/>
          <p:cNvSpPr>
            <a:spLocks/>
          </p:cNvSpPr>
          <p:nvPr/>
        </p:nvSpPr>
        <p:spPr bwMode="auto">
          <a:xfrm>
            <a:off x="4679950" y="908050"/>
            <a:ext cx="492125" cy="80963"/>
          </a:xfrm>
          <a:custGeom>
            <a:avLst/>
            <a:gdLst>
              <a:gd name="T0" fmla="*/ 0 w 310"/>
              <a:gd name="T1" fmla="*/ 0 h 51"/>
              <a:gd name="T2" fmla="*/ 365423405 w 310"/>
              <a:gd name="T3" fmla="*/ 128529567 h 51"/>
              <a:gd name="T4" fmla="*/ 781248328 w 310"/>
              <a:gd name="T5" fmla="*/ 120968260 h 51"/>
              <a:gd name="T6" fmla="*/ 0 60000 65536"/>
              <a:gd name="T7" fmla="*/ 0 60000 65536"/>
              <a:gd name="T8" fmla="*/ 0 60000 65536"/>
              <a:gd name="T9" fmla="*/ 0 w 310"/>
              <a:gd name="T10" fmla="*/ 0 h 51"/>
              <a:gd name="T11" fmla="*/ 310 w 310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0" h="51">
                <a:moveTo>
                  <a:pt x="0" y="0"/>
                </a:moveTo>
                <a:lnTo>
                  <a:pt x="145" y="51"/>
                </a:lnTo>
                <a:lnTo>
                  <a:pt x="310" y="48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75" name="Freeform 8"/>
          <p:cNvSpPr>
            <a:spLocks/>
          </p:cNvSpPr>
          <p:nvPr/>
        </p:nvSpPr>
        <p:spPr bwMode="auto">
          <a:xfrm>
            <a:off x="4260850" y="1303338"/>
            <a:ext cx="152400" cy="90487"/>
          </a:xfrm>
          <a:custGeom>
            <a:avLst/>
            <a:gdLst>
              <a:gd name="T0" fmla="*/ 0 w 96"/>
              <a:gd name="T1" fmla="*/ 0 h 57"/>
              <a:gd name="T2" fmla="*/ 189012502 w 96"/>
              <a:gd name="T3" fmla="*/ 7559634 h 57"/>
              <a:gd name="T4" fmla="*/ 241935022 w 96"/>
              <a:gd name="T5" fmla="*/ 143647330 h 57"/>
              <a:gd name="T6" fmla="*/ 0 60000 65536"/>
              <a:gd name="T7" fmla="*/ 0 60000 65536"/>
              <a:gd name="T8" fmla="*/ 0 60000 65536"/>
              <a:gd name="T9" fmla="*/ 0 w 96"/>
              <a:gd name="T10" fmla="*/ 0 h 57"/>
              <a:gd name="T11" fmla="*/ 96 w 96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57">
                <a:moveTo>
                  <a:pt x="0" y="0"/>
                </a:moveTo>
                <a:lnTo>
                  <a:pt x="75" y="3"/>
                </a:lnTo>
                <a:lnTo>
                  <a:pt x="96" y="57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76" name="Freeform 9"/>
          <p:cNvSpPr>
            <a:spLocks/>
          </p:cNvSpPr>
          <p:nvPr/>
        </p:nvSpPr>
        <p:spPr bwMode="auto">
          <a:xfrm>
            <a:off x="4260850" y="1547813"/>
            <a:ext cx="600075" cy="68262"/>
          </a:xfrm>
          <a:custGeom>
            <a:avLst/>
            <a:gdLst>
              <a:gd name="T0" fmla="*/ 0 w 378"/>
              <a:gd name="T1" fmla="*/ 108365142 h 43"/>
              <a:gd name="T2" fmla="*/ 347781549 w 378"/>
              <a:gd name="T3" fmla="*/ 105845799 h 43"/>
              <a:gd name="T4" fmla="*/ 952619152 w 378"/>
              <a:gd name="T5" fmla="*/ 0 h 43"/>
              <a:gd name="T6" fmla="*/ 0 60000 65536"/>
              <a:gd name="T7" fmla="*/ 0 60000 65536"/>
              <a:gd name="T8" fmla="*/ 0 60000 65536"/>
              <a:gd name="T9" fmla="*/ 0 w 378"/>
              <a:gd name="T10" fmla="*/ 0 h 43"/>
              <a:gd name="T11" fmla="*/ 378 w 378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" h="43">
                <a:moveTo>
                  <a:pt x="0" y="43"/>
                </a:moveTo>
                <a:lnTo>
                  <a:pt x="138" y="42"/>
                </a:lnTo>
                <a:lnTo>
                  <a:pt x="378" y="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77" name="Line 10"/>
          <p:cNvSpPr>
            <a:spLocks noChangeShapeType="1"/>
          </p:cNvSpPr>
          <p:nvPr/>
        </p:nvSpPr>
        <p:spPr bwMode="auto">
          <a:xfrm flipV="1">
            <a:off x="4470400" y="1290638"/>
            <a:ext cx="419100" cy="328612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78" name="Freeform 11"/>
          <p:cNvSpPr>
            <a:spLocks/>
          </p:cNvSpPr>
          <p:nvPr/>
        </p:nvSpPr>
        <p:spPr bwMode="auto">
          <a:xfrm>
            <a:off x="4267200" y="4638675"/>
            <a:ext cx="446088" cy="1203325"/>
          </a:xfrm>
          <a:custGeom>
            <a:avLst/>
            <a:gdLst>
              <a:gd name="T0" fmla="*/ 0 w 281"/>
              <a:gd name="T1" fmla="*/ 0 h 758"/>
              <a:gd name="T2" fmla="*/ 141128896 w 281"/>
              <a:gd name="T3" fmla="*/ 0 h 758"/>
              <a:gd name="T4" fmla="*/ 708165385 w 281"/>
              <a:gd name="T5" fmla="*/ 1910278616 h 758"/>
              <a:gd name="T6" fmla="*/ 0 60000 65536"/>
              <a:gd name="T7" fmla="*/ 0 60000 65536"/>
              <a:gd name="T8" fmla="*/ 0 60000 65536"/>
              <a:gd name="T9" fmla="*/ 0 w 281"/>
              <a:gd name="T10" fmla="*/ 0 h 758"/>
              <a:gd name="T11" fmla="*/ 281 w 281"/>
              <a:gd name="T12" fmla="*/ 758 h 7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1" h="758">
                <a:moveTo>
                  <a:pt x="0" y="0"/>
                </a:moveTo>
                <a:lnTo>
                  <a:pt x="56" y="0"/>
                </a:lnTo>
                <a:lnTo>
                  <a:pt x="281" y="758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79" name="Freeform 12"/>
          <p:cNvSpPr>
            <a:spLocks/>
          </p:cNvSpPr>
          <p:nvPr/>
        </p:nvSpPr>
        <p:spPr bwMode="auto">
          <a:xfrm>
            <a:off x="3813175" y="5119688"/>
            <a:ext cx="511175" cy="819150"/>
          </a:xfrm>
          <a:custGeom>
            <a:avLst/>
            <a:gdLst>
              <a:gd name="T0" fmla="*/ 0 w 322"/>
              <a:gd name="T1" fmla="*/ 0 h 516"/>
              <a:gd name="T2" fmla="*/ 378023393 w 322"/>
              <a:gd name="T3" fmla="*/ 0 h 516"/>
              <a:gd name="T4" fmla="*/ 811490203 w 322"/>
              <a:gd name="T5" fmla="*/ 1300400407 h 516"/>
              <a:gd name="T6" fmla="*/ 0 60000 65536"/>
              <a:gd name="T7" fmla="*/ 0 60000 65536"/>
              <a:gd name="T8" fmla="*/ 0 60000 65536"/>
              <a:gd name="T9" fmla="*/ 0 w 322"/>
              <a:gd name="T10" fmla="*/ 0 h 516"/>
              <a:gd name="T11" fmla="*/ 322 w 322"/>
              <a:gd name="T12" fmla="*/ 516 h 5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2" h="516">
                <a:moveTo>
                  <a:pt x="0" y="0"/>
                </a:moveTo>
                <a:lnTo>
                  <a:pt x="150" y="0"/>
                </a:lnTo>
                <a:lnTo>
                  <a:pt x="322" y="516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80" name="Freeform 13"/>
          <p:cNvSpPr>
            <a:spLocks/>
          </p:cNvSpPr>
          <p:nvPr/>
        </p:nvSpPr>
        <p:spPr bwMode="auto">
          <a:xfrm>
            <a:off x="5014913" y="5210175"/>
            <a:ext cx="285750" cy="669925"/>
          </a:xfrm>
          <a:custGeom>
            <a:avLst/>
            <a:gdLst>
              <a:gd name="T0" fmla="*/ 453628170 w 180"/>
              <a:gd name="T1" fmla="*/ 0 h 422"/>
              <a:gd name="T2" fmla="*/ 332660611 w 180"/>
              <a:gd name="T3" fmla="*/ 0 h 422"/>
              <a:gd name="T4" fmla="*/ 0 w 180"/>
              <a:gd name="T5" fmla="*/ 1063506027 h 422"/>
              <a:gd name="T6" fmla="*/ 0 60000 65536"/>
              <a:gd name="T7" fmla="*/ 0 60000 65536"/>
              <a:gd name="T8" fmla="*/ 0 60000 65536"/>
              <a:gd name="T9" fmla="*/ 0 w 180"/>
              <a:gd name="T10" fmla="*/ 0 h 422"/>
              <a:gd name="T11" fmla="*/ 180 w 180"/>
              <a:gd name="T12" fmla="*/ 422 h 4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422">
                <a:moveTo>
                  <a:pt x="180" y="0"/>
                </a:moveTo>
                <a:lnTo>
                  <a:pt x="132" y="0"/>
                </a:lnTo>
                <a:lnTo>
                  <a:pt x="0" y="422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81" name="Line 14"/>
          <p:cNvSpPr>
            <a:spLocks noChangeShapeType="1"/>
          </p:cNvSpPr>
          <p:nvPr/>
        </p:nvSpPr>
        <p:spPr bwMode="auto">
          <a:xfrm>
            <a:off x="3829050" y="717550"/>
            <a:ext cx="1317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82" name="Line 15"/>
          <p:cNvSpPr>
            <a:spLocks noChangeShapeType="1"/>
          </p:cNvSpPr>
          <p:nvPr/>
        </p:nvSpPr>
        <p:spPr bwMode="auto">
          <a:xfrm>
            <a:off x="4860925" y="541338"/>
            <a:ext cx="2254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83" name="Freeform 16"/>
          <p:cNvSpPr>
            <a:spLocks/>
          </p:cNvSpPr>
          <p:nvPr/>
        </p:nvSpPr>
        <p:spPr bwMode="auto">
          <a:xfrm>
            <a:off x="4679950" y="908050"/>
            <a:ext cx="492125" cy="80963"/>
          </a:xfrm>
          <a:custGeom>
            <a:avLst/>
            <a:gdLst>
              <a:gd name="T0" fmla="*/ 0 w 310"/>
              <a:gd name="T1" fmla="*/ 0 h 51"/>
              <a:gd name="T2" fmla="*/ 365423405 w 310"/>
              <a:gd name="T3" fmla="*/ 128529567 h 51"/>
              <a:gd name="T4" fmla="*/ 781248328 w 310"/>
              <a:gd name="T5" fmla="*/ 120968260 h 51"/>
              <a:gd name="T6" fmla="*/ 0 60000 65536"/>
              <a:gd name="T7" fmla="*/ 0 60000 65536"/>
              <a:gd name="T8" fmla="*/ 0 60000 65536"/>
              <a:gd name="T9" fmla="*/ 0 w 310"/>
              <a:gd name="T10" fmla="*/ 0 h 51"/>
              <a:gd name="T11" fmla="*/ 310 w 310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0" h="51">
                <a:moveTo>
                  <a:pt x="0" y="0"/>
                </a:moveTo>
                <a:lnTo>
                  <a:pt x="145" y="51"/>
                </a:lnTo>
                <a:lnTo>
                  <a:pt x="310" y="4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84" name="Freeform 17"/>
          <p:cNvSpPr>
            <a:spLocks/>
          </p:cNvSpPr>
          <p:nvPr/>
        </p:nvSpPr>
        <p:spPr bwMode="auto">
          <a:xfrm>
            <a:off x="4260850" y="1303338"/>
            <a:ext cx="152400" cy="90487"/>
          </a:xfrm>
          <a:custGeom>
            <a:avLst/>
            <a:gdLst>
              <a:gd name="T0" fmla="*/ 0 w 96"/>
              <a:gd name="T1" fmla="*/ 0 h 57"/>
              <a:gd name="T2" fmla="*/ 189012502 w 96"/>
              <a:gd name="T3" fmla="*/ 7559634 h 57"/>
              <a:gd name="T4" fmla="*/ 241935022 w 96"/>
              <a:gd name="T5" fmla="*/ 143647330 h 57"/>
              <a:gd name="T6" fmla="*/ 0 60000 65536"/>
              <a:gd name="T7" fmla="*/ 0 60000 65536"/>
              <a:gd name="T8" fmla="*/ 0 60000 65536"/>
              <a:gd name="T9" fmla="*/ 0 w 96"/>
              <a:gd name="T10" fmla="*/ 0 h 57"/>
              <a:gd name="T11" fmla="*/ 96 w 96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57">
                <a:moveTo>
                  <a:pt x="0" y="0"/>
                </a:moveTo>
                <a:lnTo>
                  <a:pt x="75" y="3"/>
                </a:lnTo>
                <a:lnTo>
                  <a:pt x="96" y="57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85" name="Freeform 18"/>
          <p:cNvSpPr>
            <a:spLocks/>
          </p:cNvSpPr>
          <p:nvPr/>
        </p:nvSpPr>
        <p:spPr bwMode="auto">
          <a:xfrm>
            <a:off x="4260850" y="1547813"/>
            <a:ext cx="600075" cy="68262"/>
          </a:xfrm>
          <a:custGeom>
            <a:avLst/>
            <a:gdLst>
              <a:gd name="T0" fmla="*/ 0 w 378"/>
              <a:gd name="T1" fmla="*/ 108365142 h 43"/>
              <a:gd name="T2" fmla="*/ 347781549 w 378"/>
              <a:gd name="T3" fmla="*/ 105845799 h 43"/>
              <a:gd name="T4" fmla="*/ 952619152 w 378"/>
              <a:gd name="T5" fmla="*/ 0 h 43"/>
              <a:gd name="T6" fmla="*/ 0 60000 65536"/>
              <a:gd name="T7" fmla="*/ 0 60000 65536"/>
              <a:gd name="T8" fmla="*/ 0 60000 65536"/>
              <a:gd name="T9" fmla="*/ 0 w 378"/>
              <a:gd name="T10" fmla="*/ 0 h 43"/>
              <a:gd name="T11" fmla="*/ 378 w 378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" h="43">
                <a:moveTo>
                  <a:pt x="0" y="43"/>
                </a:moveTo>
                <a:lnTo>
                  <a:pt x="138" y="42"/>
                </a:lnTo>
                <a:lnTo>
                  <a:pt x="378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86" name="Line 19"/>
          <p:cNvSpPr>
            <a:spLocks noChangeShapeType="1"/>
          </p:cNvSpPr>
          <p:nvPr/>
        </p:nvSpPr>
        <p:spPr bwMode="auto">
          <a:xfrm flipV="1">
            <a:off x="4470400" y="1287463"/>
            <a:ext cx="419100" cy="3286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87" name="Freeform 20"/>
          <p:cNvSpPr>
            <a:spLocks/>
          </p:cNvSpPr>
          <p:nvPr/>
        </p:nvSpPr>
        <p:spPr bwMode="auto">
          <a:xfrm>
            <a:off x="4267200" y="4638675"/>
            <a:ext cx="446088" cy="1203325"/>
          </a:xfrm>
          <a:custGeom>
            <a:avLst/>
            <a:gdLst>
              <a:gd name="T0" fmla="*/ 0 w 281"/>
              <a:gd name="T1" fmla="*/ 0 h 758"/>
              <a:gd name="T2" fmla="*/ 141128896 w 281"/>
              <a:gd name="T3" fmla="*/ 0 h 758"/>
              <a:gd name="T4" fmla="*/ 708165385 w 281"/>
              <a:gd name="T5" fmla="*/ 1910278616 h 758"/>
              <a:gd name="T6" fmla="*/ 0 60000 65536"/>
              <a:gd name="T7" fmla="*/ 0 60000 65536"/>
              <a:gd name="T8" fmla="*/ 0 60000 65536"/>
              <a:gd name="T9" fmla="*/ 0 w 281"/>
              <a:gd name="T10" fmla="*/ 0 h 758"/>
              <a:gd name="T11" fmla="*/ 281 w 281"/>
              <a:gd name="T12" fmla="*/ 758 h 7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1" h="758">
                <a:moveTo>
                  <a:pt x="0" y="0"/>
                </a:moveTo>
                <a:lnTo>
                  <a:pt x="56" y="0"/>
                </a:lnTo>
                <a:lnTo>
                  <a:pt x="281" y="75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88" name="Freeform 21"/>
          <p:cNvSpPr>
            <a:spLocks/>
          </p:cNvSpPr>
          <p:nvPr/>
        </p:nvSpPr>
        <p:spPr bwMode="auto">
          <a:xfrm>
            <a:off x="3813175" y="5119688"/>
            <a:ext cx="511175" cy="819150"/>
          </a:xfrm>
          <a:custGeom>
            <a:avLst/>
            <a:gdLst>
              <a:gd name="T0" fmla="*/ 0 w 322"/>
              <a:gd name="T1" fmla="*/ 0 h 516"/>
              <a:gd name="T2" fmla="*/ 378023393 w 322"/>
              <a:gd name="T3" fmla="*/ 0 h 516"/>
              <a:gd name="T4" fmla="*/ 811490203 w 322"/>
              <a:gd name="T5" fmla="*/ 1300400407 h 516"/>
              <a:gd name="T6" fmla="*/ 0 60000 65536"/>
              <a:gd name="T7" fmla="*/ 0 60000 65536"/>
              <a:gd name="T8" fmla="*/ 0 60000 65536"/>
              <a:gd name="T9" fmla="*/ 0 w 322"/>
              <a:gd name="T10" fmla="*/ 0 h 516"/>
              <a:gd name="T11" fmla="*/ 322 w 322"/>
              <a:gd name="T12" fmla="*/ 516 h 5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2" h="516">
                <a:moveTo>
                  <a:pt x="0" y="0"/>
                </a:moveTo>
                <a:lnTo>
                  <a:pt x="150" y="0"/>
                </a:lnTo>
                <a:lnTo>
                  <a:pt x="322" y="516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89" name="Freeform 22"/>
          <p:cNvSpPr>
            <a:spLocks/>
          </p:cNvSpPr>
          <p:nvPr/>
        </p:nvSpPr>
        <p:spPr bwMode="auto">
          <a:xfrm>
            <a:off x="5014913" y="5210175"/>
            <a:ext cx="285750" cy="669925"/>
          </a:xfrm>
          <a:custGeom>
            <a:avLst/>
            <a:gdLst>
              <a:gd name="T0" fmla="*/ 453628170 w 180"/>
              <a:gd name="T1" fmla="*/ 0 h 422"/>
              <a:gd name="T2" fmla="*/ 332660611 w 180"/>
              <a:gd name="T3" fmla="*/ 0 h 422"/>
              <a:gd name="T4" fmla="*/ 0 w 180"/>
              <a:gd name="T5" fmla="*/ 1063506027 h 422"/>
              <a:gd name="T6" fmla="*/ 0 60000 65536"/>
              <a:gd name="T7" fmla="*/ 0 60000 65536"/>
              <a:gd name="T8" fmla="*/ 0 60000 65536"/>
              <a:gd name="T9" fmla="*/ 0 w 180"/>
              <a:gd name="T10" fmla="*/ 0 h 422"/>
              <a:gd name="T11" fmla="*/ 180 w 180"/>
              <a:gd name="T12" fmla="*/ 422 h 4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422">
                <a:moveTo>
                  <a:pt x="180" y="0"/>
                </a:moveTo>
                <a:lnTo>
                  <a:pt x="132" y="0"/>
                </a:lnTo>
                <a:lnTo>
                  <a:pt x="0" y="42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90" name="Text Box 23"/>
          <p:cNvSpPr txBox="1">
            <a:spLocks noChangeArrowheads="1"/>
          </p:cNvSpPr>
          <p:nvPr/>
        </p:nvSpPr>
        <p:spPr bwMode="auto">
          <a:xfrm>
            <a:off x="3089275" y="560388"/>
            <a:ext cx="954088" cy="3206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Head</a:t>
            </a:r>
          </a:p>
        </p:txBody>
      </p:sp>
      <p:sp>
        <p:nvSpPr>
          <p:cNvPr id="138291" name="Text Box 24"/>
          <p:cNvSpPr txBox="1">
            <a:spLocks noChangeArrowheads="1"/>
          </p:cNvSpPr>
          <p:nvPr/>
        </p:nvSpPr>
        <p:spPr bwMode="auto">
          <a:xfrm>
            <a:off x="2514600" y="1135063"/>
            <a:ext cx="2070100" cy="3206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Lesser trochanter</a:t>
            </a:r>
          </a:p>
        </p:txBody>
      </p:sp>
      <p:sp>
        <p:nvSpPr>
          <p:cNvPr id="138292" name="Text Box 25"/>
          <p:cNvSpPr txBox="1">
            <a:spLocks noChangeArrowheads="1"/>
          </p:cNvSpPr>
          <p:nvPr/>
        </p:nvSpPr>
        <p:spPr bwMode="auto">
          <a:xfrm>
            <a:off x="2522538" y="1443038"/>
            <a:ext cx="2070100" cy="3206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Gluteal tuberosity</a:t>
            </a:r>
          </a:p>
        </p:txBody>
      </p:sp>
      <p:sp>
        <p:nvSpPr>
          <p:cNvPr id="138293" name="Text Box 26"/>
          <p:cNvSpPr txBox="1">
            <a:spLocks noChangeArrowheads="1"/>
          </p:cNvSpPr>
          <p:nvPr/>
        </p:nvSpPr>
        <p:spPr bwMode="auto">
          <a:xfrm>
            <a:off x="5040313" y="368300"/>
            <a:ext cx="1558925" cy="5492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Greater trochanter</a:t>
            </a:r>
          </a:p>
        </p:txBody>
      </p:sp>
      <p:sp>
        <p:nvSpPr>
          <p:cNvPr id="138294" name="Text Box 27"/>
          <p:cNvSpPr txBox="1">
            <a:spLocks noChangeArrowheads="1"/>
          </p:cNvSpPr>
          <p:nvPr/>
        </p:nvSpPr>
        <p:spPr bwMode="auto">
          <a:xfrm>
            <a:off x="5124450" y="827088"/>
            <a:ext cx="1474788" cy="7778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Inter- trochanteric crest</a:t>
            </a:r>
          </a:p>
        </p:txBody>
      </p:sp>
      <p:sp>
        <p:nvSpPr>
          <p:cNvPr id="138295" name="Text Box 28"/>
          <p:cNvSpPr txBox="1">
            <a:spLocks noChangeArrowheads="1"/>
          </p:cNvSpPr>
          <p:nvPr/>
        </p:nvSpPr>
        <p:spPr bwMode="auto">
          <a:xfrm>
            <a:off x="2941638" y="4459288"/>
            <a:ext cx="1628775" cy="5492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Intercondylar fossa </a:t>
            </a:r>
          </a:p>
        </p:txBody>
      </p:sp>
      <p:sp>
        <p:nvSpPr>
          <p:cNvPr id="138296" name="Text Box 29"/>
          <p:cNvSpPr txBox="1">
            <a:spLocks noChangeArrowheads="1"/>
          </p:cNvSpPr>
          <p:nvPr/>
        </p:nvSpPr>
        <p:spPr bwMode="auto">
          <a:xfrm>
            <a:off x="3097213" y="4960938"/>
            <a:ext cx="1325562" cy="5492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Medial condyle</a:t>
            </a:r>
          </a:p>
        </p:txBody>
      </p:sp>
      <p:sp>
        <p:nvSpPr>
          <p:cNvPr id="138297" name="Text Box 30"/>
          <p:cNvSpPr txBox="1">
            <a:spLocks noChangeArrowheads="1"/>
          </p:cNvSpPr>
          <p:nvPr/>
        </p:nvSpPr>
        <p:spPr bwMode="auto">
          <a:xfrm>
            <a:off x="5273675" y="5040313"/>
            <a:ext cx="1325563" cy="5492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Lateral condyle</a:t>
            </a:r>
          </a:p>
        </p:txBody>
      </p:sp>
      <p:sp>
        <p:nvSpPr>
          <p:cNvPr id="138298" name="Text Box 31"/>
          <p:cNvSpPr txBox="1">
            <a:spLocks noChangeArrowheads="1"/>
          </p:cNvSpPr>
          <p:nvPr/>
        </p:nvSpPr>
        <p:spPr bwMode="auto">
          <a:xfrm>
            <a:off x="3733800" y="6381750"/>
            <a:ext cx="527050" cy="3206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(b)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1306</Words>
  <Application>Microsoft Office PowerPoint</Application>
  <PresentationFormat>On-screen Show (4:3)</PresentationFormat>
  <Paragraphs>388</Paragraphs>
  <Slides>53</Slides>
  <Notes>53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Bones of the Pelvic Girdle</vt:lpstr>
      <vt:lpstr>Bones of the Pelvic Girdle</vt:lpstr>
      <vt:lpstr>Slide 3</vt:lpstr>
      <vt:lpstr>Slide 4</vt:lpstr>
      <vt:lpstr>Gender Differences of the Pelvis</vt:lpstr>
      <vt:lpstr>Slide 6</vt:lpstr>
      <vt:lpstr>Bones of the Lower Limbs</vt:lpstr>
      <vt:lpstr>Slide 8</vt:lpstr>
      <vt:lpstr>Slide 9</vt:lpstr>
      <vt:lpstr>Bones of the Lower Limbs</vt:lpstr>
      <vt:lpstr>Slide 11</vt:lpstr>
      <vt:lpstr>Bones of the Lower Limbs</vt:lpstr>
      <vt:lpstr>Slide 13</vt:lpstr>
      <vt:lpstr>Arches of the Foot</vt:lpstr>
      <vt:lpstr>Slide 15</vt:lpstr>
      <vt:lpstr>Joints</vt:lpstr>
      <vt:lpstr>Functional Classification of Joints</vt:lpstr>
      <vt:lpstr>Structural Classification of Joints</vt:lpstr>
      <vt:lpstr>Fibrous Joints</vt:lpstr>
      <vt:lpstr>Slide 20</vt:lpstr>
      <vt:lpstr>Slide 21</vt:lpstr>
      <vt:lpstr>Cartilaginous Joints</vt:lpstr>
      <vt:lpstr>Slide 23</vt:lpstr>
      <vt:lpstr>Slide 24</vt:lpstr>
      <vt:lpstr>Slide 25</vt:lpstr>
      <vt:lpstr>Synovial Joints</vt:lpstr>
      <vt:lpstr>Slide 27</vt:lpstr>
      <vt:lpstr>Slide 28</vt:lpstr>
      <vt:lpstr>Slide 29</vt:lpstr>
      <vt:lpstr>Features of Synovial Joints</vt:lpstr>
      <vt:lpstr>Structures Associated with the Synovial Joint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Inflammatory Conditions Associated  with Joints</vt:lpstr>
      <vt:lpstr>Clinical Forms of Arthritis</vt:lpstr>
      <vt:lpstr>Slide 41</vt:lpstr>
      <vt:lpstr>Clinical Forms of Arthritis</vt:lpstr>
      <vt:lpstr>Developmental Aspects of the Skeletal System</vt:lpstr>
      <vt:lpstr>Slide 44</vt:lpstr>
      <vt:lpstr>Skeletal Changes Throughout Life</vt:lpstr>
      <vt:lpstr>Skeletal Changes Throughout Life</vt:lpstr>
      <vt:lpstr>Slide 47</vt:lpstr>
      <vt:lpstr>Slide 48</vt:lpstr>
      <vt:lpstr>Skeletal Changes Throughout Life</vt:lpstr>
      <vt:lpstr>Slide 50</vt:lpstr>
      <vt:lpstr>Skeletal Changes Throughout Life</vt:lpstr>
      <vt:lpstr>Slide 52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Bones of the Pelvic Girdle</dc:title>
  <dc:creator>temp</dc:creator>
  <cp:lastModifiedBy>temp</cp:lastModifiedBy>
  <cp:revision>1</cp:revision>
  <dcterms:created xsi:type="dcterms:W3CDTF">2013-01-08T14:43:58Z</dcterms:created>
  <dcterms:modified xsi:type="dcterms:W3CDTF">2013-01-08T14:44:16Z</dcterms:modified>
</cp:coreProperties>
</file>