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92"/>
  </p:notes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72" r:id="rId14"/>
    <p:sldId id="273" r:id="rId15"/>
    <p:sldId id="274" r:id="rId16"/>
    <p:sldId id="275" r:id="rId17"/>
    <p:sldId id="276" r:id="rId18"/>
    <p:sldId id="277" r:id="rId19"/>
    <p:sldId id="288" r:id="rId20"/>
    <p:sldId id="278" r:id="rId21"/>
    <p:sldId id="263" r:id="rId22"/>
    <p:sldId id="264" r:id="rId23"/>
    <p:sldId id="289" r:id="rId24"/>
    <p:sldId id="265" r:id="rId25"/>
    <p:sldId id="266" r:id="rId26"/>
    <p:sldId id="279" r:id="rId27"/>
    <p:sldId id="280" r:id="rId28"/>
    <p:sldId id="290" r:id="rId29"/>
    <p:sldId id="281" r:id="rId30"/>
    <p:sldId id="282" r:id="rId31"/>
    <p:sldId id="283" r:id="rId32"/>
    <p:sldId id="284" r:id="rId33"/>
    <p:sldId id="285" r:id="rId34"/>
    <p:sldId id="287" r:id="rId35"/>
    <p:sldId id="286" r:id="rId36"/>
    <p:sldId id="291" r:id="rId37"/>
    <p:sldId id="292" r:id="rId38"/>
    <p:sldId id="293" r:id="rId39"/>
    <p:sldId id="296" r:id="rId40"/>
    <p:sldId id="298" r:id="rId41"/>
    <p:sldId id="297" r:id="rId42"/>
    <p:sldId id="299" r:id="rId43"/>
    <p:sldId id="301" r:id="rId44"/>
    <p:sldId id="300" r:id="rId45"/>
    <p:sldId id="303" r:id="rId46"/>
    <p:sldId id="304" r:id="rId47"/>
    <p:sldId id="305" r:id="rId48"/>
    <p:sldId id="306" r:id="rId49"/>
    <p:sldId id="307" r:id="rId50"/>
    <p:sldId id="308" r:id="rId51"/>
    <p:sldId id="309" r:id="rId52"/>
    <p:sldId id="310" r:id="rId53"/>
    <p:sldId id="311" r:id="rId54"/>
    <p:sldId id="312"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44" r:id="rId71"/>
    <p:sldId id="345" r:id="rId72"/>
    <p:sldId id="330" r:id="rId73"/>
    <p:sldId id="331" r:id="rId74"/>
    <p:sldId id="332" r:id="rId75"/>
    <p:sldId id="333" r:id="rId76"/>
    <p:sldId id="334" r:id="rId77"/>
    <p:sldId id="346" r:id="rId78"/>
    <p:sldId id="347" r:id="rId79"/>
    <p:sldId id="335" r:id="rId80"/>
    <p:sldId id="348" r:id="rId81"/>
    <p:sldId id="336" r:id="rId82"/>
    <p:sldId id="337" r:id="rId83"/>
    <p:sldId id="349" r:id="rId84"/>
    <p:sldId id="350" r:id="rId85"/>
    <p:sldId id="338" r:id="rId86"/>
    <p:sldId id="339" r:id="rId87"/>
    <p:sldId id="340" r:id="rId88"/>
    <p:sldId id="341" r:id="rId89"/>
    <p:sldId id="342" r:id="rId90"/>
    <p:sldId id="343" r:id="rId9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xfrm>
            <a:off x="3884240" y="8685068"/>
            <a:ext cx="2972360" cy="457489"/>
          </a:xfrm>
          <a:prstGeom prst="rect">
            <a:avLst/>
          </a:prstGeom>
          <a:noFill/>
          <a:ln/>
        </p:spPr>
        <p:txBody>
          <a:bodyPr lIns="82058" tIns="41029" rIns="82058" bIns="41029"/>
          <a:lstStyle/>
          <a:p>
            <a:pPr>
              <a:buFont typeface="Times New Roman" pitchFamily="18" charset="0"/>
              <a:buNone/>
            </a:pPr>
            <a:fld id="{1B0B7DA9-8010-4612-A343-06D824ED4F95}"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36</a:t>
            </a:fld>
            <a:endParaRPr lang="en-US" smtClean="0">
              <a:latin typeface="Times New Roman" pitchFamily="18" charset="0"/>
              <a:ea typeface="Arial Unicode MS" pitchFamily="34" charset="-128"/>
              <a:cs typeface="Arial Unicode MS" pitchFamily="34" charset="-128"/>
            </a:endParaRPr>
          </a:p>
        </p:txBody>
      </p:sp>
      <p:sp>
        <p:nvSpPr>
          <p:cNvPr id="10243"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ln>
        </p:spPr>
      </p:sp>
      <p:sp>
        <p:nvSpPr>
          <p:cNvPr id="10244"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xfrm>
            <a:off x="3884240" y="8685068"/>
            <a:ext cx="2972360" cy="457489"/>
          </a:xfrm>
          <a:prstGeom prst="rect">
            <a:avLst/>
          </a:prstGeom>
          <a:noFill/>
          <a:ln/>
        </p:spPr>
        <p:txBody>
          <a:bodyPr lIns="82058" tIns="41029" rIns="82058" bIns="41029"/>
          <a:lstStyle/>
          <a:p>
            <a:pPr>
              <a:buFont typeface="Times New Roman" pitchFamily="18" charset="0"/>
              <a:buNone/>
            </a:pPr>
            <a:fld id="{0129FEB6-9B54-40E3-A501-8F4C4E3965E3}"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37</a:t>
            </a:fld>
            <a:endParaRPr lang="en-US" smtClean="0">
              <a:latin typeface="Times New Roman" pitchFamily="18" charset="0"/>
              <a:ea typeface="Arial Unicode MS" pitchFamily="34" charset="-128"/>
              <a:cs typeface="Arial Unicode MS" pitchFamily="34" charset="-128"/>
            </a:endParaRPr>
          </a:p>
        </p:txBody>
      </p:sp>
      <p:sp>
        <p:nvSpPr>
          <p:cNvPr id="11267"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1268"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xfrm>
            <a:off x="3884240" y="8685068"/>
            <a:ext cx="2972360" cy="457489"/>
          </a:xfrm>
          <a:prstGeom prst="rect">
            <a:avLst/>
          </a:prstGeom>
          <a:noFill/>
          <a:ln/>
        </p:spPr>
        <p:txBody>
          <a:bodyPr lIns="82058" tIns="41029" rIns="82058" bIns="41029"/>
          <a:lstStyle/>
          <a:p>
            <a:pPr>
              <a:buFont typeface="Times New Roman" pitchFamily="18" charset="0"/>
              <a:buNone/>
            </a:pPr>
            <a:fld id="{CD3D820C-F066-41F0-BB58-C311FFEB94B0}"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38</a:t>
            </a:fld>
            <a:endParaRPr lang="en-US" smtClean="0">
              <a:latin typeface="Times New Roman" pitchFamily="18" charset="0"/>
              <a:ea typeface="Arial Unicode MS" pitchFamily="34" charset="-128"/>
              <a:cs typeface="Arial Unicode MS" pitchFamily="34" charset="-128"/>
            </a:endParaRPr>
          </a:p>
        </p:txBody>
      </p:sp>
      <p:sp>
        <p:nvSpPr>
          <p:cNvPr id="1229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2292"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xfrm>
            <a:off x="3884240" y="8685068"/>
            <a:ext cx="2972360" cy="457489"/>
          </a:xfrm>
          <a:prstGeom prst="rect">
            <a:avLst/>
          </a:prstGeom>
          <a:noFill/>
          <a:ln/>
        </p:spPr>
        <p:txBody>
          <a:bodyPr lIns="82058" tIns="41029" rIns="82058" bIns="41029"/>
          <a:lstStyle/>
          <a:p>
            <a:pPr>
              <a:buFont typeface="Times New Roman" pitchFamily="18" charset="0"/>
              <a:buNone/>
            </a:pPr>
            <a:fld id="{6DF0C216-1A9E-4023-8FD6-F04950C9CAE2}"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39</a:t>
            </a:fld>
            <a:endParaRPr lang="en-US" smtClean="0">
              <a:latin typeface="Times New Roman" pitchFamily="18" charset="0"/>
              <a:ea typeface="Arial Unicode MS" pitchFamily="34" charset="-128"/>
              <a:cs typeface="Arial Unicode MS" pitchFamily="34" charset="-128"/>
            </a:endParaRPr>
          </a:p>
        </p:txBody>
      </p:sp>
      <p:sp>
        <p:nvSpPr>
          <p:cNvPr id="15363"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5364"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xfrm>
            <a:off x="3884240" y="8685068"/>
            <a:ext cx="2972360" cy="457489"/>
          </a:xfrm>
          <a:prstGeom prst="rect">
            <a:avLst/>
          </a:prstGeom>
          <a:noFill/>
          <a:ln/>
        </p:spPr>
        <p:txBody>
          <a:bodyPr lIns="82058" tIns="41029" rIns="82058" bIns="41029"/>
          <a:lstStyle/>
          <a:p>
            <a:pPr>
              <a:buFont typeface="Times New Roman" pitchFamily="18" charset="0"/>
              <a:buNone/>
            </a:pPr>
            <a:fld id="{0C79C5EC-B9CA-4A76-A854-827AEE7E2C36}"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41</a:t>
            </a:fld>
            <a:endParaRPr lang="en-US" smtClean="0">
              <a:latin typeface="Times New Roman" pitchFamily="18" charset="0"/>
              <a:ea typeface="Arial Unicode MS" pitchFamily="34" charset="-128"/>
              <a:cs typeface="Arial Unicode MS" pitchFamily="34" charset="-128"/>
            </a:endParaRPr>
          </a:p>
        </p:txBody>
      </p:sp>
      <p:sp>
        <p:nvSpPr>
          <p:cNvPr id="16387"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6388" name="Rectangle 2"/>
          <p:cNvSpPr>
            <a:spLocks noGrp="1" noChangeArrowheads="1"/>
          </p:cNvSpPr>
          <p:nvPr>
            <p:ph type="body" idx="1"/>
          </p:nvPr>
        </p:nvSpPr>
        <p:spPr>
          <a:xfrm>
            <a:off x="686360" y="4342535"/>
            <a:ext cx="5486681" cy="411451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97075" y="1461141"/>
            <a:ext cx="6400799" cy="1470000"/>
          </a:xfrm>
          <a:prstGeom prst="rect">
            <a:avLst/>
          </a:prstGeom>
          <a:noFill/>
          <a:ln>
            <a:noFill/>
          </a:ln>
        </p:spPr>
        <p:txBody>
          <a:bodyPr lIns="91425" tIns="91425" rIns="91425" bIns="91425" anchor="b" anchorCtr="0"/>
          <a:lstStyle>
            <a:lvl1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
        <p:nvSpPr>
          <p:cNvPr id="14" name="Shape 14"/>
          <p:cNvSpPr txBox="1">
            <a:spLocks noGrp="1"/>
          </p:cNvSpPr>
          <p:nvPr>
            <p:ph type="subTitle" idx="1"/>
          </p:nvPr>
        </p:nvSpPr>
        <p:spPr>
          <a:xfrm>
            <a:off x="1997075" y="3002402"/>
            <a:ext cx="6400799" cy="1162499"/>
          </a:xfrm>
          <a:prstGeom prst="rect">
            <a:avLst/>
          </a:prstGeom>
          <a:noFill/>
          <a:ln>
            <a:noFill/>
          </a:ln>
        </p:spPr>
        <p:txBody>
          <a:bodyPr lIns="91425" tIns="91425" rIns="91425" bIns="91425" anchor="t" anchorCtr="0"/>
          <a:lstStyle>
            <a:lvl1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1pPr>
            <a:lvl2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2pPr>
            <a:lvl3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3pPr>
            <a:lvl4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4pPr>
            <a:lvl5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5pPr>
            <a:lvl6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6pPr>
            <a:lvl7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7pPr>
            <a:lvl8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8pPr>
            <a:lvl9pPr marL="0" indent="203200" algn="l" rtl="0">
              <a:spcBef>
                <a:spcPts val="0"/>
              </a:spcBef>
              <a:buClr>
                <a:srgbClr val="FFFFFF"/>
              </a:buClr>
              <a:buSzPct val="100000"/>
              <a:buFont typeface="Arial"/>
              <a:buNone/>
              <a:defRPr sz="3200" b="0" i="0" u="none" strike="noStrike" cap="none" baseline="0">
                <a:solidFill>
                  <a:srgbClr val="FFFFFF"/>
                </a:solidFill>
                <a:latin typeface="Arial"/>
                <a:ea typeface="Arial"/>
                <a:cs typeface="Arial"/>
                <a:sym typeface="Arial"/>
              </a:defRPr>
            </a:lvl9pPr>
          </a:lstStyle>
          <a:p>
            <a:endParaRPr/>
          </a:p>
        </p:txBody>
      </p:sp>
      <p:sp>
        <p:nvSpPr>
          <p:cNvPr id="15" name="Shape 15"/>
          <p:cNvSpPr/>
          <p:nvPr/>
        </p:nvSpPr>
        <p:spPr>
          <a:xfrm>
            <a:off x="0" y="0"/>
            <a:ext cx="3135299" cy="6858000"/>
          </a:xfrm>
          <a:prstGeom prst="rect">
            <a:avLst/>
          </a:prstGeom>
          <a:noFill/>
          <a:ln>
            <a:noFill/>
          </a:ln>
        </p:spPr>
        <p:txBody>
          <a:bodyPr lIns="91425" tIns="45700" rIns="91425" bIns="45700" anchor="t" anchorCtr="0">
            <a:noAutofit/>
          </a:bodyPr>
          <a:lstStyle/>
          <a:p>
            <a:endParaRPr/>
          </a:p>
        </p:txBody>
      </p:sp>
      <p:sp>
        <p:nvSpPr>
          <p:cNvPr id="16" name="Shape 16"/>
          <p:cNvSpPr/>
          <p:nvPr/>
        </p:nvSpPr>
        <p:spPr>
          <a:xfrm>
            <a:off x="3175" y="0"/>
            <a:ext cx="635000" cy="8128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17" name="Shape 17"/>
          <p:cNvSpPr/>
          <p:nvPr/>
        </p:nvSpPr>
        <p:spPr>
          <a:xfrm>
            <a:off x="3175" y="2555875"/>
            <a:ext cx="635000" cy="815975"/>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18" name="Shape 18"/>
          <p:cNvSpPr/>
          <p:nvPr/>
        </p:nvSpPr>
        <p:spPr>
          <a:xfrm>
            <a:off x="3175" y="1743075"/>
            <a:ext cx="635000" cy="8128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
        <p:nvSpPr>
          <p:cNvPr id="19" name="Shape 19"/>
          <p:cNvSpPr/>
          <p:nvPr/>
        </p:nvSpPr>
        <p:spPr>
          <a:xfrm>
            <a:off x="152400" y="1743075"/>
            <a:ext cx="1317625" cy="8128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20" name="Shape 20"/>
          <p:cNvSpPr/>
          <p:nvPr/>
        </p:nvSpPr>
        <p:spPr>
          <a:xfrm>
            <a:off x="152400" y="4302125"/>
            <a:ext cx="1317625" cy="8128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21" name="Shape 21"/>
          <p:cNvSpPr/>
          <p:nvPr/>
        </p:nvSpPr>
        <p:spPr>
          <a:xfrm>
            <a:off x="152400" y="3486150"/>
            <a:ext cx="1317625" cy="815975"/>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
        <p:nvSpPr>
          <p:cNvPr id="22" name="Shape 22"/>
          <p:cNvSpPr/>
          <p:nvPr/>
        </p:nvSpPr>
        <p:spPr>
          <a:xfrm>
            <a:off x="984250" y="3486150"/>
            <a:ext cx="1322387" cy="815975"/>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23" name="Shape 23"/>
          <p:cNvSpPr/>
          <p:nvPr/>
        </p:nvSpPr>
        <p:spPr>
          <a:xfrm>
            <a:off x="3175" y="3486150"/>
            <a:ext cx="635000" cy="815975"/>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24" name="Shape 24"/>
          <p:cNvSpPr/>
          <p:nvPr/>
        </p:nvSpPr>
        <p:spPr>
          <a:xfrm>
            <a:off x="984250" y="6045200"/>
            <a:ext cx="1322387" cy="8128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25" name="Shape 25"/>
          <p:cNvSpPr/>
          <p:nvPr/>
        </p:nvSpPr>
        <p:spPr>
          <a:xfrm>
            <a:off x="984250" y="5232400"/>
            <a:ext cx="1322387" cy="8128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
        <p:nvSpPr>
          <p:cNvPr id="26" name="Shape 26"/>
          <p:cNvSpPr/>
          <p:nvPr/>
        </p:nvSpPr>
        <p:spPr>
          <a:xfrm>
            <a:off x="1820863" y="5232400"/>
            <a:ext cx="1317625" cy="8128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27" name="Shape 27"/>
          <p:cNvSpPr/>
          <p:nvPr/>
        </p:nvSpPr>
        <p:spPr>
          <a:xfrm>
            <a:off x="3175" y="812800"/>
            <a:ext cx="635000" cy="8128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28" name="Shape 28"/>
          <p:cNvSpPr/>
          <p:nvPr/>
        </p:nvSpPr>
        <p:spPr>
          <a:xfrm>
            <a:off x="152400" y="2555875"/>
            <a:ext cx="1317625" cy="815975"/>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29" name="Shape 29"/>
          <p:cNvSpPr/>
          <p:nvPr/>
        </p:nvSpPr>
        <p:spPr>
          <a:xfrm>
            <a:off x="984250" y="4302125"/>
            <a:ext cx="1322387" cy="8128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0" name="Shape 30"/>
          <p:cNvSpPr/>
          <p:nvPr/>
        </p:nvSpPr>
        <p:spPr>
          <a:xfrm>
            <a:off x="3175" y="4302125"/>
            <a:ext cx="635000" cy="8128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1" name="Shape 31"/>
          <p:cNvSpPr/>
          <p:nvPr/>
        </p:nvSpPr>
        <p:spPr>
          <a:xfrm>
            <a:off x="1820863" y="6045200"/>
            <a:ext cx="1317625" cy="8128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2" name="Shape 32"/>
          <p:cNvSpPr/>
          <p:nvPr/>
        </p:nvSpPr>
        <p:spPr>
          <a:xfrm>
            <a:off x="152400" y="6045200"/>
            <a:ext cx="1317625" cy="8128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3" name="Shape 33"/>
          <p:cNvSpPr/>
          <p:nvPr/>
        </p:nvSpPr>
        <p:spPr>
          <a:xfrm>
            <a:off x="3175" y="6045200"/>
            <a:ext cx="635000" cy="8128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34" name="Shape 34"/>
          <p:cNvSpPr/>
          <p:nvPr/>
        </p:nvSpPr>
        <p:spPr>
          <a:xfrm>
            <a:off x="3175" y="5232400"/>
            <a:ext cx="635000" cy="8128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
        <p:nvSpPr>
          <p:cNvPr id="35" name="Shape 35"/>
          <p:cNvSpPr/>
          <p:nvPr/>
        </p:nvSpPr>
        <p:spPr>
          <a:xfrm>
            <a:off x="152400" y="5232400"/>
            <a:ext cx="1317625" cy="8128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36" name="Shape 36"/>
          <p:cNvSpPr/>
          <p:nvPr/>
        </p:nvSpPr>
        <p:spPr>
          <a:xfrm>
            <a:off x="7415211" y="0"/>
            <a:ext cx="1555750"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37" name="Shape 37"/>
          <p:cNvSpPr/>
          <p:nvPr/>
        </p:nvSpPr>
        <p:spPr>
          <a:xfrm>
            <a:off x="8397875" y="1746911"/>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38" name="Shape 38"/>
          <p:cNvSpPr/>
          <p:nvPr/>
        </p:nvSpPr>
        <p:spPr>
          <a:xfrm>
            <a:off x="8397875" y="2560524"/>
            <a:ext cx="746125" cy="813611"/>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39" name="Shape 39"/>
          <p:cNvSpPr/>
          <p:nvPr/>
        </p:nvSpPr>
        <p:spPr>
          <a:xfrm>
            <a:off x="8397875" y="2689"/>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endParaRPr/>
          </a:p>
        </p:txBody>
      </p:sp>
      <p:sp>
        <p:nvSpPr>
          <p:cNvPr id="40" name="Shape 40"/>
          <p:cNvSpPr/>
          <p:nvPr/>
        </p:nvSpPr>
        <p:spPr>
          <a:xfrm>
            <a:off x="8397875" y="816300"/>
            <a:ext cx="746125" cy="809578"/>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
        <p:nvSpPr>
          <p:cNvPr id="41" name="Shape 41"/>
          <p:cNvSpPr/>
          <p:nvPr/>
        </p:nvSpPr>
        <p:spPr>
          <a:xfrm>
            <a:off x="7415211" y="816300"/>
            <a:ext cx="1555750" cy="813611"/>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6879600" cy="1143000"/>
          </a:xfrm>
          <a:prstGeom prst="rect">
            <a:avLst/>
          </a:prstGeom>
          <a:noFill/>
          <a:ln>
            <a:noFill/>
          </a:ln>
        </p:spPr>
        <p:txBody>
          <a:bodyPr lIns="91425" tIns="91425" rIns="91425" bIns="91425" anchor="b" anchorCtr="0"/>
          <a:lstStyle>
            <a:lvl1pPr rtl="0">
              <a:buNone/>
              <a:defRPr sz="3600"/>
            </a:lvl1pPr>
            <a:lvl2pPr rtl="0">
              <a:buNone/>
              <a:defRPr sz="3600"/>
            </a:lvl2pPr>
            <a:lvl3pPr rtl="0">
              <a:buNone/>
              <a:defRPr sz="3600"/>
            </a:lvl3pPr>
            <a:lvl4pPr rtl="0">
              <a:buNone/>
              <a:defRPr sz="3600"/>
            </a:lvl4pPr>
            <a:lvl5pPr rtl="0">
              <a:buNone/>
              <a:defRPr sz="3600"/>
            </a:lvl5pPr>
            <a:lvl6pPr rtl="0">
              <a:buNone/>
              <a:defRPr sz="3600"/>
            </a:lvl6pPr>
            <a:lvl7pPr rtl="0">
              <a:buNone/>
              <a:defRPr sz="3600"/>
            </a:lvl7pPr>
            <a:lvl8pPr rtl="0">
              <a:buNone/>
              <a:defRPr sz="3600"/>
            </a:lvl8pPr>
            <a:lvl9pPr rtl="0">
              <a:buNone/>
              <a:defRPr sz="3600"/>
            </a:lvl9pPr>
          </a:lstStyle>
          <a:p>
            <a:endParaRPr/>
          </a:p>
        </p:txBody>
      </p:sp>
      <p:sp>
        <p:nvSpPr>
          <p:cNvPr id="44" name="Shape 44"/>
          <p:cNvSpPr txBox="1">
            <a:spLocks noGrp="1"/>
          </p:cNvSpPr>
          <p:nvPr>
            <p:ph type="body" idx="1"/>
          </p:nvPr>
        </p:nvSpPr>
        <p:spPr>
          <a:xfrm>
            <a:off x="457200" y="1600200"/>
            <a:ext cx="8229600" cy="4840199"/>
          </a:xfrm>
          <a:prstGeom prst="rect">
            <a:avLst/>
          </a:prstGeom>
          <a:noFill/>
          <a:ln>
            <a:noFill/>
          </a:ln>
        </p:spPr>
        <p:txBody>
          <a:bodyPr lIns="91425" tIns="91425" rIns="91425" bIns="91425" anchor="t" anchorCtr="0"/>
          <a:lstStyle>
            <a:lvl1pPr marL="342900" indent="-342900" algn="l" rtl="0">
              <a:spcBef>
                <a:spcPts val="0"/>
              </a:spcBef>
              <a:buClr>
                <a:schemeClr val="lt1"/>
              </a:buClr>
              <a:buSzPct val="166666"/>
              <a:buFont typeface="Arial"/>
              <a:buChar char="•"/>
              <a:defRPr sz="3200">
                <a:solidFill>
                  <a:schemeClr val="lt1"/>
                </a:solidFill>
              </a:defRPr>
            </a:lvl1pPr>
            <a:lvl2pPr marL="742950" indent="-285750" algn="l" rtl="0">
              <a:spcBef>
                <a:spcPts val="560"/>
              </a:spcBef>
              <a:buClr>
                <a:schemeClr val="lt1"/>
              </a:buClr>
              <a:buSzPct val="100000"/>
              <a:buFont typeface="Courier New"/>
              <a:buChar char="o"/>
              <a:defRPr sz="2800">
                <a:solidFill>
                  <a:schemeClr val="lt1"/>
                </a:solidFill>
              </a:defRPr>
            </a:lvl2pPr>
            <a:lvl3pPr marL="1143000" indent="-228600" algn="l" rtl="0">
              <a:spcBef>
                <a:spcPts val="480"/>
              </a:spcBef>
              <a:buClr>
                <a:schemeClr val="lt1"/>
              </a:buClr>
              <a:buSzPct val="100000"/>
              <a:buFont typeface="Wingdings"/>
              <a:buChar char="§"/>
              <a:defRPr sz="2400">
                <a:solidFill>
                  <a:schemeClr val="lt1"/>
                </a:solidFill>
              </a:defRPr>
            </a:lvl3pPr>
            <a:lvl4pPr marL="1600200" indent="-228600" algn="l" rtl="0">
              <a:spcBef>
                <a:spcPts val="400"/>
              </a:spcBef>
              <a:buClr>
                <a:schemeClr val="lt1"/>
              </a:buClr>
              <a:buSzPct val="166666"/>
              <a:buFont typeface="Arial"/>
              <a:buChar char="•"/>
              <a:defRPr sz="2000">
                <a:solidFill>
                  <a:schemeClr val="lt1"/>
                </a:solidFill>
              </a:defRPr>
            </a:lvl4pPr>
            <a:lvl5pPr marL="2057400" indent="-228600" algn="l" rtl="0">
              <a:spcBef>
                <a:spcPts val="400"/>
              </a:spcBef>
              <a:buClr>
                <a:schemeClr val="lt1"/>
              </a:buClr>
              <a:buSzPct val="100000"/>
              <a:buFont typeface="Courier New"/>
              <a:buChar char="o"/>
              <a:defRPr sz="2000">
                <a:solidFill>
                  <a:schemeClr val="lt1"/>
                </a:solidFill>
              </a:defRPr>
            </a:lvl5pPr>
            <a:lvl6pPr marL="2514600" indent="-228600" algn="l" rtl="0">
              <a:spcBef>
                <a:spcPts val="400"/>
              </a:spcBef>
              <a:buClr>
                <a:schemeClr val="lt1"/>
              </a:buClr>
              <a:buSzPct val="100000"/>
              <a:buFont typeface="Wingdings"/>
              <a:buChar char="§"/>
              <a:defRPr sz="2000">
                <a:solidFill>
                  <a:schemeClr val="lt1"/>
                </a:solidFill>
              </a:defRPr>
            </a:lvl6pPr>
            <a:lvl7pPr marL="2971800" indent="-228600" algn="l" rtl="0">
              <a:spcBef>
                <a:spcPts val="400"/>
              </a:spcBef>
              <a:buClr>
                <a:schemeClr val="lt1"/>
              </a:buClr>
              <a:buSzPct val="166666"/>
              <a:buFont typeface="Arial"/>
              <a:buChar char="•"/>
              <a:defRPr sz="2000">
                <a:solidFill>
                  <a:schemeClr val="lt1"/>
                </a:solidFill>
              </a:defRPr>
            </a:lvl7pPr>
            <a:lvl8pPr marL="3429000" indent="-228600" algn="l" rtl="0">
              <a:spcBef>
                <a:spcPts val="400"/>
              </a:spcBef>
              <a:buClr>
                <a:schemeClr val="lt1"/>
              </a:buClr>
              <a:buSzPct val="100000"/>
              <a:buFont typeface="Courier New"/>
              <a:buChar char="o"/>
              <a:defRPr sz="2000" baseline="0">
                <a:solidFill>
                  <a:schemeClr val="lt1"/>
                </a:solidFill>
              </a:defRPr>
            </a:lvl8pPr>
            <a:lvl9pPr marL="3886200" indent="-228600" algn="l" rtl="0">
              <a:spcBef>
                <a:spcPts val="400"/>
              </a:spcBef>
              <a:buClr>
                <a:schemeClr val="lt1"/>
              </a:buClr>
              <a:buSzPct val="100000"/>
              <a:buFont typeface="Wingdings"/>
              <a:buChar char="§"/>
              <a:defRPr sz="2000" baseline="0">
                <a:solidFill>
                  <a:schemeClr val="lt1"/>
                </a:solidFill>
              </a:defRPr>
            </a:lvl9pPr>
          </a:lstStyle>
          <a:p>
            <a:endParaRPr/>
          </a:p>
        </p:txBody>
      </p:sp>
      <p:sp>
        <p:nvSpPr>
          <p:cNvPr id="45" name="Shape 45"/>
          <p:cNvSpPr/>
          <p:nvPr/>
        </p:nvSpPr>
        <p:spPr>
          <a:xfrm>
            <a:off x="7415211" y="0"/>
            <a:ext cx="1555750"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46" name="Shape 46"/>
          <p:cNvSpPr/>
          <p:nvPr/>
        </p:nvSpPr>
        <p:spPr>
          <a:xfrm>
            <a:off x="8397875" y="1746911"/>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47" name="Shape 47"/>
          <p:cNvSpPr/>
          <p:nvPr/>
        </p:nvSpPr>
        <p:spPr>
          <a:xfrm>
            <a:off x="8397875" y="2560524"/>
            <a:ext cx="746125" cy="813611"/>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48" name="Shape 48"/>
          <p:cNvSpPr/>
          <p:nvPr/>
        </p:nvSpPr>
        <p:spPr>
          <a:xfrm>
            <a:off x="7415211" y="816300"/>
            <a:ext cx="1555750" cy="813611"/>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6879600" cy="1143000"/>
          </a:xfrm>
          <a:prstGeom prst="rect">
            <a:avLst/>
          </a:prstGeom>
          <a:noFill/>
          <a:ln>
            <a:noFill/>
          </a:ln>
        </p:spPr>
        <p:txBody>
          <a:bodyPr lIns="91425" tIns="91425" rIns="91425" bIns="91425" anchor="b" anchorCtr="0"/>
          <a:lstStyle>
            <a:lvl1pPr algn="l" rtl="0">
              <a:spcBef>
                <a:spcPts val="0"/>
              </a:spcBef>
              <a:buClr>
                <a:schemeClr val="lt1"/>
              </a:buClr>
              <a:buSzPct val="100000"/>
              <a:buNone/>
              <a:defRPr sz="3600">
                <a:solidFill>
                  <a:schemeClr val="lt1"/>
                </a:solidFill>
              </a:defRPr>
            </a:lvl1pPr>
            <a:lvl2pPr algn="l" rtl="0">
              <a:spcBef>
                <a:spcPts val="0"/>
              </a:spcBef>
              <a:buClr>
                <a:schemeClr val="lt1"/>
              </a:buClr>
              <a:buSzPct val="100000"/>
              <a:buNone/>
              <a:defRPr sz="3600">
                <a:solidFill>
                  <a:schemeClr val="lt1"/>
                </a:solidFill>
              </a:defRPr>
            </a:lvl2pPr>
            <a:lvl3pPr algn="l" rtl="0">
              <a:spcBef>
                <a:spcPts val="0"/>
              </a:spcBef>
              <a:buClr>
                <a:schemeClr val="lt1"/>
              </a:buClr>
              <a:buSzPct val="100000"/>
              <a:buNone/>
              <a:defRPr sz="3600">
                <a:solidFill>
                  <a:schemeClr val="lt1"/>
                </a:solidFill>
              </a:defRPr>
            </a:lvl3pPr>
            <a:lvl4pPr algn="l" rtl="0">
              <a:spcBef>
                <a:spcPts val="0"/>
              </a:spcBef>
              <a:buClr>
                <a:schemeClr val="lt1"/>
              </a:buClr>
              <a:buSzPct val="100000"/>
              <a:buNone/>
              <a:defRPr sz="3600">
                <a:solidFill>
                  <a:schemeClr val="lt1"/>
                </a:solidFill>
              </a:defRPr>
            </a:lvl4pPr>
            <a:lvl5pPr algn="l" rtl="0">
              <a:spcBef>
                <a:spcPts val="0"/>
              </a:spcBef>
              <a:buClr>
                <a:schemeClr val="lt1"/>
              </a:buClr>
              <a:buSzPct val="100000"/>
              <a:buNone/>
              <a:defRPr sz="3600">
                <a:solidFill>
                  <a:schemeClr val="lt1"/>
                </a:solidFill>
              </a:defRPr>
            </a:lvl5pPr>
            <a:lvl6pPr algn="l" rtl="0">
              <a:spcBef>
                <a:spcPts val="0"/>
              </a:spcBef>
              <a:buClr>
                <a:schemeClr val="lt1"/>
              </a:buClr>
              <a:buSzPct val="100000"/>
              <a:buNone/>
              <a:defRPr sz="3600">
                <a:solidFill>
                  <a:schemeClr val="lt1"/>
                </a:solidFill>
              </a:defRPr>
            </a:lvl6pPr>
            <a:lvl7pPr algn="l" rtl="0">
              <a:spcBef>
                <a:spcPts val="0"/>
              </a:spcBef>
              <a:buClr>
                <a:schemeClr val="lt1"/>
              </a:buClr>
              <a:buSzPct val="100000"/>
              <a:buNone/>
              <a:defRPr sz="3600">
                <a:solidFill>
                  <a:schemeClr val="lt1"/>
                </a:solidFill>
              </a:defRPr>
            </a:lvl7pPr>
            <a:lvl8pPr algn="l" rtl="0">
              <a:spcBef>
                <a:spcPts val="0"/>
              </a:spcBef>
              <a:buClr>
                <a:schemeClr val="lt1"/>
              </a:buClr>
              <a:buSzPct val="100000"/>
              <a:buNone/>
              <a:defRPr sz="3600">
                <a:solidFill>
                  <a:schemeClr val="lt1"/>
                </a:solidFill>
              </a:defRPr>
            </a:lvl8pPr>
            <a:lvl9pPr algn="l" rtl="0">
              <a:spcBef>
                <a:spcPts val="0"/>
              </a:spcBef>
              <a:buClr>
                <a:schemeClr val="lt1"/>
              </a:buClr>
              <a:buSzPct val="100000"/>
              <a:buNone/>
              <a:defRPr sz="3600">
                <a:solidFill>
                  <a:schemeClr val="lt1"/>
                </a:solidFill>
              </a:defRPr>
            </a:lvl9pPr>
          </a:lstStyle>
          <a:p>
            <a:endParaRPr/>
          </a:p>
        </p:txBody>
      </p:sp>
      <p:sp>
        <p:nvSpPr>
          <p:cNvPr id="51" name="Shape 51"/>
          <p:cNvSpPr txBox="1">
            <a:spLocks noGrp="1"/>
          </p:cNvSpPr>
          <p:nvPr>
            <p:ph type="body" idx="1"/>
          </p:nvPr>
        </p:nvSpPr>
        <p:spPr>
          <a:xfrm>
            <a:off x="457200" y="160020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52" name="Shape 52"/>
          <p:cNvSpPr txBox="1">
            <a:spLocks noGrp="1"/>
          </p:cNvSpPr>
          <p:nvPr>
            <p:ph type="body" idx="2"/>
          </p:nvPr>
        </p:nvSpPr>
        <p:spPr>
          <a:xfrm>
            <a:off x="4648200" y="160020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53" name="Shape 53"/>
          <p:cNvSpPr/>
          <p:nvPr/>
        </p:nvSpPr>
        <p:spPr>
          <a:xfrm>
            <a:off x="7415211" y="0"/>
            <a:ext cx="1555750"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54" name="Shape 54"/>
          <p:cNvSpPr/>
          <p:nvPr/>
        </p:nvSpPr>
        <p:spPr>
          <a:xfrm>
            <a:off x="8397875" y="1746911"/>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55" name="Shape 55"/>
          <p:cNvSpPr/>
          <p:nvPr/>
        </p:nvSpPr>
        <p:spPr>
          <a:xfrm>
            <a:off x="8397875" y="2560524"/>
            <a:ext cx="746125" cy="813611"/>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56" name="Shape 56"/>
          <p:cNvSpPr/>
          <p:nvPr/>
        </p:nvSpPr>
        <p:spPr>
          <a:xfrm>
            <a:off x="7415211" y="816300"/>
            <a:ext cx="1555750" cy="813611"/>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6879600" cy="1143000"/>
          </a:xfrm>
          <a:prstGeom prst="rect">
            <a:avLst/>
          </a:prstGeom>
          <a:noFill/>
          <a:ln>
            <a:noFill/>
          </a:ln>
        </p:spPr>
        <p:txBody>
          <a:bodyPr lIns="91425" tIns="91425" rIns="91425" bIns="91425" anchor="b" anchorCtr="0"/>
          <a:lstStyle>
            <a:lvl1pPr algn="l" rtl="0">
              <a:spcBef>
                <a:spcPts val="0"/>
              </a:spcBef>
              <a:buClr>
                <a:schemeClr val="lt1"/>
              </a:buClr>
              <a:buSzPct val="100000"/>
              <a:buNone/>
              <a:defRPr sz="3600">
                <a:solidFill>
                  <a:schemeClr val="lt1"/>
                </a:solidFill>
              </a:defRPr>
            </a:lvl1pPr>
            <a:lvl2pPr algn="l" rtl="0">
              <a:spcBef>
                <a:spcPts val="0"/>
              </a:spcBef>
              <a:buClr>
                <a:schemeClr val="lt1"/>
              </a:buClr>
              <a:buSzPct val="100000"/>
              <a:buNone/>
              <a:defRPr sz="3600">
                <a:solidFill>
                  <a:schemeClr val="lt1"/>
                </a:solidFill>
              </a:defRPr>
            </a:lvl2pPr>
            <a:lvl3pPr algn="l" rtl="0">
              <a:spcBef>
                <a:spcPts val="0"/>
              </a:spcBef>
              <a:buClr>
                <a:schemeClr val="lt1"/>
              </a:buClr>
              <a:buSzPct val="100000"/>
              <a:buNone/>
              <a:defRPr sz="3600">
                <a:solidFill>
                  <a:schemeClr val="lt1"/>
                </a:solidFill>
              </a:defRPr>
            </a:lvl3pPr>
            <a:lvl4pPr algn="l" rtl="0">
              <a:spcBef>
                <a:spcPts val="0"/>
              </a:spcBef>
              <a:buClr>
                <a:schemeClr val="lt1"/>
              </a:buClr>
              <a:buSzPct val="100000"/>
              <a:buNone/>
              <a:defRPr sz="3600">
                <a:solidFill>
                  <a:schemeClr val="lt1"/>
                </a:solidFill>
              </a:defRPr>
            </a:lvl4pPr>
            <a:lvl5pPr algn="l" rtl="0">
              <a:spcBef>
                <a:spcPts val="0"/>
              </a:spcBef>
              <a:buClr>
                <a:schemeClr val="lt1"/>
              </a:buClr>
              <a:buSzPct val="100000"/>
              <a:buNone/>
              <a:defRPr sz="3600">
                <a:solidFill>
                  <a:schemeClr val="lt1"/>
                </a:solidFill>
              </a:defRPr>
            </a:lvl5pPr>
            <a:lvl6pPr algn="l" rtl="0">
              <a:spcBef>
                <a:spcPts val="0"/>
              </a:spcBef>
              <a:buClr>
                <a:schemeClr val="lt1"/>
              </a:buClr>
              <a:buSzPct val="100000"/>
              <a:buNone/>
              <a:defRPr sz="3600">
                <a:solidFill>
                  <a:schemeClr val="lt1"/>
                </a:solidFill>
              </a:defRPr>
            </a:lvl6pPr>
            <a:lvl7pPr algn="l" rtl="0">
              <a:spcBef>
                <a:spcPts val="0"/>
              </a:spcBef>
              <a:buClr>
                <a:schemeClr val="lt1"/>
              </a:buClr>
              <a:buSzPct val="100000"/>
              <a:buNone/>
              <a:defRPr sz="3600">
                <a:solidFill>
                  <a:schemeClr val="lt1"/>
                </a:solidFill>
              </a:defRPr>
            </a:lvl7pPr>
            <a:lvl8pPr algn="l" rtl="0">
              <a:spcBef>
                <a:spcPts val="0"/>
              </a:spcBef>
              <a:buClr>
                <a:schemeClr val="lt1"/>
              </a:buClr>
              <a:buSzPct val="100000"/>
              <a:buNone/>
              <a:defRPr sz="3600">
                <a:solidFill>
                  <a:schemeClr val="lt1"/>
                </a:solidFill>
              </a:defRPr>
            </a:lvl8pPr>
            <a:lvl9pPr algn="l" rtl="0">
              <a:spcBef>
                <a:spcPts val="0"/>
              </a:spcBef>
              <a:buClr>
                <a:schemeClr val="lt1"/>
              </a:buClr>
              <a:buSzPct val="100000"/>
              <a:buNone/>
              <a:defRPr sz="3600">
                <a:solidFill>
                  <a:schemeClr val="lt1"/>
                </a:solidFill>
              </a:defRPr>
            </a:lvl9pPr>
          </a:lstStyle>
          <a:p>
            <a:endParaRPr/>
          </a:p>
        </p:txBody>
      </p:sp>
      <p:sp>
        <p:nvSpPr>
          <p:cNvPr id="59" name="Shape 59"/>
          <p:cNvSpPr/>
          <p:nvPr/>
        </p:nvSpPr>
        <p:spPr>
          <a:xfrm>
            <a:off x="3175" y="3486150"/>
            <a:ext cx="635000" cy="815975"/>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60" name="Shape 60"/>
          <p:cNvSpPr/>
          <p:nvPr/>
        </p:nvSpPr>
        <p:spPr>
          <a:xfrm>
            <a:off x="3175" y="4302125"/>
            <a:ext cx="635000" cy="8128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61" name="Shape 61"/>
          <p:cNvSpPr/>
          <p:nvPr/>
        </p:nvSpPr>
        <p:spPr>
          <a:xfrm>
            <a:off x="152400" y="6045200"/>
            <a:ext cx="1317625" cy="8128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62" name="Shape 62"/>
          <p:cNvSpPr/>
          <p:nvPr/>
        </p:nvSpPr>
        <p:spPr>
          <a:xfrm>
            <a:off x="152400" y="5232400"/>
            <a:ext cx="1317625" cy="8128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63" name="Shape 63"/>
          <p:cNvSpPr/>
          <p:nvPr/>
        </p:nvSpPr>
        <p:spPr>
          <a:xfrm>
            <a:off x="7415211" y="0"/>
            <a:ext cx="1555750"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64" name="Shape 64"/>
          <p:cNvSpPr/>
          <p:nvPr/>
        </p:nvSpPr>
        <p:spPr>
          <a:xfrm>
            <a:off x="8397875" y="1746911"/>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65" name="Shape 65"/>
          <p:cNvSpPr/>
          <p:nvPr/>
        </p:nvSpPr>
        <p:spPr>
          <a:xfrm>
            <a:off x="8397875" y="2560524"/>
            <a:ext cx="746125" cy="813611"/>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66" name="Shape 66"/>
          <p:cNvSpPr/>
          <p:nvPr/>
        </p:nvSpPr>
        <p:spPr>
          <a:xfrm>
            <a:off x="7415211" y="816300"/>
            <a:ext cx="1555750" cy="813611"/>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1574800" y="4427537"/>
            <a:ext cx="5486399" cy="684300"/>
          </a:xfrm>
          <a:prstGeom prst="rect">
            <a:avLst/>
          </a:prstGeom>
          <a:noFill/>
          <a:ln>
            <a:noFill/>
          </a:ln>
        </p:spPr>
        <p:txBody>
          <a:bodyPr lIns="91425" tIns="91425" rIns="91425" bIns="91425" anchor="t" anchorCtr="0"/>
          <a:lstStyle>
            <a:lvl1pPr marL="0" indent="114300" algn="ctr" rtl="0">
              <a:buSzPct val="100000"/>
              <a:buNone/>
              <a:defRPr sz="1800"/>
            </a:lvl1pPr>
            <a:lvl2pPr marL="0" indent="114300" algn="ctr" rtl="0">
              <a:buSzPct val="100000"/>
              <a:buNone/>
              <a:defRPr sz="1800"/>
            </a:lvl2pPr>
            <a:lvl3pPr marL="0" indent="114300" algn="ctr" rtl="0">
              <a:buSzPct val="100000"/>
              <a:buNone/>
              <a:defRPr sz="1800"/>
            </a:lvl3pPr>
            <a:lvl4pPr marL="0" indent="114300" algn="ctr" rtl="0">
              <a:buSzPct val="100000"/>
              <a:buNone/>
              <a:defRPr sz="1800"/>
            </a:lvl4pPr>
            <a:lvl5pPr marL="0" indent="114300" algn="ctr" rtl="0">
              <a:buSzPct val="100000"/>
              <a:buNone/>
              <a:defRPr sz="1800"/>
            </a:lvl5pPr>
            <a:lvl6pPr marL="0" indent="114300" algn="ctr" rtl="0">
              <a:buSzPct val="100000"/>
              <a:buNone/>
              <a:defRPr sz="1800"/>
            </a:lvl6pPr>
            <a:lvl7pPr marL="0" indent="114300" algn="ctr" rtl="0">
              <a:buSzPct val="100000"/>
              <a:buNone/>
              <a:defRPr sz="1800"/>
            </a:lvl7pPr>
            <a:lvl8pPr marL="0" indent="114300" algn="ctr" rtl="0">
              <a:buSzPct val="100000"/>
              <a:buNone/>
              <a:defRPr sz="1800"/>
            </a:lvl8pPr>
            <a:lvl9pPr marL="0" indent="114300" algn="ctr" rtl="0">
              <a:buSzPct val="100000"/>
              <a:buNone/>
              <a:defRPr sz="1800"/>
            </a:lvl9pPr>
          </a:lstStyle>
          <a:p>
            <a:endParaRPr/>
          </a:p>
        </p:txBody>
      </p:sp>
      <p:sp>
        <p:nvSpPr>
          <p:cNvPr id="69" name="Shape 69"/>
          <p:cNvSpPr/>
          <p:nvPr/>
        </p:nvSpPr>
        <p:spPr>
          <a:xfrm>
            <a:off x="3175" y="3486150"/>
            <a:ext cx="635000" cy="815975"/>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70" name="Shape 70"/>
          <p:cNvSpPr/>
          <p:nvPr/>
        </p:nvSpPr>
        <p:spPr>
          <a:xfrm>
            <a:off x="3175" y="4302125"/>
            <a:ext cx="635000" cy="8128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71" name="Shape 71"/>
          <p:cNvSpPr/>
          <p:nvPr/>
        </p:nvSpPr>
        <p:spPr>
          <a:xfrm>
            <a:off x="152400" y="6045200"/>
            <a:ext cx="1317625" cy="8128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72" name="Shape 72"/>
          <p:cNvSpPr/>
          <p:nvPr/>
        </p:nvSpPr>
        <p:spPr>
          <a:xfrm>
            <a:off x="152400" y="5232400"/>
            <a:ext cx="1317625" cy="8128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endParaRPr/>
          </a:p>
        </p:txBody>
      </p:sp>
      <p:sp>
        <p:nvSpPr>
          <p:cNvPr id="73" name="Shape 73"/>
          <p:cNvSpPr/>
          <p:nvPr/>
        </p:nvSpPr>
        <p:spPr>
          <a:xfrm>
            <a:off x="7415211" y="0"/>
            <a:ext cx="1555750"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74" name="Shape 74"/>
          <p:cNvSpPr/>
          <p:nvPr/>
        </p:nvSpPr>
        <p:spPr>
          <a:xfrm>
            <a:off x="8397875" y="1746911"/>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75" name="Shape 75"/>
          <p:cNvSpPr/>
          <p:nvPr/>
        </p:nvSpPr>
        <p:spPr>
          <a:xfrm>
            <a:off x="8397875" y="2560524"/>
            <a:ext cx="746125" cy="813611"/>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76" name="Shape 76"/>
          <p:cNvSpPr/>
          <p:nvPr/>
        </p:nvSpPr>
        <p:spPr>
          <a:xfrm>
            <a:off x="7415211" y="816300"/>
            <a:ext cx="1555750" cy="813611"/>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8F4E22B8-5F13-4CB9-A9E9-8FC257FD772C}" type="datetimeFigureOut">
              <a:rPr lang="en-US" smtClean="0"/>
              <a:pPr/>
              <a:t>5/10/2016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50061A05-7E14-42CF-BDAA-6AE7821DD3C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pPr>
              <a:defRPr/>
            </a:pPr>
            <a:endParaRPr lang="en-US"/>
          </a:p>
        </p:txBody>
      </p:sp>
      <p:sp>
        <p:nvSpPr>
          <p:cNvPr id="4" name="Rectangle 4"/>
          <p:cNvSpPr>
            <a:spLocks noGrp="1" noChangeArrowheads="1"/>
          </p:cNvSpPr>
          <p:nvPr>
            <p:ph type="ftr" idx="11"/>
          </p:nvPr>
        </p:nvSpPr>
        <p:spPr>
          <a:xfrm>
            <a:off x="3127680" y="6247376"/>
            <a:ext cx="2897280" cy="470930"/>
          </a:xfrm>
          <a:prstGeom prst="rect">
            <a:avLst/>
          </a:prstGeom>
          <a:ln/>
        </p:spPr>
        <p:txBody>
          <a:bodyPr lIns="82945" tIns="41473" rIns="82945" bIns="41473"/>
          <a:lstStyle>
            <a:lvl1pPr>
              <a:defRPr/>
            </a:lvl1pPr>
          </a:lstStyle>
          <a:p>
            <a:pPr>
              <a:defRPr/>
            </a:pPr>
            <a:endParaRPr lang="en-US"/>
          </a:p>
        </p:txBody>
      </p:sp>
      <p:sp>
        <p:nvSpPr>
          <p:cNvPr id="5" name="Rectangle 5"/>
          <p:cNvSpPr>
            <a:spLocks noGrp="1" noChangeArrowheads="1"/>
          </p:cNvSpPr>
          <p:nvPr>
            <p:ph type="sldNum" idx="12"/>
          </p:nvPr>
        </p:nvSpPr>
        <p:spPr>
          <a:xfrm>
            <a:off x="6556321" y="6247376"/>
            <a:ext cx="2128320" cy="470930"/>
          </a:xfrm>
          <a:prstGeom prst="rect">
            <a:avLst/>
          </a:prstGeom>
          <a:ln/>
        </p:spPr>
        <p:txBody>
          <a:bodyPr lIns="82945" tIns="41473" rIns="82945" bIns="41473"/>
          <a:lstStyle>
            <a:lvl1pPr>
              <a:defRPr/>
            </a:lvl1pPr>
          </a:lstStyle>
          <a:p>
            <a:pPr>
              <a:defRPr/>
            </a:pPr>
            <a:fld id="{16B48C61-6251-437B-B1BB-6A075F7B67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687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0"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lt1"/>
              </a:buClr>
              <a:buSzPct val="166666"/>
              <a:buFont typeface="Arial"/>
              <a:buChar char="•"/>
              <a:defRPr sz="3200" b="0" i="0" u="none" strike="noStrike" cap="none" baseline="0">
                <a:solidFill>
                  <a:schemeClr val="lt1"/>
                </a:solidFill>
                <a:latin typeface="Arial"/>
                <a:ea typeface="Arial"/>
                <a:cs typeface="Arial"/>
                <a:sym typeface="Arial"/>
              </a:defRPr>
            </a:lvl1pPr>
            <a:lvl2pPr marL="742950" indent="-285750" algn="l" rtl="0">
              <a:spcBef>
                <a:spcPts val="560"/>
              </a:spcBef>
              <a:buClr>
                <a:schemeClr val="lt1"/>
              </a:buClr>
              <a:buSzPct val="100000"/>
              <a:buFont typeface="Courier New"/>
              <a:buChar char="o"/>
              <a:defRPr sz="28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400"/>
              </a:spcBef>
              <a:buClr>
                <a:schemeClr val="lt1"/>
              </a:buClr>
              <a:buSzPct val="166666"/>
              <a:buFont typeface="Arial"/>
              <a:buChar char="•"/>
              <a:defRPr sz="2000" b="0" i="0" u="none" strike="noStrike" cap="none" baseline="0">
                <a:solidFill>
                  <a:schemeClr val="lt1"/>
                </a:solidFill>
                <a:latin typeface="Arial"/>
                <a:ea typeface="Arial"/>
                <a:cs typeface="Arial"/>
                <a:sym typeface="Arial"/>
              </a:defRPr>
            </a:lvl4pPr>
            <a:lvl5pPr marL="2057400" indent="-228600" algn="l" rtl="0">
              <a:spcBef>
                <a:spcPts val="400"/>
              </a:spcBef>
              <a:buClr>
                <a:schemeClr val="lt1"/>
              </a:buClr>
              <a:buSzPct val="100000"/>
              <a:buFont typeface="Courier New"/>
              <a:buChar char="o"/>
              <a:defRPr sz="2000" b="0" i="0" u="none" strike="noStrike" cap="none" baseline="0">
                <a:solidFill>
                  <a:schemeClr val="lt1"/>
                </a:solidFill>
                <a:latin typeface="Arial"/>
                <a:ea typeface="Arial"/>
                <a:cs typeface="Arial"/>
                <a:sym typeface="Arial"/>
              </a:defRPr>
            </a:lvl5pPr>
            <a:lvl6pPr marL="2514600" indent="-228600" algn="l" rtl="0">
              <a:spcBef>
                <a:spcPts val="400"/>
              </a:spcBef>
              <a:buClr>
                <a:schemeClr val="lt1"/>
              </a:buClr>
              <a:buSzPct val="100000"/>
              <a:buFont typeface="Wingdings"/>
              <a:buChar char="§"/>
              <a:defRPr sz="2000" b="0" i="0" u="none" strike="noStrike" cap="none" baseline="0">
                <a:solidFill>
                  <a:schemeClr val="lt1"/>
                </a:solidFill>
                <a:latin typeface="Arial"/>
                <a:ea typeface="Arial"/>
                <a:cs typeface="Arial"/>
                <a:sym typeface="Arial"/>
              </a:defRPr>
            </a:lvl6pPr>
            <a:lvl7pPr marL="2971800" indent="-228600" algn="l" rtl="0">
              <a:spcBef>
                <a:spcPts val="400"/>
              </a:spcBef>
              <a:buClr>
                <a:schemeClr val="lt1"/>
              </a:buClr>
              <a:buSzPct val="166666"/>
              <a:buFont typeface="Arial"/>
              <a:buChar char="•"/>
              <a:defRPr sz="2000" b="0" i="0" u="none" strike="noStrike" cap="none" baseline="0">
                <a:solidFill>
                  <a:schemeClr val="lt1"/>
                </a:solidFill>
                <a:latin typeface="Arial"/>
                <a:ea typeface="Arial"/>
                <a:cs typeface="Arial"/>
                <a:sym typeface="Arial"/>
              </a:defRPr>
            </a:lvl7pPr>
            <a:lvl8pPr marL="3429000" indent="-228600" algn="l" rtl="0">
              <a:spcBef>
                <a:spcPts val="400"/>
              </a:spcBef>
              <a:buClr>
                <a:schemeClr val="lt1"/>
              </a:buClr>
              <a:buSzPct val="100000"/>
              <a:buFont typeface="Courier New"/>
              <a:buChar char="o"/>
              <a:defRPr sz="2000" b="0" i="0" u="none" strike="noStrike" cap="none" baseline="0">
                <a:solidFill>
                  <a:schemeClr val="lt1"/>
                </a:solidFill>
                <a:latin typeface="Arial"/>
                <a:ea typeface="Arial"/>
                <a:cs typeface="Arial"/>
                <a:sym typeface="Arial"/>
              </a:defRPr>
            </a:lvl8pPr>
            <a:lvl9pPr marL="3886200" indent="-228600" algn="l" rtl="0">
              <a:spcBef>
                <a:spcPts val="400"/>
              </a:spcBef>
              <a:buClr>
                <a:schemeClr val="lt1"/>
              </a:buClr>
              <a:buSzPct val="100000"/>
              <a:buFont typeface="Wingdings"/>
              <a:buChar char="§"/>
              <a:defRPr sz="2000" b="0" i="0" u="none" strike="noStrike" cap="none" baseline="0">
                <a:solidFill>
                  <a:schemeClr val="lt1"/>
                </a:solidFill>
                <a:latin typeface="Arial"/>
                <a:ea typeface="Arial"/>
                <a:cs typeface="Arial"/>
                <a:sym typeface="Arial"/>
              </a:defRPr>
            </a:lvl9pPr>
          </a:lstStyle>
          <a:p>
            <a:endParaRPr/>
          </a:p>
        </p:txBody>
      </p:sp>
      <p:sp>
        <p:nvSpPr>
          <p:cNvPr id="7" name="Shape 7"/>
          <p:cNvSpPr/>
          <p:nvPr/>
        </p:nvSpPr>
        <p:spPr>
          <a:xfrm>
            <a:off x="0" y="0"/>
            <a:ext cx="3135299" cy="6858000"/>
          </a:xfrm>
          <a:prstGeom prst="rect">
            <a:avLst/>
          </a:prstGeom>
          <a:noFill/>
          <a:ln>
            <a:noFill/>
          </a:ln>
        </p:spPr>
        <p:txBody>
          <a:bodyPr lIns="91425" tIns="45700" rIns="91425" bIns="45700" anchor="t" anchorCtr="0">
            <a:noAutofit/>
          </a:bodyPr>
          <a:lstStyle/>
          <a:p>
            <a:endParaRPr/>
          </a:p>
        </p:txBody>
      </p:sp>
      <p:sp>
        <p:nvSpPr>
          <p:cNvPr id="8" name="Shape 8"/>
          <p:cNvSpPr/>
          <p:nvPr/>
        </p:nvSpPr>
        <p:spPr>
          <a:xfrm>
            <a:off x="3175" y="6045200"/>
            <a:ext cx="635000" cy="8128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9" name="Shape 9"/>
          <p:cNvSpPr/>
          <p:nvPr/>
        </p:nvSpPr>
        <p:spPr>
          <a:xfrm>
            <a:off x="3175" y="5232400"/>
            <a:ext cx="635000" cy="8128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
        <p:nvSpPr>
          <p:cNvPr id="10" name="Shape 10"/>
          <p:cNvSpPr/>
          <p:nvPr/>
        </p:nvSpPr>
        <p:spPr>
          <a:xfrm>
            <a:off x="8397875" y="2689"/>
            <a:ext cx="746125" cy="813611"/>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endParaRPr/>
          </a:p>
        </p:txBody>
      </p:sp>
      <p:sp>
        <p:nvSpPr>
          <p:cNvPr id="11" name="Shape 11"/>
          <p:cNvSpPr/>
          <p:nvPr/>
        </p:nvSpPr>
        <p:spPr>
          <a:xfrm>
            <a:off x="8397875" y="816300"/>
            <a:ext cx="746125" cy="809578"/>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fl1504015.edublogs.or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sa=i&amp;rct=j&amp;q=herbivore+carnivore+omnivore&amp;source=images&amp;cd=&amp;cad=rja&amp;docid=y5bYlDaee35f4M&amp;tbnid=5SsqNY5AyDKIbM:&amp;ved=0CAUQjRw&amp;url=http://funbeach.wikispaces.com/Lesson+9&amp;ei=wAGlUfLiONay4APlwYGgAQ&amp;bvm=bv.47008514,d.dmg&amp;psig=AFQjCNFt7RBXZP0kWU7i3QtnRiICQluuUg&amp;ust=136985455748032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utotrophs+heterotrophs&amp;source=images&amp;cd=&amp;cad=rja&amp;docid=-iFiwUolCn_ZuM&amp;tbnid=Gq9Y1kINb4Fu9M:&amp;ved=0CAUQjRw&amp;url=http://sciencebitz.com/?page_id=24&amp;ei=OAKlUeTxJZCi4AOcr4DQBA&amp;bvm=bv.47008514,d.dmg&amp;psig=AFQjCNGK1fx8OmFL0lTDRVULsuv6Aqozcg&amp;ust=1369854862445041" TargetMode="Externa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hyperlink" Target="http://www.google.com/url?sa=i&amp;rct=j&amp;q=humans+clipart&amp;source=images&amp;cd=&amp;cad=rja&amp;docid=46lF6APiFS-xjM&amp;tbnid=OpNXbaw-HlnemM:&amp;ved=0CAUQjRw&amp;url=http://earlyhumans.phillipmartin.info/earlyhumans_club.htm&amp;ei=6gKlUdP2LJS14AOs0IGgAQ&amp;bvm=bv.47008514,d.dmg&amp;psig=AFQjCNH138zMO-dSIaAxKjf7ukGJJ9rFIg&amp;ust=1369855046599722"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mushrooms&amp;source=images&amp;cd=&amp;cad=rja&amp;docid=5GZcAYFhSxRzEM&amp;tbnid=-Ld8BiynguYr8M:&amp;ved=0CAUQjRw&amp;url=http://onlyhdwallpapers.com/high-definition-wallpaper/mushrooms-desktop-hd-wallpaper-510225/&amp;ei=QgOlUeGJEvij4AODkoDADw&amp;bvm=bv.47008514,d.dmg&amp;psig=AFQjCNFSrZRXUQF8GIMYmfxRBtc57nRbkQ&amp;ust=1369855134808350"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m/url?sa=i&amp;rct=j&amp;q=human+eating+clipart&amp;source=images&amp;cd=&amp;cad=rja&amp;docid=Gt2FaYin55DxgM&amp;tbnid=4ar9JhmlVO1QxM:&amp;ved=0CAUQjRw&amp;url=http://hesomanitoba.blogspot.com/2013_01_01_archive.html&amp;ei=YwSlUeLIK9PE4APSxIGoAg&amp;psig=AFQjCNFxOdev-R8zTL0na7gvU5Hy-HcFaQ&amp;ust=1369855448172428" TargetMode="External"/><Relationship Id="rId1" Type="http://schemas.openxmlformats.org/officeDocument/2006/relationships/slideLayout" Target="../slideLayouts/slideLayout6.xml"/><Relationship Id="rId6" Type="http://schemas.openxmlformats.org/officeDocument/2006/relationships/hyperlink" Target="http://www.google.com/url?sa=i&amp;rct=j&amp;q=rabbits+eating&amp;source=images&amp;cd=&amp;cad=rja&amp;docid=_0l_fbz2Xy9i7M&amp;tbnid=r4TgSD4CLBtc1M:&amp;ved=0CAUQjRw&amp;url=http://www.seriouseats.com/2008/11/photo-of-the-day-rabbits-eating-lettuce.html&amp;ei=lAOlUaLjK_fk4APJlIEw&amp;bvm=bv.47008514,d.dmg&amp;psig=AFQjCNHeO9OrIu511b3tXSs1R71pva4PSg&amp;ust=1369855241567721" TargetMode="External"/><Relationship Id="rId5" Type="http://schemas.openxmlformats.org/officeDocument/2006/relationships/image" Target="../media/image13.jpeg"/><Relationship Id="rId4" Type="http://schemas.openxmlformats.org/officeDocument/2006/relationships/hyperlink" Target="http://www.google.com/url?sa=i&amp;rct=j&amp;q=wolves+eating&amp;source=images&amp;cd=&amp;docid=36Omn6zzdxCj3M&amp;tbnid=ejtMbtltcMue8M:&amp;ved=0CAUQjRw&amp;url=http://rabidshewolf.webs.com/wolfpage.htm&amp;ei=ygOlUbDpEo364AOFh4CgAQ&amp;bvm=bv.47008514,d.dmg&amp;psig=AFQjCNE7gLn-zMpM7Z8MmfjhE4X_a-9dlg&amp;ust=13698552836620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scavengers&amp;source=images&amp;cd=&amp;cad=rja&amp;docid=WS_61PC05DW2eM&amp;tbnid=zpCv_PEkM6Si7M:&amp;ved=0CAUQjRw&amp;url=http://www.encore-editions.com/audubon-iii-scavengers-and-birds-of-prey-california-condor-aka-californian-vulture/notecards-and-postcards&amp;ei=uwSlUdvdO4XJ4AOps4HAAg&amp;psig=AFQjCNHWhOnxZMrhu-Kerfa548Ld9lki7w&amp;ust=1369855506475877"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google.com/url?sa=i&amp;rct=j&amp;q=lions&amp;source=images&amp;cd=&amp;cad=rja&amp;docid=bkCtXV9Q8HdtOM&amp;tbnid=ffr_ShQof7_oJM:&amp;ved=0CAUQjRw&amp;url=http://www.forbes.com/pictures/ehlk45eefl/lions-and-turtles-and-bears-3/&amp;ei=KAWlUcvyBKP-4AO07IHQAw&amp;psig=AFQjCNGgALM6XESvZVY57MoKZL61qrbzlw&amp;ust=136985561378461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oogle.com/url?sa=i&amp;rct=j&amp;q=&amp;esrc=s&amp;source=images&amp;cd=&amp;cad=rja&amp;uact=8&amp;ved=0ahUKEwjK26bL2MXMAhXDFz4KHRm4CN0QjRwIBw&amp;url=https://en.wikipedia.org/wiki/Ecological_pyramid&amp;psig=AFQjCNHYaFjhBnzxIwlMxJyIhbPtivGd-w&amp;ust=1462632415184038"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source=images&amp;cd=&amp;cad=rja&amp;uact=8&amp;ved=0ahUKEwjI0LOU2cXMAhWMND4KHSlNCBMQjRwIBw&amp;url=http://www.old-ib.bioninja.com.au/standard-level/topic-5-ecology-and-evoluti/51-communities-and-ecosyste.html&amp;psig=AFQjCNHYaFjhBnzxIwlMxJyIhbPtivGd-w&amp;ust=1462632415184038"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8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72.gif"/></Relationships>
</file>

<file path=ppt/slides/_rels/slide8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75.jpeg"/><Relationship Id="rId4" Type="http://schemas.openxmlformats.org/officeDocument/2006/relationships/image" Target="../media/image74.jpeg"/></Relationships>
</file>

<file path=ppt/slides/_rels/slide8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8.jpeg"/></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81.jpeg"/><Relationship Id="rId4"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1676400" y="838200"/>
            <a:ext cx="5029200" cy="990600"/>
          </a:xfrm>
          <a:prstGeom prst="rect">
            <a:avLst/>
          </a:prstGeom>
        </p:spPr>
        <p:txBody>
          <a:bodyPr lIns="91425" tIns="91425" rIns="91425" bIns="91425" anchor="b" anchorCtr="0">
            <a:noAutofit/>
          </a:bodyPr>
          <a:lstStyle/>
          <a:p>
            <a:pPr algn="ctr">
              <a:buNone/>
            </a:pPr>
            <a:r>
              <a:rPr lang="en" dirty="0" smtClean="0"/>
              <a:t>Ecology</a:t>
            </a:r>
            <a:endParaRPr lang="en" dirty="0"/>
          </a:p>
        </p:txBody>
      </p:sp>
      <p:pic>
        <p:nvPicPr>
          <p:cNvPr id="47106" name="Picture 2" descr="https://encrypted-tbn2.gstatic.com/images?q=tbn:ANd9GcR23kYrwATN_lnwg0xqHuM_3DuQ4M-yMUWAe9hfgZkPZ7mU0-1d"/>
          <p:cNvPicPr>
            <a:picLocks noChangeAspect="1" noChangeArrowheads="1"/>
          </p:cNvPicPr>
          <p:nvPr/>
        </p:nvPicPr>
        <p:blipFill>
          <a:blip r:embed="rId3"/>
          <a:srcRect/>
          <a:stretch>
            <a:fillRect/>
          </a:stretch>
        </p:blipFill>
        <p:spPr bwMode="auto">
          <a:xfrm>
            <a:off x="3124200" y="2438400"/>
            <a:ext cx="4298131" cy="3219451"/>
          </a:xfrm>
          <a:prstGeom prst="rect">
            <a:avLst/>
          </a:prstGeom>
          <a:noFill/>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8FF00"/>
                </a:solidFill>
                <a:latin typeface="Arial Rounded MT Bold" pitchFamily="34" charset="0"/>
              </a:rPr>
              <a:t>Biotic Factors </a:t>
            </a:r>
            <a:endParaRPr lang="en-US" dirty="0"/>
          </a:p>
        </p:txBody>
      </p:sp>
      <p:sp>
        <p:nvSpPr>
          <p:cNvPr id="3" name="Content Placeholder 2"/>
          <p:cNvSpPr>
            <a:spLocks noGrp="1"/>
          </p:cNvSpPr>
          <p:nvPr>
            <p:ph idx="1"/>
          </p:nvPr>
        </p:nvSpPr>
        <p:spPr/>
        <p:txBody>
          <a:bodyPr/>
          <a:lstStyle/>
          <a:p>
            <a:r>
              <a:rPr lang="en-US" dirty="0" smtClean="0"/>
              <a:t>Competition exists for available food resources.</a:t>
            </a:r>
          </a:p>
          <a:p>
            <a:endParaRPr lang="en-US" dirty="0" smtClean="0"/>
          </a:p>
          <a:p>
            <a:r>
              <a:rPr lang="en-US" dirty="0" smtClean="0"/>
              <a:t>Plants may compete for the light needed to carryout photosynthesis.</a:t>
            </a:r>
          </a:p>
          <a:p>
            <a:endParaRPr lang="en-US" dirty="0" smtClean="0"/>
          </a:p>
          <a:p>
            <a:r>
              <a:rPr lang="en-US" dirty="0" smtClean="0"/>
              <a:t>A living organism can be affected by a living component of its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4800"/>
            <a:ext cx="8153400" cy="990600"/>
          </a:xfrm>
        </p:spPr>
        <p:txBody>
          <a:bodyPr>
            <a:normAutofit/>
          </a:bodyPr>
          <a:lstStyle/>
          <a:p>
            <a:pPr>
              <a:defRPr/>
            </a:pPr>
            <a:r>
              <a:rPr lang="en-US" b="1" dirty="0" smtClean="0">
                <a:solidFill>
                  <a:srgbClr val="58FF00"/>
                </a:solidFill>
                <a:latin typeface="Arial Rounded MT Bold" pitchFamily="34" charset="0"/>
              </a:rPr>
              <a:t>Examples of Biotic</a:t>
            </a:r>
            <a:endParaRPr lang="en-US" dirty="0" smtClean="0">
              <a:latin typeface="Arial Rounded MT Bold" pitchFamily="34" charset="0"/>
            </a:endParaRPr>
          </a:p>
        </p:txBody>
      </p:sp>
      <p:sp>
        <p:nvSpPr>
          <p:cNvPr id="31747" name="Rectangle 3"/>
          <p:cNvSpPr>
            <a:spLocks noChangeArrowheads="1"/>
          </p:cNvSpPr>
          <p:nvPr/>
        </p:nvSpPr>
        <p:spPr bwMode="auto">
          <a:xfrm>
            <a:off x="1066800" y="1371600"/>
            <a:ext cx="6416675" cy="738664"/>
          </a:xfrm>
          <a:prstGeom prst="rect">
            <a:avLst/>
          </a:prstGeom>
          <a:noFill/>
          <a:ln w="9525">
            <a:noFill/>
            <a:miter lim="800000"/>
            <a:headEnd/>
            <a:tailEnd/>
          </a:ln>
        </p:spPr>
        <p:txBody>
          <a:bodyPr>
            <a:spAutoFit/>
          </a:bodyPr>
          <a:lstStyle/>
          <a:p>
            <a:pPr lvl="3"/>
            <a:endParaRPr lang="en-US" b="1" dirty="0"/>
          </a:p>
          <a:p>
            <a:pPr lvl="3"/>
            <a:r>
              <a:rPr lang="en-US" sz="2400" b="1" dirty="0"/>
              <a:t>		</a:t>
            </a:r>
          </a:p>
        </p:txBody>
      </p:sp>
      <p:sp>
        <p:nvSpPr>
          <p:cNvPr id="31770" name="Text Box 26"/>
          <p:cNvSpPr txBox="1">
            <a:spLocks noChangeArrowheads="1"/>
          </p:cNvSpPr>
          <p:nvPr/>
        </p:nvSpPr>
        <p:spPr bwMode="auto">
          <a:xfrm>
            <a:off x="3047999" y="1828800"/>
            <a:ext cx="846667"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Tulip</a:t>
            </a:r>
          </a:p>
        </p:txBody>
      </p:sp>
      <p:sp>
        <p:nvSpPr>
          <p:cNvPr id="31771" name="Text Box 27"/>
          <p:cNvSpPr txBox="1">
            <a:spLocks noChangeArrowheads="1"/>
          </p:cNvSpPr>
          <p:nvPr/>
        </p:nvSpPr>
        <p:spPr bwMode="auto">
          <a:xfrm>
            <a:off x="609600" y="2971800"/>
            <a:ext cx="1524000" cy="707886"/>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Bumblebee</a:t>
            </a:r>
          </a:p>
        </p:txBody>
      </p:sp>
      <p:sp>
        <p:nvSpPr>
          <p:cNvPr id="31772" name="Text Box 28"/>
          <p:cNvSpPr txBox="1">
            <a:spLocks noChangeArrowheads="1"/>
          </p:cNvSpPr>
          <p:nvPr/>
        </p:nvSpPr>
        <p:spPr bwMode="auto">
          <a:xfrm>
            <a:off x="4038599" y="27432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Moss</a:t>
            </a:r>
          </a:p>
        </p:txBody>
      </p:sp>
      <p:sp>
        <p:nvSpPr>
          <p:cNvPr id="31773" name="Text Box 29"/>
          <p:cNvSpPr txBox="1">
            <a:spLocks noChangeArrowheads="1"/>
          </p:cNvSpPr>
          <p:nvPr/>
        </p:nvSpPr>
        <p:spPr bwMode="auto">
          <a:xfrm>
            <a:off x="6934200" y="21336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Leaf</a:t>
            </a:r>
          </a:p>
        </p:txBody>
      </p:sp>
      <p:sp>
        <p:nvSpPr>
          <p:cNvPr id="31774" name="Text Box 30"/>
          <p:cNvSpPr txBox="1">
            <a:spLocks noChangeArrowheads="1"/>
          </p:cNvSpPr>
          <p:nvPr/>
        </p:nvSpPr>
        <p:spPr bwMode="auto">
          <a:xfrm>
            <a:off x="6476999" y="38100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Raccoon</a:t>
            </a:r>
          </a:p>
        </p:txBody>
      </p:sp>
      <p:sp>
        <p:nvSpPr>
          <p:cNvPr id="31775" name="Text Box 31"/>
          <p:cNvSpPr txBox="1">
            <a:spLocks noChangeArrowheads="1"/>
          </p:cNvSpPr>
          <p:nvPr/>
        </p:nvSpPr>
        <p:spPr bwMode="auto">
          <a:xfrm>
            <a:off x="4724399" y="2133600"/>
            <a:ext cx="1439333" cy="707886"/>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Polar Bear</a:t>
            </a:r>
          </a:p>
        </p:txBody>
      </p:sp>
      <p:sp>
        <p:nvSpPr>
          <p:cNvPr id="31776" name="Text Box 32"/>
          <p:cNvSpPr txBox="1">
            <a:spLocks noChangeArrowheads="1"/>
          </p:cNvSpPr>
          <p:nvPr/>
        </p:nvSpPr>
        <p:spPr bwMode="auto">
          <a:xfrm>
            <a:off x="6400800" y="2971800"/>
            <a:ext cx="10160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A cell</a:t>
            </a:r>
          </a:p>
        </p:txBody>
      </p:sp>
      <p:sp>
        <p:nvSpPr>
          <p:cNvPr id="31777" name="Text Box 33"/>
          <p:cNvSpPr txBox="1">
            <a:spLocks noChangeArrowheads="1"/>
          </p:cNvSpPr>
          <p:nvPr/>
        </p:nvSpPr>
        <p:spPr bwMode="auto">
          <a:xfrm>
            <a:off x="1142999" y="40386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Deer</a:t>
            </a:r>
          </a:p>
        </p:txBody>
      </p:sp>
      <p:sp>
        <p:nvSpPr>
          <p:cNvPr id="31778" name="Text Box 34"/>
          <p:cNvSpPr txBox="1">
            <a:spLocks noChangeArrowheads="1"/>
          </p:cNvSpPr>
          <p:nvPr/>
        </p:nvSpPr>
        <p:spPr bwMode="auto">
          <a:xfrm>
            <a:off x="4724399" y="44196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Maple tree</a:t>
            </a:r>
          </a:p>
        </p:txBody>
      </p:sp>
      <p:sp>
        <p:nvSpPr>
          <p:cNvPr id="31779" name="Text Box 35"/>
          <p:cNvSpPr txBox="1">
            <a:spLocks noChangeArrowheads="1"/>
          </p:cNvSpPr>
          <p:nvPr/>
        </p:nvSpPr>
        <p:spPr bwMode="auto">
          <a:xfrm>
            <a:off x="3276599" y="5715000"/>
            <a:ext cx="2116667" cy="707886"/>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Raspberry bush</a:t>
            </a:r>
          </a:p>
        </p:txBody>
      </p:sp>
      <p:sp>
        <p:nvSpPr>
          <p:cNvPr id="31780" name="Text Box 36"/>
          <p:cNvSpPr txBox="1">
            <a:spLocks noChangeArrowheads="1"/>
          </p:cNvSpPr>
          <p:nvPr/>
        </p:nvSpPr>
        <p:spPr bwMode="auto">
          <a:xfrm>
            <a:off x="1752599" y="23622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Goldfish</a:t>
            </a:r>
          </a:p>
        </p:txBody>
      </p:sp>
      <p:sp>
        <p:nvSpPr>
          <p:cNvPr id="31781" name="Text Box 37"/>
          <p:cNvSpPr txBox="1">
            <a:spLocks noChangeArrowheads="1"/>
          </p:cNvSpPr>
          <p:nvPr/>
        </p:nvSpPr>
        <p:spPr bwMode="auto">
          <a:xfrm>
            <a:off x="2590800" y="32004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People</a:t>
            </a:r>
          </a:p>
        </p:txBody>
      </p:sp>
      <p:sp>
        <p:nvSpPr>
          <p:cNvPr id="31782" name="Text Box 38"/>
          <p:cNvSpPr txBox="1">
            <a:spLocks noChangeArrowheads="1"/>
          </p:cNvSpPr>
          <p:nvPr/>
        </p:nvSpPr>
        <p:spPr bwMode="auto">
          <a:xfrm>
            <a:off x="3581400" y="50292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Eagle</a:t>
            </a:r>
          </a:p>
        </p:txBody>
      </p:sp>
      <p:sp>
        <p:nvSpPr>
          <p:cNvPr id="31783" name="Text Box 39"/>
          <p:cNvSpPr txBox="1">
            <a:spLocks noChangeArrowheads="1"/>
          </p:cNvSpPr>
          <p:nvPr/>
        </p:nvSpPr>
        <p:spPr bwMode="auto">
          <a:xfrm>
            <a:off x="1219199" y="5181600"/>
            <a:ext cx="1439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Snake</a:t>
            </a:r>
          </a:p>
        </p:txBody>
      </p:sp>
      <p:sp>
        <p:nvSpPr>
          <p:cNvPr id="31784" name="Text Box 40"/>
          <p:cNvSpPr txBox="1">
            <a:spLocks noChangeArrowheads="1"/>
          </p:cNvSpPr>
          <p:nvPr/>
        </p:nvSpPr>
        <p:spPr bwMode="auto">
          <a:xfrm>
            <a:off x="2362199" y="4267200"/>
            <a:ext cx="1693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Earthworm</a:t>
            </a:r>
          </a:p>
        </p:txBody>
      </p:sp>
      <p:sp>
        <p:nvSpPr>
          <p:cNvPr id="31785" name="Text Box 41"/>
          <p:cNvSpPr txBox="1">
            <a:spLocks noChangeArrowheads="1"/>
          </p:cNvSpPr>
          <p:nvPr/>
        </p:nvSpPr>
        <p:spPr bwMode="auto">
          <a:xfrm>
            <a:off x="6019800" y="5181600"/>
            <a:ext cx="2209800" cy="707886"/>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Corn on the plant</a:t>
            </a:r>
          </a:p>
        </p:txBody>
      </p:sp>
      <p:sp>
        <p:nvSpPr>
          <p:cNvPr id="31786" name="Text Box 42"/>
          <p:cNvSpPr txBox="1">
            <a:spLocks noChangeArrowheads="1"/>
          </p:cNvSpPr>
          <p:nvPr/>
        </p:nvSpPr>
        <p:spPr bwMode="auto">
          <a:xfrm>
            <a:off x="4267199" y="3429000"/>
            <a:ext cx="1693333"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5">
                    <a:lumMod val="75000"/>
                  </a:schemeClr>
                </a:solidFill>
              </a:rPr>
              <a:t>Salamander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70">
                                            <p:txEl>
                                              <p:pRg st="0" end="0"/>
                                            </p:txEl>
                                          </p:spTgt>
                                        </p:tgtEl>
                                        <p:attrNameLst>
                                          <p:attrName>style.visibility</p:attrName>
                                        </p:attrNameLst>
                                      </p:cBhvr>
                                      <p:to>
                                        <p:strVal val="visible"/>
                                      </p:to>
                                    </p:set>
                                    <p:animEffect transition="in" filter="fade">
                                      <p:cBhvr>
                                        <p:cTn id="7" dur="2000"/>
                                        <p:tgtEl>
                                          <p:spTgt spid="3177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71">
                                            <p:txEl>
                                              <p:pRg st="0" end="0"/>
                                            </p:txEl>
                                          </p:spTgt>
                                        </p:tgtEl>
                                        <p:attrNameLst>
                                          <p:attrName>style.visibility</p:attrName>
                                        </p:attrNameLst>
                                      </p:cBhvr>
                                      <p:to>
                                        <p:strVal val="visible"/>
                                      </p:to>
                                    </p:set>
                                    <p:animEffect transition="in" filter="fade">
                                      <p:cBhvr>
                                        <p:cTn id="10" dur="2000"/>
                                        <p:tgtEl>
                                          <p:spTgt spid="3177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72">
                                            <p:txEl>
                                              <p:pRg st="0" end="0"/>
                                            </p:txEl>
                                          </p:spTgt>
                                        </p:tgtEl>
                                        <p:attrNameLst>
                                          <p:attrName>style.visibility</p:attrName>
                                        </p:attrNameLst>
                                      </p:cBhvr>
                                      <p:to>
                                        <p:strVal val="visible"/>
                                      </p:to>
                                    </p:set>
                                    <p:animEffect transition="in" filter="fade">
                                      <p:cBhvr>
                                        <p:cTn id="13" dur="2000"/>
                                        <p:tgtEl>
                                          <p:spTgt spid="3177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73">
                                            <p:txEl>
                                              <p:pRg st="0" end="0"/>
                                            </p:txEl>
                                          </p:spTgt>
                                        </p:tgtEl>
                                        <p:attrNameLst>
                                          <p:attrName>style.visibility</p:attrName>
                                        </p:attrNameLst>
                                      </p:cBhvr>
                                      <p:to>
                                        <p:strVal val="visible"/>
                                      </p:to>
                                    </p:set>
                                    <p:animEffect transition="in" filter="fade">
                                      <p:cBhvr>
                                        <p:cTn id="16" dur="2000"/>
                                        <p:tgtEl>
                                          <p:spTgt spid="3177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74">
                                            <p:txEl>
                                              <p:pRg st="0" end="0"/>
                                            </p:txEl>
                                          </p:spTgt>
                                        </p:tgtEl>
                                        <p:attrNameLst>
                                          <p:attrName>style.visibility</p:attrName>
                                        </p:attrNameLst>
                                      </p:cBhvr>
                                      <p:to>
                                        <p:strVal val="visible"/>
                                      </p:to>
                                    </p:set>
                                    <p:animEffect transition="in" filter="fade">
                                      <p:cBhvr>
                                        <p:cTn id="19" dur="2000"/>
                                        <p:tgtEl>
                                          <p:spTgt spid="3177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775">
                                            <p:txEl>
                                              <p:pRg st="0" end="0"/>
                                            </p:txEl>
                                          </p:spTgt>
                                        </p:tgtEl>
                                        <p:attrNameLst>
                                          <p:attrName>style.visibility</p:attrName>
                                        </p:attrNameLst>
                                      </p:cBhvr>
                                      <p:to>
                                        <p:strVal val="visible"/>
                                      </p:to>
                                    </p:set>
                                    <p:animEffect transition="in" filter="fade">
                                      <p:cBhvr>
                                        <p:cTn id="22" dur="2000"/>
                                        <p:tgtEl>
                                          <p:spTgt spid="3177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776">
                                            <p:txEl>
                                              <p:pRg st="0" end="0"/>
                                            </p:txEl>
                                          </p:spTgt>
                                        </p:tgtEl>
                                        <p:attrNameLst>
                                          <p:attrName>style.visibility</p:attrName>
                                        </p:attrNameLst>
                                      </p:cBhvr>
                                      <p:to>
                                        <p:strVal val="visible"/>
                                      </p:to>
                                    </p:set>
                                    <p:animEffect transition="in" filter="fade">
                                      <p:cBhvr>
                                        <p:cTn id="25" dur="2000"/>
                                        <p:tgtEl>
                                          <p:spTgt spid="3177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777">
                                            <p:txEl>
                                              <p:pRg st="0" end="0"/>
                                            </p:txEl>
                                          </p:spTgt>
                                        </p:tgtEl>
                                        <p:attrNameLst>
                                          <p:attrName>style.visibility</p:attrName>
                                        </p:attrNameLst>
                                      </p:cBhvr>
                                      <p:to>
                                        <p:strVal val="visible"/>
                                      </p:to>
                                    </p:set>
                                    <p:animEffect transition="in" filter="fade">
                                      <p:cBhvr>
                                        <p:cTn id="28" dur="2000"/>
                                        <p:tgtEl>
                                          <p:spTgt spid="3177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778">
                                            <p:txEl>
                                              <p:pRg st="0" end="0"/>
                                            </p:txEl>
                                          </p:spTgt>
                                        </p:tgtEl>
                                        <p:attrNameLst>
                                          <p:attrName>style.visibility</p:attrName>
                                        </p:attrNameLst>
                                      </p:cBhvr>
                                      <p:to>
                                        <p:strVal val="visible"/>
                                      </p:to>
                                    </p:set>
                                    <p:animEffect transition="in" filter="fade">
                                      <p:cBhvr>
                                        <p:cTn id="31" dur="2000"/>
                                        <p:tgtEl>
                                          <p:spTgt spid="3177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779">
                                            <p:txEl>
                                              <p:pRg st="0" end="0"/>
                                            </p:txEl>
                                          </p:spTgt>
                                        </p:tgtEl>
                                        <p:attrNameLst>
                                          <p:attrName>style.visibility</p:attrName>
                                        </p:attrNameLst>
                                      </p:cBhvr>
                                      <p:to>
                                        <p:strVal val="visible"/>
                                      </p:to>
                                    </p:set>
                                    <p:animEffect transition="in" filter="fade">
                                      <p:cBhvr>
                                        <p:cTn id="34" dur="2000"/>
                                        <p:tgtEl>
                                          <p:spTgt spid="31779">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80">
                                            <p:txEl>
                                              <p:pRg st="0" end="0"/>
                                            </p:txEl>
                                          </p:spTgt>
                                        </p:tgtEl>
                                        <p:attrNameLst>
                                          <p:attrName>style.visibility</p:attrName>
                                        </p:attrNameLst>
                                      </p:cBhvr>
                                      <p:to>
                                        <p:strVal val="visible"/>
                                      </p:to>
                                    </p:set>
                                    <p:animEffect transition="in" filter="fade">
                                      <p:cBhvr>
                                        <p:cTn id="37" dur="2000"/>
                                        <p:tgtEl>
                                          <p:spTgt spid="31780">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781">
                                            <p:txEl>
                                              <p:pRg st="0" end="0"/>
                                            </p:txEl>
                                          </p:spTgt>
                                        </p:tgtEl>
                                        <p:attrNameLst>
                                          <p:attrName>style.visibility</p:attrName>
                                        </p:attrNameLst>
                                      </p:cBhvr>
                                      <p:to>
                                        <p:strVal val="visible"/>
                                      </p:to>
                                    </p:set>
                                    <p:animEffect transition="in" filter="fade">
                                      <p:cBhvr>
                                        <p:cTn id="40" dur="2000"/>
                                        <p:tgtEl>
                                          <p:spTgt spid="3178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782">
                                            <p:txEl>
                                              <p:pRg st="0" end="0"/>
                                            </p:txEl>
                                          </p:spTgt>
                                        </p:tgtEl>
                                        <p:attrNameLst>
                                          <p:attrName>style.visibility</p:attrName>
                                        </p:attrNameLst>
                                      </p:cBhvr>
                                      <p:to>
                                        <p:strVal val="visible"/>
                                      </p:to>
                                    </p:set>
                                    <p:animEffect transition="in" filter="fade">
                                      <p:cBhvr>
                                        <p:cTn id="43" dur="2000"/>
                                        <p:tgtEl>
                                          <p:spTgt spid="3178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783">
                                            <p:txEl>
                                              <p:pRg st="0" end="0"/>
                                            </p:txEl>
                                          </p:spTgt>
                                        </p:tgtEl>
                                        <p:attrNameLst>
                                          <p:attrName>style.visibility</p:attrName>
                                        </p:attrNameLst>
                                      </p:cBhvr>
                                      <p:to>
                                        <p:strVal val="visible"/>
                                      </p:to>
                                    </p:set>
                                    <p:animEffect transition="in" filter="fade">
                                      <p:cBhvr>
                                        <p:cTn id="46" dur="2000"/>
                                        <p:tgtEl>
                                          <p:spTgt spid="31783">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784">
                                            <p:txEl>
                                              <p:pRg st="0" end="0"/>
                                            </p:txEl>
                                          </p:spTgt>
                                        </p:tgtEl>
                                        <p:attrNameLst>
                                          <p:attrName>style.visibility</p:attrName>
                                        </p:attrNameLst>
                                      </p:cBhvr>
                                      <p:to>
                                        <p:strVal val="visible"/>
                                      </p:to>
                                    </p:set>
                                    <p:animEffect transition="in" filter="fade">
                                      <p:cBhvr>
                                        <p:cTn id="49" dur="2000"/>
                                        <p:tgtEl>
                                          <p:spTgt spid="3178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785">
                                            <p:txEl>
                                              <p:pRg st="0" end="0"/>
                                            </p:txEl>
                                          </p:spTgt>
                                        </p:tgtEl>
                                        <p:attrNameLst>
                                          <p:attrName>style.visibility</p:attrName>
                                        </p:attrNameLst>
                                      </p:cBhvr>
                                      <p:to>
                                        <p:strVal val="visible"/>
                                      </p:to>
                                    </p:set>
                                    <p:animEffect transition="in" filter="fade">
                                      <p:cBhvr>
                                        <p:cTn id="52" dur="2000"/>
                                        <p:tgtEl>
                                          <p:spTgt spid="3178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786">
                                            <p:txEl>
                                              <p:pRg st="0" end="0"/>
                                            </p:txEl>
                                          </p:spTgt>
                                        </p:tgtEl>
                                        <p:attrNameLst>
                                          <p:attrName>style.visibility</p:attrName>
                                        </p:attrNameLst>
                                      </p:cBhvr>
                                      <p:to>
                                        <p:strVal val="visible"/>
                                      </p:to>
                                    </p:set>
                                    <p:animEffect transition="in" filter="fade">
                                      <p:cBhvr>
                                        <p:cTn id="55" dur="2000"/>
                                        <p:tgtEl>
                                          <p:spTgt spid="317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build="allAtOnce"/>
      <p:bldP spid="31771" grpId="0" build="allAtOnce"/>
      <p:bldP spid="31772" grpId="0" build="allAtOnce"/>
      <p:bldP spid="31773" grpId="0" build="allAtOnce"/>
      <p:bldP spid="31774" grpId="0" build="allAtOnce"/>
      <p:bldP spid="31775" grpId="0" build="allAtOnce"/>
      <p:bldP spid="31776" grpId="0" build="allAtOnce"/>
      <p:bldP spid="31777" grpId="0" build="allAtOnce"/>
      <p:bldP spid="31778" grpId="0" build="allAtOnce"/>
      <p:bldP spid="31779" grpId="0" build="allAtOnce"/>
      <p:bldP spid="31780" grpId="0" build="allAtOnce"/>
      <p:bldP spid="31781" grpId="0" build="allAtOnce"/>
      <p:bldP spid="31782" grpId="0" build="allAtOnce"/>
      <p:bldP spid="31783" grpId="0" build="allAtOnce"/>
      <p:bldP spid="31784" grpId="0" build="allAtOnce"/>
      <p:bldP spid="31785" grpId="0" build="allAtOnce"/>
      <p:bldP spid="3178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Rounded MT Bold" pitchFamily="34" charset="0"/>
              </a:rPr>
              <a:t>Abiotic</a:t>
            </a:r>
            <a:r>
              <a:rPr lang="en-US" dirty="0" smtClean="0">
                <a:latin typeface="Arial Rounded MT Bold" pitchFamily="34" charset="0"/>
              </a:rPr>
              <a:t> Environment</a:t>
            </a:r>
            <a:endParaRPr lang="en-US" dirty="0">
              <a:latin typeface="Arial Rounded MT Bold"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t>Definition: the physical or non-living parts of the environment</a:t>
            </a:r>
          </a:p>
          <a:p>
            <a:pPr lvl="1"/>
            <a:r>
              <a:rPr lang="en-US" sz="2000" dirty="0" smtClean="0"/>
              <a:t>Try not to get mix up with biotic environment</a:t>
            </a:r>
          </a:p>
          <a:p>
            <a:pPr lvl="1"/>
            <a:r>
              <a:rPr lang="en-US" sz="2000" dirty="0" smtClean="0"/>
              <a:t>Remember, “A” means not (ex. Symmetrical and Asymmetrical)</a:t>
            </a:r>
          </a:p>
          <a:p>
            <a:pPr lvl="1"/>
            <a:endParaRPr lang="en-US" sz="2000" dirty="0" smtClean="0"/>
          </a:p>
          <a:p>
            <a:pPr lvl="1"/>
            <a:endParaRPr lang="en-US" sz="2000" dirty="0"/>
          </a:p>
          <a:p>
            <a:pPr lvl="2"/>
            <a:r>
              <a:rPr lang="en-US" sz="2800" dirty="0" smtClean="0"/>
              <a:t>Sunlight</a:t>
            </a:r>
          </a:p>
          <a:p>
            <a:pPr lvl="2"/>
            <a:r>
              <a:rPr lang="en-US" sz="2800" dirty="0" smtClean="0"/>
              <a:t>Wind</a:t>
            </a:r>
          </a:p>
          <a:p>
            <a:pPr lvl="2"/>
            <a:r>
              <a:rPr lang="en-US" sz="2800" dirty="0" smtClean="0"/>
              <a:t>Temperature</a:t>
            </a:r>
          </a:p>
          <a:p>
            <a:pPr lvl="2"/>
            <a:r>
              <a:rPr lang="en-US" sz="2800" dirty="0" smtClean="0"/>
              <a:t>Moisture – water, rain, clouds</a:t>
            </a:r>
          </a:p>
          <a:p>
            <a:pPr lvl="2"/>
            <a:r>
              <a:rPr lang="en-US" sz="2800" dirty="0" smtClean="0"/>
              <a:t>soil</a:t>
            </a:r>
            <a:endParaRPr lang="en-US" sz="2800" dirty="0"/>
          </a:p>
          <a:p>
            <a:pPr lvl="1"/>
            <a:endParaRPr lang="en-US" sz="2000" dirty="0" smtClean="0"/>
          </a:p>
        </p:txBody>
      </p:sp>
      <p:pic>
        <p:nvPicPr>
          <p:cNvPr id="4" name="Picture 4" descr="bhspe-051302-001"/>
          <p:cNvPicPr>
            <a:picLocks noChangeAspect="1" noChangeArrowheads="1"/>
          </p:cNvPicPr>
          <p:nvPr/>
        </p:nvPicPr>
        <p:blipFill>
          <a:blip r:embed="rId2" cstate="print"/>
          <a:srcRect/>
          <a:stretch>
            <a:fillRect/>
          </a:stretch>
        </p:blipFill>
        <p:spPr bwMode="auto">
          <a:xfrm>
            <a:off x="5715000" y="3352800"/>
            <a:ext cx="2835693" cy="3053308"/>
          </a:xfrm>
          <a:prstGeom prst="rect">
            <a:avLst/>
          </a:prstGeom>
          <a:noFill/>
          <a:ln w="9525">
            <a:noFill/>
            <a:miter lim="800000"/>
            <a:headEnd/>
            <a:tailEnd/>
          </a:ln>
        </p:spPr>
      </p:pic>
      <p:pic>
        <p:nvPicPr>
          <p:cNvPr id="5" name="Picture 7" descr="MCj04124640000[1]"/>
          <p:cNvPicPr>
            <a:picLocks noChangeAspect="1" noChangeArrowheads="1"/>
          </p:cNvPicPr>
          <p:nvPr/>
        </p:nvPicPr>
        <p:blipFill>
          <a:blip r:embed="rId3" cstate="print"/>
          <a:srcRect/>
          <a:stretch>
            <a:fillRect/>
          </a:stretch>
        </p:blipFill>
        <p:spPr bwMode="auto">
          <a:xfrm>
            <a:off x="7696200" y="3124200"/>
            <a:ext cx="1241452" cy="1219200"/>
          </a:xfrm>
          <a:prstGeom prst="rect">
            <a:avLst/>
          </a:prstGeom>
          <a:noFill/>
          <a:ln w="9525">
            <a:noFill/>
            <a:miter lim="800000"/>
            <a:headEnd/>
            <a:tailEnd/>
          </a:ln>
        </p:spPr>
      </p:pic>
      <p:cxnSp>
        <p:nvCxnSpPr>
          <p:cNvPr id="7" name="Straight Arrow Connector 6"/>
          <p:cNvCxnSpPr/>
          <p:nvPr/>
        </p:nvCxnSpPr>
        <p:spPr>
          <a:xfrm flipV="1">
            <a:off x="2895600" y="3657600"/>
            <a:ext cx="4953000" cy="3810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5562600" y="4724400"/>
            <a:ext cx="1981200" cy="6096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2514600" y="5867400"/>
            <a:ext cx="4267200" cy="304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trips(downLeft)">
                                      <p:cBhvr>
                                        <p:cTn id="21" dur="500"/>
                                        <p:tgtEl>
                                          <p:spTgt spid="3">
                                            <p:txEl>
                                              <p:pRg st="5" end="5"/>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strips(downLeft)">
                                      <p:cBhvr>
                                        <p:cTn id="24" dur="500"/>
                                        <p:tgtEl>
                                          <p:spTgt spid="3">
                                            <p:txEl>
                                              <p:pRg st="6" end="6"/>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trips(downLeft)">
                                      <p:cBhvr>
                                        <p:cTn id="27" dur="500"/>
                                        <p:tgtEl>
                                          <p:spTgt spid="3">
                                            <p:txEl>
                                              <p:pRg st="7" end="7"/>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strips(downLeft)">
                                      <p:cBhvr>
                                        <p:cTn id="30" dur="500"/>
                                        <p:tgtEl>
                                          <p:spTgt spid="3">
                                            <p:txEl>
                                              <p:pRg st="8" end="8"/>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strips(downLeft)">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Rounded MT Bold" pitchFamily="34" charset="0"/>
              </a:rPr>
              <a:t>Abiotic</a:t>
            </a:r>
            <a:r>
              <a:rPr lang="en-US" dirty="0" smtClean="0">
                <a:latin typeface="Arial Rounded MT Bold" pitchFamily="34" charset="0"/>
              </a:rPr>
              <a:t> Factors</a:t>
            </a:r>
            <a:endParaRPr lang="en-US" dirty="0"/>
          </a:p>
        </p:txBody>
      </p:sp>
      <p:sp>
        <p:nvSpPr>
          <p:cNvPr id="3" name="Content Placeholder 2"/>
          <p:cNvSpPr>
            <a:spLocks noGrp="1"/>
          </p:cNvSpPr>
          <p:nvPr>
            <p:ph idx="1"/>
          </p:nvPr>
        </p:nvSpPr>
        <p:spPr>
          <a:xfrm>
            <a:off x="457200" y="1600200"/>
            <a:ext cx="8229600" cy="4625609"/>
          </a:xfrm>
        </p:spPr>
        <p:txBody>
          <a:bodyPr>
            <a:normAutofit/>
          </a:bodyPr>
          <a:lstStyle/>
          <a:p>
            <a:r>
              <a:rPr lang="en-US" dirty="0" smtClean="0"/>
              <a:t>Ability of an organism to live depends on certain </a:t>
            </a:r>
            <a:r>
              <a:rPr lang="en-US" smtClean="0"/>
              <a:t>physical non-living factors</a:t>
            </a:r>
            <a:endParaRPr lang="en-US" dirty="0" smtClean="0"/>
          </a:p>
          <a:p>
            <a:pPr lvl="1"/>
            <a:r>
              <a:rPr lang="en-US" dirty="0" smtClean="0"/>
              <a:t>Intensity of light </a:t>
            </a:r>
          </a:p>
          <a:p>
            <a:pPr lvl="1"/>
            <a:r>
              <a:rPr lang="en-US" dirty="0" smtClean="0"/>
              <a:t>Moisture </a:t>
            </a:r>
          </a:p>
          <a:p>
            <a:pPr lvl="1"/>
            <a:r>
              <a:rPr lang="en-US" dirty="0" smtClean="0"/>
              <a:t>Type of rocks</a:t>
            </a:r>
          </a:p>
          <a:p>
            <a:pPr lvl="1"/>
            <a:endParaRPr lang="en-US" dirty="0" smtClean="0"/>
          </a:p>
          <a:p>
            <a:r>
              <a:rPr lang="en-US" dirty="0" smtClean="0"/>
              <a:t>Temperatures may affect the distribution of plants and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lvl="3" algn="l"/>
            <a:r>
              <a:rPr lang="en-US" sz="4400" dirty="0" err="1" smtClean="0">
                <a:solidFill>
                  <a:srgbClr val="FFC000"/>
                </a:solidFill>
                <a:latin typeface="Arial Rounded MT Bold" pitchFamily="34" charset="0"/>
              </a:rPr>
              <a:t>Exmaples</a:t>
            </a:r>
            <a:r>
              <a:rPr lang="en-US" sz="4400" dirty="0" smtClean="0">
                <a:solidFill>
                  <a:srgbClr val="FFC000"/>
                </a:solidFill>
                <a:latin typeface="Arial Rounded MT Bold" pitchFamily="34" charset="0"/>
              </a:rPr>
              <a:t> of </a:t>
            </a:r>
            <a:r>
              <a:rPr lang="en-US" sz="4400" dirty="0" err="1" smtClean="0">
                <a:solidFill>
                  <a:srgbClr val="FFC000"/>
                </a:solidFill>
                <a:latin typeface="Arial Rounded MT Bold" pitchFamily="34" charset="0"/>
              </a:rPr>
              <a:t>Abiotic</a:t>
            </a:r>
            <a:endParaRPr lang="en-US" sz="4400" b="1" dirty="0">
              <a:solidFill>
                <a:srgbClr val="FFC000"/>
              </a:solidFill>
              <a:latin typeface="Arial Rounded MT Bold" pitchFamily="34" charset="0"/>
            </a:endParaRPr>
          </a:p>
        </p:txBody>
      </p:sp>
      <p:sp>
        <p:nvSpPr>
          <p:cNvPr id="31747" name="Rectangle 3"/>
          <p:cNvSpPr>
            <a:spLocks noChangeArrowheads="1"/>
          </p:cNvSpPr>
          <p:nvPr/>
        </p:nvSpPr>
        <p:spPr bwMode="auto">
          <a:xfrm>
            <a:off x="1066800" y="1371600"/>
            <a:ext cx="6416675" cy="738664"/>
          </a:xfrm>
          <a:prstGeom prst="rect">
            <a:avLst/>
          </a:prstGeom>
          <a:noFill/>
          <a:ln w="9525">
            <a:noFill/>
            <a:miter lim="800000"/>
            <a:headEnd/>
            <a:tailEnd/>
          </a:ln>
        </p:spPr>
        <p:txBody>
          <a:bodyPr>
            <a:spAutoFit/>
          </a:bodyPr>
          <a:lstStyle/>
          <a:p>
            <a:pPr lvl="3"/>
            <a:endParaRPr lang="en-US" b="1" dirty="0"/>
          </a:p>
          <a:p>
            <a:pPr lvl="3"/>
            <a:r>
              <a:rPr lang="en-US" sz="2400" b="1" dirty="0"/>
              <a:t>	</a:t>
            </a:r>
            <a:r>
              <a:rPr lang="en-US" sz="2400" b="1" dirty="0" smtClean="0"/>
              <a:t>	</a:t>
            </a:r>
            <a:endParaRPr lang="en-US" sz="2400" b="1" dirty="0"/>
          </a:p>
        </p:txBody>
      </p:sp>
      <p:sp>
        <p:nvSpPr>
          <p:cNvPr id="31748" name="Text Box 4"/>
          <p:cNvSpPr txBox="1">
            <a:spLocks noChangeArrowheads="1"/>
          </p:cNvSpPr>
          <p:nvPr/>
        </p:nvSpPr>
        <p:spPr bwMode="auto">
          <a:xfrm>
            <a:off x="2514600" y="2514600"/>
            <a:ext cx="11430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Clouds</a:t>
            </a:r>
          </a:p>
        </p:txBody>
      </p:sp>
      <p:sp>
        <p:nvSpPr>
          <p:cNvPr id="31749" name="Text Box 5"/>
          <p:cNvSpPr txBox="1">
            <a:spLocks noChangeArrowheads="1"/>
          </p:cNvSpPr>
          <p:nvPr/>
        </p:nvSpPr>
        <p:spPr bwMode="auto">
          <a:xfrm>
            <a:off x="6781800" y="1752600"/>
            <a:ext cx="1219200" cy="307777"/>
          </a:xfrm>
          <a:prstGeom prst="rect">
            <a:avLst/>
          </a:prstGeom>
          <a:noFill/>
          <a:ln w="9525">
            <a:noFill/>
            <a:miter lim="800000"/>
            <a:headEnd/>
            <a:tailEnd/>
          </a:ln>
        </p:spPr>
        <p:txBody>
          <a:bodyPr>
            <a:spAutoFit/>
          </a:bodyPr>
          <a:lstStyle/>
          <a:p>
            <a:pPr>
              <a:spcBef>
                <a:spcPct val="50000"/>
              </a:spcBef>
            </a:pPr>
            <a:r>
              <a:rPr lang="en-US" b="1" dirty="0">
                <a:solidFill>
                  <a:schemeClr val="accent1">
                    <a:lumMod val="60000"/>
                    <a:lumOff val="40000"/>
                  </a:schemeClr>
                </a:solidFill>
              </a:rPr>
              <a:t>Sunlight</a:t>
            </a:r>
          </a:p>
        </p:txBody>
      </p:sp>
      <p:sp>
        <p:nvSpPr>
          <p:cNvPr id="31750" name="Text Box 6"/>
          <p:cNvSpPr txBox="1">
            <a:spLocks noChangeArrowheads="1"/>
          </p:cNvSpPr>
          <p:nvPr/>
        </p:nvSpPr>
        <p:spPr bwMode="auto">
          <a:xfrm>
            <a:off x="3505200" y="2133600"/>
            <a:ext cx="9144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Sand</a:t>
            </a:r>
          </a:p>
        </p:txBody>
      </p:sp>
      <p:sp>
        <p:nvSpPr>
          <p:cNvPr id="31752" name="Text Box 8"/>
          <p:cNvSpPr txBox="1">
            <a:spLocks noChangeArrowheads="1"/>
          </p:cNvSpPr>
          <p:nvPr/>
        </p:nvSpPr>
        <p:spPr bwMode="auto">
          <a:xfrm>
            <a:off x="1676400" y="3352800"/>
            <a:ext cx="6858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Air</a:t>
            </a:r>
          </a:p>
        </p:txBody>
      </p:sp>
      <p:sp>
        <p:nvSpPr>
          <p:cNvPr id="31753" name="Text Box 9"/>
          <p:cNvSpPr txBox="1">
            <a:spLocks noChangeArrowheads="1"/>
          </p:cNvSpPr>
          <p:nvPr/>
        </p:nvSpPr>
        <p:spPr bwMode="auto">
          <a:xfrm>
            <a:off x="1600200" y="2057400"/>
            <a:ext cx="9144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Wind</a:t>
            </a:r>
          </a:p>
        </p:txBody>
      </p:sp>
      <p:sp>
        <p:nvSpPr>
          <p:cNvPr id="31754" name="Text Box 10"/>
          <p:cNvSpPr txBox="1">
            <a:spLocks noChangeArrowheads="1"/>
          </p:cNvSpPr>
          <p:nvPr/>
        </p:nvSpPr>
        <p:spPr bwMode="auto">
          <a:xfrm>
            <a:off x="4953000" y="4572000"/>
            <a:ext cx="6858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Soil</a:t>
            </a:r>
          </a:p>
        </p:txBody>
      </p:sp>
      <p:sp>
        <p:nvSpPr>
          <p:cNvPr id="31755" name="Text Box 11"/>
          <p:cNvSpPr txBox="1">
            <a:spLocks noChangeArrowheads="1"/>
          </p:cNvSpPr>
          <p:nvPr/>
        </p:nvSpPr>
        <p:spPr bwMode="auto">
          <a:xfrm>
            <a:off x="3810000" y="5029200"/>
            <a:ext cx="9906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Rain</a:t>
            </a:r>
          </a:p>
        </p:txBody>
      </p:sp>
      <p:sp>
        <p:nvSpPr>
          <p:cNvPr id="31756" name="Text Box 12"/>
          <p:cNvSpPr txBox="1">
            <a:spLocks noChangeArrowheads="1"/>
          </p:cNvSpPr>
          <p:nvPr/>
        </p:nvSpPr>
        <p:spPr bwMode="auto">
          <a:xfrm>
            <a:off x="5410200" y="3657600"/>
            <a:ext cx="1066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Mud</a:t>
            </a:r>
          </a:p>
        </p:txBody>
      </p:sp>
      <p:sp>
        <p:nvSpPr>
          <p:cNvPr id="31757" name="Text Box 13"/>
          <p:cNvSpPr txBox="1">
            <a:spLocks noChangeArrowheads="1"/>
          </p:cNvSpPr>
          <p:nvPr/>
        </p:nvSpPr>
        <p:spPr bwMode="auto">
          <a:xfrm>
            <a:off x="1371600" y="4114800"/>
            <a:ext cx="9906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Rocks</a:t>
            </a:r>
          </a:p>
        </p:txBody>
      </p:sp>
      <p:sp>
        <p:nvSpPr>
          <p:cNvPr id="31758" name="Text Box 14"/>
          <p:cNvSpPr txBox="1">
            <a:spLocks noChangeArrowheads="1"/>
          </p:cNvSpPr>
          <p:nvPr/>
        </p:nvSpPr>
        <p:spPr bwMode="auto">
          <a:xfrm>
            <a:off x="4267200" y="3048000"/>
            <a:ext cx="6858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Ice</a:t>
            </a:r>
          </a:p>
        </p:txBody>
      </p:sp>
      <p:sp>
        <p:nvSpPr>
          <p:cNvPr id="31759" name="Text Box 15"/>
          <p:cNvSpPr txBox="1">
            <a:spLocks noChangeArrowheads="1"/>
          </p:cNvSpPr>
          <p:nvPr/>
        </p:nvSpPr>
        <p:spPr bwMode="auto">
          <a:xfrm>
            <a:off x="4419600" y="1752600"/>
            <a:ext cx="11811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Oxygen</a:t>
            </a:r>
          </a:p>
        </p:txBody>
      </p:sp>
      <p:sp>
        <p:nvSpPr>
          <p:cNvPr id="31760" name="Text Box 16"/>
          <p:cNvSpPr txBox="1">
            <a:spLocks noChangeArrowheads="1"/>
          </p:cNvSpPr>
          <p:nvPr/>
        </p:nvSpPr>
        <p:spPr bwMode="auto">
          <a:xfrm>
            <a:off x="2814118" y="3597998"/>
            <a:ext cx="1605481"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Minerals</a:t>
            </a:r>
          </a:p>
        </p:txBody>
      </p:sp>
      <p:sp>
        <p:nvSpPr>
          <p:cNvPr id="31761" name="Text Box 17"/>
          <p:cNvSpPr txBox="1">
            <a:spLocks noChangeArrowheads="1"/>
          </p:cNvSpPr>
          <p:nvPr/>
        </p:nvSpPr>
        <p:spPr bwMode="auto">
          <a:xfrm>
            <a:off x="6400800" y="2971800"/>
            <a:ext cx="1447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Mountain</a:t>
            </a:r>
          </a:p>
        </p:txBody>
      </p:sp>
      <p:sp>
        <p:nvSpPr>
          <p:cNvPr id="31762" name="Text Box 18"/>
          <p:cNvSpPr txBox="1">
            <a:spLocks noChangeArrowheads="1"/>
          </p:cNvSpPr>
          <p:nvPr/>
        </p:nvSpPr>
        <p:spPr bwMode="auto">
          <a:xfrm>
            <a:off x="6019800" y="4267200"/>
            <a:ext cx="1676400" cy="707886"/>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Temperature</a:t>
            </a:r>
          </a:p>
        </p:txBody>
      </p:sp>
      <p:sp>
        <p:nvSpPr>
          <p:cNvPr id="31763" name="Text Box 19"/>
          <p:cNvSpPr txBox="1">
            <a:spLocks noChangeArrowheads="1"/>
          </p:cNvSpPr>
          <p:nvPr/>
        </p:nvSpPr>
        <p:spPr bwMode="auto">
          <a:xfrm>
            <a:off x="2209800" y="5486400"/>
            <a:ext cx="9906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Lake</a:t>
            </a:r>
          </a:p>
        </p:txBody>
      </p:sp>
      <p:sp>
        <p:nvSpPr>
          <p:cNvPr id="31764" name="Text Box 20"/>
          <p:cNvSpPr txBox="1">
            <a:spLocks noChangeArrowheads="1"/>
          </p:cNvSpPr>
          <p:nvPr/>
        </p:nvSpPr>
        <p:spPr bwMode="auto">
          <a:xfrm>
            <a:off x="5867400" y="5257800"/>
            <a:ext cx="16764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Volcanoes</a:t>
            </a:r>
          </a:p>
        </p:txBody>
      </p:sp>
      <p:sp>
        <p:nvSpPr>
          <p:cNvPr id="31765" name="Text Box 21"/>
          <p:cNvSpPr txBox="1">
            <a:spLocks noChangeArrowheads="1"/>
          </p:cNvSpPr>
          <p:nvPr/>
        </p:nvSpPr>
        <p:spPr bwMode="auto">
          <a:xfrm>
            <a:off x="838200" y="4876800"/>
            <a:ext cx="9906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Moon</a:t>
            </a:r>
          </a:p>
        </p:txBody>
      </p:sp>
      <p:sp>
        <p:nvSpPr>
          <p:cNvPr id="31766" name="Text Box 22"/>
          <p:cNvSpPr txBox="1">
            <a:spLocks noChangeArrowheads="1"/>
          </p:cNvSpPr>
          <p:nvPr/>
        </p:nvSpPr>
        <p:spPr bwMode="auto">
          <a:xfrm>
            <a:off x="4724400" y="5715000"/>
            <a:ext cx="990600" cy="400110"/>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Gold</a:t>
            </a:r>
          </a:p>
        </p:txBody>
      </p:sp>
      <p:sp>
        <p:nvSpPr>
          <p:cNvPr id="31767" name="Text Box 23"/>
          <p:cNvSpPr txBox="1">
            <a:spLocks noChangeArrowheads="1"/>
          </p:cNvSpPr>
          <p:nvPr/>
        </p:nvSpPr>
        <p:spPr bwMode="auto">
          <a:xfrm>
            <a:off x="838200" y="2667000"/>
            <a:ext cx="9144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Fire</a:t>
            </a:r>
          </a:p>
        </p:txBody>
      </p:sp>
      <p:sp>
        <p:nvSpPr>
          <p:cNvPr id="31768" name="Text Box 24"/>
          <p:cNvSpPr txBox="1">
            <a:spLocks noChangeArrowheads="1"/>
          </p:cNvSpPr>
          <p:nvPr/>
        </p:nvSpPr>
        <p:spPr bwMode="auto">
          <a:xfrm>
            <a:off x="5410200" y="2286000"/>
            <a:ext cx="1143000" cy="707886"/>
          </a:xfrm>
          <a:prstGeom prst="rect">
            <a:avLst/>
          </a:prstGeom>
          <a:noFill/>
          <a:ln w="9525">
            <a:noFill/>
            <a:miter lim="800000"/>
            <a:headEnd/>
            <a:tailEnd/>
          </a:ln>
        </p:spPr>
        <p:txBody>
          <a:bodyPr>
            <a:spAutoFit/>
          </a:bodyPr>
          <a:lstStyle/>
          <a:p>
            <a:pPr>
              <a:spcBef>
                <a:spcPct val="50000"/>
              </a:spcBef>
            </a:pPr>
            <a:r>
              <a:rPr lang="en-US" sz="2000" b="1" dirty="0">
                <a:solidFill>
                  <a:schemeClr val="accent1">
                    <a:lumMod val="60000"/>
                    <a:lumOff val="40000"/>
                  </a:schemeClr>
                </a:solidFill>
              </a:rPr>
              <a:t>Weather</a:t>
            </a:r>
          </a:p>
        </p:txBody>
      </p:sp>
      <p:sp>
        <p:nvSpPr>
          <p:cNvPr id="31769" name="Text Box 25"/>
          <p:cNvSpPr txBox="1">
            <a:spLocks noChangeArrowheads="1"/>
          </p:cNvSpPr>
          <p:nvPr/>
        </p:nvSpPr>
        <p:spPr bwMode="auto">
          <a:xfrm>
            <a:off x="3048000" y="4419600"/>
            <a:ext cx="13716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1">
                    <a:lumMod val="60000"/>
                    <a:lumOff val="40000"/>
                  </a:schemeClr>
                </a:solidFill>
              </a:rPr>
              <a:t>Climate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down)">
                                      <p:cBhvr>
                                        <p:cTn id="7" dur="580">
                                          <p:stCondLst>
                                            <p:cond delay="0"/>
                                          </p:stCondLst>
                                        </p:cTn>
                                        <p:tgtEl>
                                          <p:spTgt spid="31748"/>
                                        </p:tgtEl>
                                      </p:cBhvr>
                                    </p:animEffect>
                                    <p:anim calcmode="lin" valueType="num">
                                      <p:cBhvr>
                                        <p:cTn id="8" dur="1822" tmFilter="0,0; 0.14,0.36; 0.43,0.73; 0.71,0.91; 1.0,1.0">
                                          <p:stCondLst>
                                            <p:cond delay="0"/>
                                          </p:stCondLst>
                                        </p:cTn>
                                        <p:tgtEl>
                                          <p:spTgt spid="317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8"/>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8"/>
                                        </p:tgtEl>
                                      </p:cBhvr>
                                      <p:to x="100000" y="60000"/>
                                    </p:animScale>
                                    <p:animScale>
                                      <p:cBhvr>
                                        <p:cTn id="14" dur="166" decel="50000">
                                          <p:stCondLst>
                                            <p:cond delay="676"/>
                                          </p:stCondLst>
                                        </p:cTn>
                                        <p:tgtEl>
                                          <p:spTgt spid="31748"/>
                                        </p:tgtEl>
                                      </p:cBhvr>
                                      <p:to x="100000" y="100000"/>
                                    </p:animScale>
                                    <p:animScale>
                                      <p:cBhvr>
                                        <p:cTn id="15" dur="26">
                                          <p:stCondLst>
                                            <p:cond delay="1312"/>
                                          </p:stCondLst>
                                        </p:cTn>
                                        <p:tgtEl>
                                          <p:spTgt spid="31748"/>
                                        </p:tgtEl>
                                      </p:cBhvr>
                                      <p:to x="100000" y="80000"/>
                                    </p:animScale>
                                    <p:animScale>
                                      <p:cBhvr>
                                        <p:cTn id="16" dur="166" decel="50000">
                                          <p:stCondLst>
                                            <p:cond delay="1338"/>
                                          </p:stCondLst>
                                        </p:cTn>
                                        <p:tgtEl>
                                          <p:spTgt spid="31748"/>
                                        </p:tgtEl>
                                      </p:cBhvr>
                                      <p:to x="100000" y="100000"/>
                                    </p:animScale>
                                    <p:animScale>
                                      <p:cBhvr>
                                        <p:cTn id="17" dur="26">
                                          <p:stCondLst>
                                            <p:cond delay="1642"/>
                                          </p:stCondLst>
                                        </p:cTn>
                                        <p:tgtEl>
                                          <p:spTgt spid="31748"/>
                                        </p:tgtEl>
                                      </p:cBhvr>
                                      <p:to x="100000" y="90000"/>
                                    </p:animScale>
                                    <p:animScale>
                                      <p:cBhvr>
                                        <p:cTn id="18" dur="166" decel="50000">
                                          <p:stCondLst>
                                            <p:cond delay="1668"/>
                                          </p:stCondLst>
                                        </p:cTn>
                                        <p:tgtEl>
                                          <p:spTgt spid="31748"/>
                                        </p:tgtEl>
                                      </p:cBhvr>
                                      <p:to x="100000" y="100000"/>
                                    </p:animScale>
                                    <p:animScale>
                                      <p:cBhvr>
                                        <p:cTn id="19" dur="26">
                                          <p:stCondLst>
                                            <p:cond delay="1808"/>
                                          </p:stCondLst>
                                        </p:cTn>
                                        <p:tgtEl>
                                          <p:spTgt spid="31748"/>
                                        </p:tgtEl>
                                      </p:cBhvr>
                                      <p:to x="100000" y="95000"/>
                                    </p:animScale>
                                    <p:animScale>
                                      <p:cBhvr>
                                        <p:cTn id="20" dur="166" decel="50000">
                                          <p:stCondLst>
                                            <p:cond delay="1834"/>
                                          </p:stCondLst>
                                        </p:cTn>
                                        <p:tgtEl>
                                          <p:spTgt spid="3174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1749"/>
                                        </p:tgtEl>
                                        <p:attrNameLst>
                                          <p:attrName>style.visibility</p:attrName>
                                        </p:attrNameLst>
                                      </p:cBhvr>
                                      <p:to>
                                        <p:strVal val="visible"/>
                                      </p:to>
                                    </p:set>
                                    <p:animEffect transition="in" filter="wipe(down)">
                                      <p:cBhvr>
                                        <p:cTn id="23" dur="580">
                                          <p:stCondLst>
                                            <p:cond delay="0"/>
                                          </p:stCondLst>
                                        </p:cTn>
                                        <p:tgtEl>
                                          <p:spTgt spid="31749"/>
                                        </p:tgtEl>
                                      </p:cBhvr>
                                    </p:animEffect>
                                    <p:anim calcmode="lin" valueType="num">
                                      <p:cBhvr>
                                        <p:cTn id="24" dur="1822" tmFilter="0,0; 0.14,0.36; 0.43,0.73; 0.71,0.91; 1.0,1.0">
                                          <p:stCondLst>
                                            <p:cond delay="0"/>
                                          </p:stCondLst>
                                        </p:cTn>
                                        <p:tgtEl>
                                          <p:spTgt spid="3174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74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74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74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749"/>
                                        </p:tgtEl>
                                        <p:attrNameLst>
                                          <p:attrName>ppt_y</p:attrName>
                                        </p:attrNameLst>
                                      </p:cBhvr>
                                      <p:tavLst>
                                        <p:tav tm="0" fmla="#ppt_y-sin(pi*$)/81">
                                          <p:val>
                                            <p:fltVal val="0"/>
                                          </p:val>
                                        </p:tav>
                                        <p:tav tm="100000">
                                          <p:val>
                                            <p:fltVal val="1"/>
                                          </p:val>
                                        </p:tav>
                                      </p:tavLst>
                                    </p:anim>
                                    <p:animScale>
                                      <p:cBhvr>
                                        <p:cTn id="29" dur="26">
                                          <p:stCondLst>
                                            <p:cond delay="650"/>
                                          </p:stCondLst>
                                        </p:cTn>
                                        <p:tgtEl>
                                          <p:spTgt spid="31749"/>
                                        </p:tgtEl>
                                      </p:cBhvr>
                                      <p:to x="100000" y="60000"/>
                                    </p:animScale>
                                    <p:animScale>
                                      <p:cBhvr>
                                        <p:cTn id="30" dur="166" decel="50000">
                                          <p:stCondLst>
                                            <p:cond delay="676"/>
                                          </p:stCondLst>
                                        </p:cTn>
                                        <p:tgtEl>
                                          <p:spTgt spid="31749"/>
                                        </p:tgtEl>
                                      </p:cBhvr>
                                      <p:to x="100000" y="100000"/>
                                    </p:animScale>
                                    <p:animScale>
                                      <p:cBhvr>
                                        <p:cTn id="31" dur="26">
                                          <p:stCondLst>
                                            <p:cond delay="1312"/>
                                          </p:stCondLst>
                                        </p:cTn>
                                        <p:tgtEl>
                                          <p:spTgt spid="31749"/>
                                        </p:tgtEl>
                                      </p:cBhvr>
                                      <p:to x="100000" y="80000"/>
                                    </p:animScale>
                                    <p:animScale>
                                      <p:cBhvr>
                                        <p:cTn id="32" dur="166" decel="50000">
                                          <p:stCondLst>
                                            <p:cond delay="1338"/>
                                          </p:stCondLst>
                                        </p:cTn>
                                        <p:tgtEl>
                                          <p:spTgt spid="31749"/>
                                        </p:tgtEl>
                                      </p:cBhvr>
                                      <p:to x="100000" y="100000"/>
                                    </p:animScale>
                                    <p:animScale>
                                      <p:cBhvr>
                                        <p:cTn id="33" dur="26">
                                          <p:stCondLst>
                                            <p:cond delay="1642"/>
                                          </p:stCondLst>
                                        </p:cTn>
                                        <p:tgtEl>
                                          <p:spTgt spid="31749"/>
                                        </p:tgtEl>
                                      </p:cBhvr>
                                      <p:to x="100000" y="90000"/>
                                    </p:animScale>
                                    <p:animScale>
                                      <p:cBhvr>
                                        <p:cTn id="34" dur="166" decel="50000">
                                          <p:stCondLst>
                                            <p:cond delay="1668"/>
                                          </p:stCondLst>
                                        </p:cTn>
                                        <p:tgtEl>
                                          <p:spTgt spid="31749"/>
                                        </p:tgtEl>
                                      </p:cBhvr>
                                      <p:to x="100000" y="100000"/>
                                    </p:animScale>
                                    <p:animScale>
                                      <p:cBhvr>
                                        <p:cTn id="35" dur="26">
                                          <p:stCondLst>
                                            <p:cond delay="1808"/>
                                          </p:stCondLst>
                                        </p:cTn>
                                        <p:tgtEl>
                                          <p:spTgt spid="31749"/>
                                        </p:tgtEl>
                                      </p:cBhvr>
                                      <p:to x="100000" y="95000"/>
                                    </p:animScale>
                                    <p:animScale>
                                      <p:cBhvr>
                                        <p:cTn id="36" dur="166" decel="50000">
                                          <p:stCondLst>
                                            <p:cond delay="1834"/>
                                          </p:stCondLst>
                                        </p:cTn>
                                        <p:tgtEl>
                                          <p:spTgt spid="3174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750"/>
                                        </p:tgtEl>
                                        <p:attrNameLst>
                                          <p:attrName>style.visibility</p:attrName>
                                        </p:attrNameLst>
                                      </p:cBhvr>
                                      <p:to>
                                        <p:strVal val="visible"/>
                                      </p:to>
                                    </p:set>
                                    <p:animEffect transition="in" filter="wipe(down)">
                                      <p:cBhvr>
                                        <p:cTn id="39" dur="580">
                                          <p:stCondLst>
                                            <p:cond delay="0"/>
                                          </p:stCondLst>
                                        </p:cTn>
                                        <p:tgtEl>
                                          <p:spTgt spid="31750"/>
                                        </p:tgtEl>
                                      </p:cBhvr>
                                    </p:animEffect>
                                    <p:anim calcmode="lin" valueType="num">
                                      <p:cBhvr>
                                        <p:cTn id="40" dur="1822" tmFilter="0,0; 0.14,0.36; 0.43,0.73; 0.71,0.91; 1.0,1.0">
                                          <p:stCondLst>
                                            <p:cond delay="0"/>
                                          </p:stCondLst>
                                        </p:cTn>
                                        <p:tgtEl>
                                          <p:spTgt spid="3175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75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75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75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750"/>
                                        </p:tgtEl>
                                        <p:attrNameLst>
                                          <p:attrName>ppt_y</p:attrName>
                                        </p:attrNameLst>
                                      </p:cBhvr>
                                      <p:tavLst>
                                        <p:tav tm="0" fmla="#ppt_y-sin(pi*$)/81">
                                          <p:val>
                                            <p:fltVal val="0"/>
                                          </p:val>
                                        </p:tav>
                                        <p:tav tm="100000">
                                          <p:val>
                                            <p:fltVal val="1"/>
                                          </p:val>
                                        </p:tav>
                                      </p:tavLst>
                                    </p:anim>
                                    <p:animScale>
                                      <p:cBhvr>
                                        <p:cTn id="45" dur="26">
                                          <p:stCondLst>
                                            <p:cond delay="650"/>
                                          </p:stCondLst>
                                        </p:cTn>
                                        <p:tgtEl>
                                          <p:spTgt spid="31750"/>
                                        </p:tgtEl>
                                      </p:cBhvr>
                                      <p:to x="100000" y="60000"/>
                                    </p:animScale>
                                    <p:animScale>
                                      <p:cBhvr>
                                        <p:cTn id="46" dur="166" decel="50000">
                                          <p:stCondLst>
                                            <p:cond delay="676"/>
                                          </p:stCondLst>
                                        </p:cTn>
                                        <p:tgtEl>
                                          <p:spTgt spid="31750"/>
                                        </p:tgtEl>
                                      </p:cBhvr>
                                      <p:to x="100000" y="100000"/>
                                    </p:animScale>
                                    <p:animScale>
                                      <p:cBhvr>
                                        <p:cTn id="47" dur="26">
                                          <p:stCondLst>
                                            <p:cond delay="1312"/>
                                          </p:stCondLst>
                                        </p:cTn>
                                        <p:tgtEl>
                                          <p:spTgt spid="31750"/>
                                        </p:tgtEl>
                                      </p:cBhvr>
                                      <p:to x="100000" y="80000"/>
                                    </p:animScale>
                                    <p:animScale>
                                      <p:cBhvr>
                                        <p:cTn id="48" dur="166" decel="50000">
                                          <p:stCondLst>
                                            <p:cond delay="1338"/>
                                          </p:stCondLst>
                                        </p:cTn>
                                        <p:tgtEl>
                                          <p:spTgt spid="31750"/>
                                        </p:tgtEl>
                                      </p:cBhvr>
                                      <p:to x="100000" y="100000"/>
                                    </p:animScale>
                                    <p:animScale>
                                      <p:cBhvr>
                                        <p:cTn id="49" dur="26">
                                          <p:stCondLst>
                                            <p:cond delay="1642"/>
                                          </p:stCondLst>
                                        </p:cTn>
                                        <p:tgtEl>
                                          <p:spTgt spid="31750"/>
                                        </p:tgtEl>
                                      </p:cBhvr>
                                      <p:to x="100000" y="90000"/>
                                    </p:animScale>
                                    <p:animScale>
                                      <p:cBhvr>
                                        <p:cTn id="50" dur="166" decel="50000">
                                          <p:stCondLst>
                                            <p:cond delay="1668"/>
                                          </p:stCondLst>
                                        </p:cTn>
                                        <p:tgtEl>
                                          <p:spTgt spid="31750"/>
                                        </p:tgtEl>
                                      </p:cBhvr>
                                      <p:to x="100000" y="100000"/>
                                    </p:animScale>
                                    <p:animScale>
                                      <p:cBhvr>
                                        <p:cTn id="51" dur="26">
                                          <p:stCondLst>
                                            <p:cond delay="1808"/>
                                          </p:stCondLst>
                                        </p:cTn>
                                        <p:tgtEl>
                                          <p:spTgt spid="31750"/>
                                        </p:tgtEl>
                                      </p:cBhvr>
                                      <p:to x="100000" y="95000"/>
                                    </p:animScale>
                                    <p:animScale>
                                      <p:cBhvr>
                                        <p:cTn id="52" dur="166" decel="50000">
                                          <p:stCondLst>
                                            <p:cond delay="1834"/>
                                          </p:stCondLst>
                                        </p:cTn>
                                        <p:tgtEl>
                                          <p:spTgt spid="3175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1752"/>
                                        </p:tgtEl>
                                        <p:attrNameLst>
                                          <p:attrName>style.visibility</p:attrName>
                                        </p:attrNameLst>
                                      </p:cBhvr>
                                      <p:to>
                                        <p:strVal val="visible"/>
                                      </p:to>
                                    </p:set>
                                    <p:animEffect transition="in" filter="wipe(down)">
                                      <p:cBhvr>
                                        <p:cTn id="55" dur="580">
                                          <p:stCondLst>
                                            <p:cond delay="0"/>
                                          </p:stCondLst>
                                        </p:cTn>
                                        <p:tgtEl>
                                          <p:spTgt spid="31752"/>
                                        </p:tgtEl>
                                      </p:cBhvr>
                                    </p:animEffect>
                                    <p:anim calcmode="lin" valueType="num">
                                      <p:cBhvr>
                                        <p:cTn id="56" dur="1822" tmFilter="0,0; 0.14,0.36; 0.43,0.73; 0.71,0.91; 1.0,1.0">
                                          <p:stCondLst>
                                            <p:cond delay="0"/>
                                          </p:stCondLst>
                                        </p:cTn>
                                        <p:tgtEl>
                                          <p:spTgt spid="3175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175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175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175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1752"/>
                                        </p:tgtEl>
                                        <p:attrNameLst>
                                          <p:attrName>ppt_y</p:attrName>
                                        </p:attrNameLst>
                                      </p:cBhvr>
                                      <p:tavLst>
                                        <p:tav tm="0" fmla="#ppt_y-sin(pi*$)/81">
                                          <p:val>
                                            <p:fltVal val="0"/>
                                          </p:val>
                                        </p:tav>
                                        <p:tav tm="100000">
                                          <p:val>
                                            <p:fltVal val="1"/>
                                          </p:val>
                                        </p:tav>
                                      </p:tavLst>
                                    </p:anim>
                                    <p:animScale>
                                      <p:cBhvr>
                                        <p:cTn id="61" dur="26">
                                          <p:stCondLst>
                                            <p:cond delay="650"/>
                                          </p:stCondLst>
                                        </p:cTn>
                                        <p:tgtEl>
                                          <p:spTgt spid="31752"/>
                                        </p:tgtEl>
                                      </p:cBhvr>
                                      <p:to x="100000" y="60000"/>
                                    </p:animScale>
                                    <p:animScale>
                                      <p:cBhvr>
                                        <p:cTn id="62" dur="166" decel="50000">
                                          <p:stCondLst>
                                            <p:cond delay="676"/>
                                          </p:stCondLst>
                                        </p:cTn>
                                        <p:tgtEl>
                                          <p:spTgt spid="31752"/>
                                        </p:tgtEl>
                                      </p:cBhvr>
                                      <p:to x="100000" y="100000"/>
                                    </p:animScale>
                                    <p:animScale>
                                      <p:cBhvr>
                                        <p:cTn id="63" dur="26">
                                          <p:stCondLst>
                                            <p:cond delay="1312"/>
                                          </p:stCondLst>
                                        </p:cTn>
                                        <p:tgtEl>
                                          <p:spTgt spid="31752"/>
                                        </p:tgtEl>
                                      </p:cBhvr>
                                      <p:to x="100000" y="80000"/>
                                    </p:animScale>
                                    <p:animScale>
                                      <p:cBhvr>
                                        <p:cTn id="64" dur="166" decel="50000">
                                          <p:stCondLst>
                                            <p:cond delay="1338"/>
                                          </p:stCondLst>
                                        </p:cTn>
                                        <p:tgtEl>
                                          <p:spTgt spid="31752"/>
                                        </p:tgtEl>
                                      </p:cBhvr>
                                      <p:to x="100000" y="100000"/>
                                    </p:animScale>
                                    <p:animScale>
                                      <p:cBhvr>
                                        <p:cTn id="65" dur="26">
                                          <p:stCondLst>
                                            <p:cond delay="1642"/>
                                          </p:stCondLst>
                                        </p:cTn>
                                        <p:tgtEl>
                                          <p:spTgt spid="31752"/>
                                        </p:tgtEl>
                                      </p:cBhvr>
                                      <p:to x="100000" y="90000"/>
                                    </p:animScale>
                                    <p:animScale>
                                      <p:cBhvr>
                                        <p:cTn id="66" dur="166" decel="50000">
                                          <p:stCondLst>
                                            <p:cond delay="1668"/>
                                          </p:stCondLst>
                                        </p:cTn>
                                        <p:tgtEl>
                                          <p:spTgt spid="31752"/>
                                        </p:tgtEl>
                                      </p:cBhvr>
                                      <p:to x="100000" y="100000"/>
                                    </p:animScale>
                                    <p:animScale>
                                      <p:cBhvr>
                                        <p:cTn id="67" dur="26">
                                          <p:stCondLst>
                                            <p:cond delay="1808"/>
                                          </p:stCondLst>
                                        </p:cTn>
                                        <p:tgtEl>
                                          <p:spTgt spid="31752"/>
                                        </p:tgtEl>
                                      </p:cBhvr>
                                      <p:to x="100000" y="95000"/>
                                    </p:animScale>
                                    <p:animScale>
                                      <p:cBhvr>
                                        <p:cTn id="68" dur="166" decel="50000">
                                          <p:stCondLst>
                                            <p:cond delay="1834"/>
                                          </p:stCondLst>
                                        </p:cTn>
                                        <p:tgtEl>
                                          <p:spTgt spid="3175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1753"/>
                                        </p:tgtEl>
                                        <p:attrNameLst>
                                          <p:attrName>style.visibility</p:attrName>
                                        </p:attrNameLst>
                                      </p:cBhvr>
                                      <p:to>
                                        <p:strVal val="visible"/>
                                      </p:to>
                                    </p:set>
                                    <p:animEffect transition="in" filter="wipe(down)">
                                      <p:cBhvr>
                                        <p:cTn id="71" dur="580">
                                          <p:stCondLst>
                                            <p:cond delay="0"/>
                                          </p:stCondLst>
                                        </p:cTn>
                                        <p:tgtEl>
                                          <p:spTgt spid="31753"/>
                                        </p:tgtEl>
                                      </p:cBhvr>
                                    </p:animEffect>
                                    <p:anim calcmode="lin" valueType="num">
                                      <p:cBhvr>
                                        <p:cTn id="72" dur="1822" tmFilter="0,0; 0.14,0.36; 0.43,0.73; 0.71,0.91; 1.0,1.0">
                                          <p:stCondLst>
                                            <p:cond delay="0"/>
                                          </p:stCondLst>
                                        </p:cTn>
                                        <p:tgtEl>
                                          <p:spTgt spid="3175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175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175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175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1753"/>
                                        </p:tgtEl>
                                        <p:attrNameLst>
                                          <p:attrName>ppt_y</p:attrName>
                                        </p:attrNameLst>
                                      </p:cBhvr>
                                      <p:tavLst>
                                        <p:tav tm="0" fmla="#ppt_y-sin(pi*$)/81">
                                          <p:val>
                                            <p:fltVal val="0"/>
                                          </p:val>
                                        </p:tav>
                                        <p:tav tm="100000">
                                          <p:val>
                                            <p:fltVal val="1"/>
                                          </p:val>
                                        </p:tav>
                                      </p:tavLst>
                                    </p:anim>
                                    <p:animScale>
                                      <p:cBhvr>
                                        <p:cTn id="77" dur="26">
                                          <p:stCondLst>
                                            <p:cond delay="650"/>
                                          </p:stCondLst>
                                        </p:cTn>
                                        <p:tgtEl>
                                          <p:spTgt spid="31753"/>
                                        </p:tgtEl>
                                      </p:cBhvr>
                                      <p:to x="100000" y="60000"/>
                                    </p:animScale>
                                    <p:animScale>
                                      <p:cBhvr>
                                        <p:cTn id="78" dur="166" decel="50000">
                                          <p:stCondLst>
                                            <p:cond delay="676"/>
                                          </p:stCondLst>
                                        </p:cTn>
                                        <p:tgtEl>
                                          <p:spTgt spid="31753"/>
                                        </p:tgtEl>
                                      </p:cBhvr>
                                      <p:to x="100000" y="100000"/>
                                    </p:animScale>
                                    <p:animScale>
                                      <p:cBhvr>
                                        <p:cTn id="79" dur="26">
                                          <p:stCondLst>
                                            <p:cond delay="1312"/>
                                          </p:stCondLst>
                                        </p:cTn>
                                        <p:tgtEl>
                                          <p:spTgt spid="31753"/>
                                        </p:tgtEl>
                                      </p:cBhvr>
                                      <p:to x="100000" y="80000"/>
                                    </p:animScale>
                                    <p:animScale>
                                      <p:cBhvr>
                                        <p:cTn id="80" dur="166" decel="50000">
                                          <p:stCondLst>
                                            <p:cond delay="1338"/>
                                          </p:stCondLst>
                                        </p:cTn>
                                        <p:tgtEl>
                                          <p:spTgt spid="31753"/>
                                        </p:tgtEl>
                                      </p:cBhvr>
                                      <p:to x="100000" y="100000"/>
                                    </p:animScale>
                                    <p:animScale>
                                      <p:cBhvr>
                                        <p:cTn id="81" dur="26">
                                          <p:stCondLst>
                                            <p:cond delay="1642"/>
                                          </p:stCondLst>
                                        </p:cTn>
                                        <p:tgtEl>
                                          <p:spTgt spid="31753"/>
                                        </p:tgtEl>
                                      </p:cBhvr>
                                      <p:to x="100000" y="90000"/>
                                    </p:animScale>
                                    <p:animScale>
                                      <p:cBhvr>
                                        <p:cTn id="82" dur="166" decel="50000">
                                          <p:stCondLst>
                                            <p:cond delay="1668"/>
                                          </p:stCondLst>
                                        </p:cTn>
                                        <p:tgtEl>
                                          <p:spTgt spid="31753"/>
                                        </p:tgtEl>
                                      </p:cBhvr>
                                      <p:to x="100000" y="100000"/>
                                    </p:animScale>
                                    <p:animScale>
                                      <p:cBhvr>
                                        <p:cTn id="83" dur="26">
                                          <p:stCondLst>
                                            <p:cond delay="1808"/>
                                          </p:stCondLst>
                                        </p:cTn>
                                        <p:tgtEl>
                                          <p:spTgt spid="31753"/>
                                        </p:tgtEl>
                                      </p:cBhvr>
                                      <p:to x="100000" y="95000"/>
                                    </p:animScale>
                                    <p:animScale>
                                      <p:cBhvr>
                                        <p:cTn id="84" dur="166" decel="50000">
                                          <p:stCondLst>
                                            <p:cond delay="1834"/>
                                          </p:stCondLst>
                                        </p:cTn>
                                        <p:tgtEl>
                                          <p:spTgt spid="31753"/>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1754"/>
                                        </p:tgtEl>
                                        <p:attrNameLst>
                                          <p:attrName>style.visibility</p:attrName>
                                        </p:attrNameLst>
                                      </p:cBhvr>
                                      <p:to>
                                        <p:strVal val="visible"/>
                                      </p:to>
                                    </p:set>
                                    <p:animEffect transition="in" filter="wipe(down)">
                                      <p:cBhvr>
                                        <p:cTn id="87" dur="580">
                                          <p:stCondLst>
                                            <p:cond delay="0"/>
                                          </p:stCondLst>
                                        </p:cTn>
                                        <p:tgtEl>
                                          <p:spTgt spid="31754"/>
                                        </p:tgtEl>
                                      </p:cBhvr>
                                    </p:animEffect>
                                    <p:anim calcmode="lin" valueType="num">
                                      <p:cBhvr>
                                        <p:cTn id="88" dur="1822" tmFilter="0,0; 0.14,0.36; 0.43,0.73; 0.71,0.91; 1.0,1.0">
                                          <p:stCondLst>
                                            <p:cond delay="0"/>
                                          </p:stCondLst>
                                        </p:cTn>
                                        <p:tgtEl>
                                          <p:spTgt spid="3175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175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175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175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1754"/>
                                        </p:tgtEl>
                                        <p:attrNameLst>
                                          <p:attrName>ppt_y</p:attrName>
                                        </p:attrNameLst>
                                      </p:cBhvr>
                                      <p:tavLst>
                                        <p:tav tm="0" fmla="#ppt_y-sin(pi*$)/81">
                                          <p:val>
                                            <p:fltVal val="0"/>
                                          </p:val>
                                        </p:tav>
                                        <p:tav tm="100000">
                                          <p:val>
                                            <p:fltVal val="1"/>
                                          </p:val>
                                        </p:tav>
                                      </p:tavLst>
                                    </p:anim>
                                    <p:animScale>
                                      <p:cBhvr>
                                        <p:cTn id="93" dur="26">
                                          <p:stCondLst>
                                            <p:cond delay="650"/>
                                          </p:stCondLst>
                                        </p:cTn>
                                        <p:tgtEl>
                                          <p:spTgt spid="31754"/>
                                        </p:tgtEl>
                                      </p:cBhvr>
                                      <p:to x="100000" y="60000"/>
                                    </p:animScale>
                                    <p:animScale>
                                      <p:cBhvr>
                                        <p:cTn id="94" dur="166" decel="50000">
                                          <p:stCondLst>
                                            <p:cond delay="676"/>
                                          </p:stCondLst>
                                        </p:cTn>
                                        <p:tgtEl>
                                          <p:spTgt spid="31754"/>
                                        </p:tgtEl>
                                      </p:cBhvr>
                                      <p:to x="100000" y="100000"/>
                                    </p:animScale>
                                    <p:animScale>
                                      <p:cBhvr>
                                        <p:cTn id="95" dur="26">
                                          <p:stCondLst>
                                            <p:cond delay="1312"/>
                                          </p:stCondLst>
                                        </p:cTn>
                                        <p:tgtEl>
                                          <p:spTgt spid="31754"/>
                                        </p:tgtEl>
                                      </p:cBhvr>
                                      <p:to x="100000" y="80000"/>
                                    </p:animScale>
                                    <p:animScale>
                                      <p:cBhvr>
                                        <p:cTn id="96" dur="166" decel="50000">
                                          <p:stCondLst>
                                            <p:cond delay="1338"/>
                                          </p:stCondLst>
                                        </p:cTn>
                                        <p:tgtEl>
                                          <p:spTgt spid="31754"/>
                                        </p:tgtEl>
                                      </p:cBhvr>
                                      <p:to x="100000" y="100000"/>
                                    </p:animScale>
                                    <p:animScale>
                                      <p:cBhvr>
                                        <p:cTn id="97" dur="26">
                                          <p:stCondLst>
                                            <p:cond delay="1642"/>
                                          </p:stCondLst>
                                        </p:cTn>
                                        <p:tgtEl>
                                          <p:spTgt spid="31754"/>
                                        </p:tgtEl>
                                      </p:cBhvr>
                                      <p:to x="100000" y="90000"/>
                                    </p:animScale>
                                    <p:animScale>
                                      <p:cBhvr>
                                        <p:cTn id="98" dur="166" decel="50000">
                                          <p:stCondLst>
                                            <p:cond delay="1668"/>
                                          </p:stCondLst>
                                        </p:cTn>
                                        <p:tgtEl>
                                          <p:spTgt spid="31754"/>
                                        </p:tgtEl>
                                      </p:cBhvr>
                                      <p:to x="100000" y="100000"/>
                                    </p:animScale>
                                    <p:animScale>
                                      <p:cBhvr>
                                        <p:cTn id="99" dur="26">
                                          <p:stCondLst>
                                            <p:cond delay="1808"/>
                                          </p:stCondLst>
                                        </p:cTn>
                                        <p:tgtEl>
                                          <p:spTgt spid="31754"/>
                                        </p:tgtEl>
                                      </p:cBhvr>
                                      <p:to x="100000" y="95000"/>
                                    </p:animScale>
                                    <p:animScale>
                                      <p:cBhvr>
                                        <p:cTn id="100" dur="166" decel="50000">
                                          <p:stCondLst>
                                            <p:cond delay="1834"/>
                                          </p:stCondLst>
                                        </p:cTn>
                                        <p:tgtEl>
                                          <p:spTgt spid="31754"/>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1755"/>
                                        </p:tgtEl>
                                        <p:attrNameLst>
                                          <p:attrName>style.visibility</p:attrName>
                                        </p:attrNameLst>
                                      </p:cBhvr>
                                      <p:to>
                                        <p:strVal val="visible"/>
                                      </p:to>
                                    </p:set>
                                    <p:animEffect transition="in" filter="wipe(down)">
                                      <p:cBhvr>
                                        <p:cTn id="103" dur="580">
                                          <p:stCondLst>
                                            <p:cond delay="0"/>
                                          </p:stCondLst>
                                        </p:cTn>
                                        <p:tgtEl>
                                          <p:spTgt spid="31755"/>
                                        </p:tgtEl>
                                      </p:cBhvr>
                                    </p:animEffect>
                                    <p:anim calcmode="lin" valueType="num">
                                      <p:cBhvr>
                                        <p:cTn id="104" dur="1822" tmFilter="0,0; 0.14,0.36; 0.43,0.73; 0.71,0.91; 1.0,1.0">
                                          <p:stCondLst>
                                            <p:cond delay="0"/>
                                          </p:stCondLst>
                                        </p:cTn>
                                        <p:tgtEl>
                                          <p:spTgt spid="3175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175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175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175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1755"/>
                                        </p:tgtEl>
                                        <p:attrNameLst>
                                          <p:attrName>ppt_y</p:attrName>
                                        </p:attrNameLst>
                                      </p:cBhvr>
                                      <p:tavLst>
                                        <p:tav tm="0" fmla="#ppt_y-sin(pi*$)/81">
                                          <p:val>
                                            <p:fltVal val="0"/>
                                          </p:val>
                                        </p:tav>
                                        <p:tav tm="100000">
                                          <p:val>
                                            <p:fltVal val="1"/>
                                          </p:val>
                                        </p:tav>
                                      </p:tavLst>
                                    </p:anim>
                                    <p:animScale>
                                      <p:cBhvr>
                                        <p:cTn id="109" dur="26">
                                          <p:stCondLst>
                                            <p:cond delay="650"/>
                                          </p:stCondLst>
                                        </p:cTn>
                                        <p:tgtEl>
                                          <p:spTgt spid="31755"/>
                                        </p:tgtEl>
                                      </p:cBhvr>
                                      <p:to x="100000" y="60000"/>
                                    </p:animScale>
                                    <p:animScale>
                                      <p:cBhvr>
                                        <p:cTn id="110" dur="166" decel="50000">
                                          <p:stCondLst>
                                            <p:cond delay="676"/>
                                          </p:stCondLst>
                                        </p:cTn>
                                        <p:tgtEl>
                                          <p:spTgt spid="31755"/>
                                        </p:tgtEl>
                                      </p:cBhvr>
                                      <p:to x="100000" y="100000"/>
                                    </p:animScale>
                                    <p:animScale>
                                      <p:cBhvr>
                                        <p:cTn id="111" dur="26">
                                          <p:stCondLst>
                                            <p:cond delay="1312"/>
                                          </p:stCondLst>
                                        </p:cTn>
                                        <p:tgtEl>
                                          <p:spTgt spid="31755"/>
                                        </p:tgtEl>
                                      </p:cBhvr>
                                      <p:to x="100000" y="80000"/>
                                    </p:animScale>
                                    <p:animScale>
                                      <p:cBhvr>
                                        <p:cTn id="112" dur="166" decel="50000">
                                          <p:stCondLst>
                                            <p:cond delay="1338"/>
                                          </p:stCondLst>
                                        </p:cTn>
                                        <p:tgtEl>
                                          <p:spTgt spid="31755"/>
                                        </p:tgtEl>
                                      </p:cBhvr>
                                      <p:to x="100000" y="100000"/>
                                    </p:animScale>
                                    <p:animScale>
                                      <p:cBhvr>
                                        <p:cTn id="113" dur="26">
                                          <p:stCondLst>
                                            <p:cond delay="1642"/>
                                          </p:stCondLst>
                                        </p:cTn>
                                        <p:tgtEl>
                                          <p:spTgt spid="31755"/>
                                        </p:tgtEl>
                                      </p:cBhvr>
                                      <p:to x="100000" y="90000"/>
                                    </p:animScale>
                                    <p:animScale>
                                      <p:cBhvr>
                                        <p:cTn id="114" dur="166" decel="50000">
                                          <p:stCondLst>
                                            <p:cond delay="1668"/>
                                          </p:stCondLst>
                                        </p:cTn>
                                        <p:tgtEl>
                                          <p:spTgt spid="31755"/>
                                        </p:tgtEl>
                                      </p:cBhvr>
                                      <p:to x="100000" y="100000"/>
                                    </p:animScale>
                                    <p:animScale>
                                      <p:cBhvr>
                                        <p:cTn id="115" dur="26">
                                          <p:stCondLst>
                                            <p:cond delay="1808"/>
                                          </p:stCondLst>
                                        </p:cTn>
                                        <p:tgtEl>
                                          <p:spTgt spid="31755"/>
                                        </p:tgtEl>
                                      </p:cBhvr>
                                      <p:to x="100000" y="95000"/>
                                    </p:animScale>
                                    <p:animScale>
                                      <p:cBhvr>
                                        <p:cTn id="116" dur="166" decel="50000">
                                          <p:stCondLst>
                                            <p:cond delay="1834"/>
                                          </p:stCondLst>
                                        </p:cTn>
                                        <p:tgtEl>
                                          <p:spTgt spid="31755"/>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1756"/>
                                        </p:tgtEl>
                                        <p:attrNameLst>
                                          <p:attrName>style.visibility</p:attrName>
                                        </p:attrNameLst>
                                      </p:cBhvr>
                                      <p:to>
                                        <p:strVal val="visible"/>
                                      </p:to>
                                    </p:set>
                                    <p:animEffect transition="in" filter="wipe(down)">
                                      <p:cBhvr>
                                        <p:cTn id="119" dur="580">
                                          <p:stCondLst>
                                            <p:cond delay="0"/>
                                          </p:stCondLst>
                                        </p:cTn>
                                        <p:tgtEl>
                                          <p:spTgt spid="31756"/>
                                        </p:tgtEl>
                                      </p:cBhvr>
                                    </p:animEffect>
                                    <p:anim calcmode="lin" valueType="num">
                                      <p:cBhvr>
                                        <p:cTn id="120" dur="1822" tmFilter="0,0; 0.14,0.36; 0.43,0.73; 0.71,0.91; 1.0,1.0">
                                          <p:stCondLst>
                                            <p:cond delay="0"/>
                                          </p:stCondLst>
                                        </p:cTn>
                                        <p:tgtEl>
                                          <p:spTgt spid="3175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175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175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175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1756"/>
                                        </p:tgtEl>
                                        <p:attrNameLst>
                                          <p:attrName>ppt_y</p:attrName>
                                        </p:attrNameLst>
                                      </p:cBhvr>
                                      <p:tavLst>
                                        <p:tav tm="0" fmla="#ppt_y-sin(pi*$)/81">
                                          <p:val>
                                            <p:fltVal val="0"/>
                                          </p:val>
                                        </p:tav>
                                        <p:tav tm="100000">
                                          <p:val>
                                            <p:fltVal val="1"/>
                                          </p:val>
                                        </p:tav>
                                      </p:tavLst>
                                    </p:anim>
                                    <p:animScale>
                                      <p:cBhvr>
                                        <p:cTn id="125" dur="26">
                                          <p:stCondLst>
                                            <p:cond delay="650"/>
                                          </p:stCondLst>
                                        </p:cTn>
                                        <p:tgtEl>
                                          <p:spTgt spid="31756"/>
                                        </p:tgtEl>
                                      </p:cBhvr>
                                      <p:to x="100000" y="60000"/>
                                    </p:animScale>
                                    <p:animScale>
                                      <p:cBhvr>
                                        <p:cTn id="126" dur="166" decel="50000">
                                          <p:stCondLst>
                                            <p:cond delay="676"/>
                                          </p:stCondLst>
                                        </p:cTn>
                                        <p:tgtEl>
                                          <p:spTgt spid="31756"/>
                                        </p:tgtEl>
                                      </p:cBhvr>
                                      <p:to x="100000" y="100000"/>
                                    </p:animScale>
                                    <p:animScale>
                                      <p:cBhvr>
                                        <p:cTn id="127" dur="26">
                                          <p:stCondLst>
                                            <p:cond delay="1312"/>
                                          </p:stCondLst>
                                        </p:cTn>
                                        <p:tgtEl>
                                          <p:spTgt spid="31756"/>
                                        </p:tgtEl>
                                      </p:cBhvr>
                                      <p:to x="100000" y="80000"/>
                                    </p:animScale>
                                    <p:animScale>
                                      <p:cBhvr>
                                        <p:cTn id="128" dur="166" decel="50000">
                                          <p:stCondLst>
                                            <p:cond delay="1338"/>
                                          </p:stCondLst>
                                        </p:cTn>
                                        <p:tgtEl>
                                          <p:spTgt spid="31756"/>
                                        </p:tgtEl>
                                      </p:cBhvr>
                                      <p:to x="100000" y="100000"/>
                                    </p:animScale>
                                    <p:animScale>
                                      <p:cBhvr>
                                        <p:cTn id="129" dur="26">
                                          <p:stCondLst>
                                            <p:cond delay="1642"/>
                                          </p:stCondLst>
                                        </p:cTn>
                                        <p:tgtEl>
                                          <p:spTgt spid="31756"/>
                                        </p:tgtEl>
                                      </p:cBhvr>
                                      <p:to x="100000" y="90000"/>
                                    </p:animScale>
                                    <p:animScale>
                                      <p:cBhvr>
                                        <p:cTn id="130" dur="166" decel="50000">
                                          <p:stCondLst>
                                            <p:cond delay="1668"/>
                                          </p:stCondLst>
                                        </p:cTn>
                                        <p:tgtEl>
                                          <p:spTgt spid="31756"/>
                                        </p:tgtEl>
                                      </p:cBhvr>
                                      <p:to x="100000" y="100000"/>
                                    </p:animScale>
                                    <p:animScale>
                                      <p:cBhvr>
                                        <p:cTn id="131" dur="26">
                                          <p:stCondLst>
                                            <p:cond delay="1808"/>
                                          </p:stCondLst>
                                        </p:cTn>
                                        <p:tgtEl>
                                          <p:spTgt spid="31756"/>
                                        </p:tgtEl>
                                      </p:cBhvr>
                                      <p:to x="100000" y="95000"/>
                                    </p:animScale>
                                    <p:animScale>
                                      <p:cBhvr>
                                        <p:cTn id="132" dur="166" decel="50000">
                                          <p:stCondLst>
                                            <p:cond delay="1834"/>
                                          </p:stCondLst>
                                        </p:cTn>
                                        <p:tgtEl>
                                          <p:spTgt spid="31756"/>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31757"/>
                                        </p:tgtEl>
                                        <p:attrNameLst>
                                          <p:attrName>style.visibility</p:attrName>
                                        </p:attrNameLst>
                                      </p:cBhvr>
                                      <p:to>
                                        <p:strVal val="visible"/>
                                      </p:to>
                                    </p:set>
                                    <p:animEffect transition="in" filter="wipe(down)">
                                      <p:cBhvr>
                                        <p:cTn id="135" dur="580">
                                          <p:stCondLst>
                                            <p:cond delay="0"/>
                                          </p:stCondLst>
                                        </p:cTn>
                                        <p:tgtEl>
                                          <p:spTgt spid="31757"/>
                                        </p:tgtEl>
                                      </p:cBhvr>
                                    </p:animEffect>
                                    <p:anim calcmode="lin" valueType="num">
                                      <p:cBhvr>
                                        <p:cTn id="136" dur="1822" tmFilter="0,0; 0.14,0.36; 0.43,0.73; 0.71,0.91; 1.0,1.0">
                                          <p:stCondLst>
                                            <p:cond delay="0"/>
                                          </p:stCondLst>
                                        </p:cTn>
                                        <p:tgtEl>
                                          <p:spTgt spid="31757"/>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1757"/>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1757"/>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1757"/>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1757"/>
                                        </p:tgtEl>
                                        <p:attrNameLst>
                                          <p:attrName>ppt_y</p:attrName>
                                        </p:attrNameLst>
                                      </p:cBhvr>
                                      <p:tavLst>
                                        <p:tav tm="0" fmla="#ppt_y-sin(pi*$)/81">
                                          <p:val>
                                            <p:fltVal val="0"/>
                                          </p:val>
                                        </p:tav>
                                        <p:tav tm="100000">
                                          <p:val>
                                            <p:fltVal val="1"/>
                                          </p:val>
                                        </p:tav>
                                      </p:tavLst>
                                    </p:anim>
                                    <p:animScale>
                                      <p:cBhvr>
                                        <p:cTn id="141" dur="26">
                                          <p:stCondLst>
                                            <p:cond delay="650"/>
                                          </p:stCondLst>
                                        </p:cTn>
                                        <p:tgtEl>
                                          <p:spTgt spid="31757"/>
                                        </p:tgtEl>
                                      </p:cBhvr>
                                      <p:to x="100000" y="60000"/>
                                    </p:animScale>
                                    <p:animScale>
                                      <p:cBhvr>
                                        <p:cTn id="142" dur="166" decel="50000">
                                          <p:stCondLst>
                                            <p:cond delay="676"/>
                                          </p:stCondLst>
                                        </p:cTn>
                                        <p:tgtEl>
                                          <p:spTgt spid="31757"/>
                                        </p:tgtEl>
                                      </p:cBhvr>
                                      <p:to x="100000" y="100000"/>
                                    </p:animScale>
                                    <p:animScale>
                                      <p:cBhvr>
                                        <p:cTn id="143" dur="26">
                                          <p:stCondLst>
                                            <p:cond delay="1312"/>
                                          </p:stCondLst>
                                        </p:cTn>
                                        <p:tgtEl>
                                          <p:spTgt spid="31757"/>
                                        </p:tgtEl>
                                      </p:cBhvr>
                                      <p:to x="100000" y="80000"/>
                                    </p:animScale>
                                    <p:animScale>
                                      <p:cBhvr>
                                        <p:cTn id="144" dur="166" decel="50000">
                                          <p:stCondLst>
                                            <p:cond delay="1338"/>
                                          </p:stCondLst>
                                        </p:cTn>
                                        <p:tgtEl>
                                          <p:spTgt spid="31757"/>
                                        </p:tgtEl>
                                      </p:cBhvr>
                                      <p:to x="100000" y="100000"/>
                                    </p:animScale>
                                    <p:animScale>
                                      <p:cBhvr>
                                        <p:cTn id="145" dur="26">
                                          <p:stCondLst>
                                            <p:cond delay="1642"/>
                                          </p:stCondLst>
                                        </p:cTn>
                                        <p:tgtEl>
                                          <p:spTgt spid="31757"/>
                                        </p:tgtEl>
                                      </p:cBhvr>
                                      <p:to x="100000" y="90000"/>
                                    </p:animScale>
                                    <p:animScale>
                                      <p:cBhvr>
                                        <p:cTn id="146" dur="166" decel="50000">
                                          <p:stCondLst>
                                            <p:cond delay="1668"/>
                                          </p:stCondLst>
                                        </p:cTn>
                                        <p:tgtEl>
                                          <p:spTgt spid="31757"/>
                                        </p:tgtEl>
                                      </p:cBhvr>
                                      <p:to x="100000" y="100000"/>
                                    </p:animScale>
                                    <p:animScale>
                                      <p:cBhvr>
                                        <p:cTn id="147" dur="26">
                                          <p:stCondLst>
                                            <p:cond delay="1808"/>
                                          </p:stCondLst>
                                        </p:cTn>
                                        <p:tgtEl>
                                          <p:spTgt spid="31757"/>
                                        </p:tgtEl>
                                      </p:cBhvr>
                                      <p:to x="100000" y="95000"/>
                                    </p:animScale>
                                    <p:animScale>
                                      <p:cBhvr>
                                        <p:cTn id="148" dur="166" decel="50000">
                                          <p:stCondLst>
                                            <p:cond delay="1834"/>
                                          </p:stCondLst>
                                        </p:cTn>
                                        <p:tgtEl>
                                          <p:spTgt spid="31757"/>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1758"/>
                                        </p:tgtEl>
                                        <p:attrNameLst>
                                          <p:attrName>style.visibility</p:attrName>
                                        </p:attrNameLst>
                                      </p:cBhvr>
                                      <p:to>
                                        <p:strVal val="visible"/>
                                      </p:to>
                                    </p:set>
                                    <p:animEffect transition="in" filter="wipe(down)">
                                      <p:cBhvr>
                                        <p:cTn id="151" dur="580">
                                          <p:stCondLst>
                                            <p:cond delay="0"/>
                                          </p:stCondLst>
                                        </p:cTn>
                                        <p:tgtEl>
                                          <p:spTgt spid="31758"/>
                                        </p:tgtEl>
                                      </p:cBhvr>
                                    </p:animEffect>
                                    <p:anim calcmode="lin" valueType="num">
                                      <p:cBhvr>
                                        <p:cTn id="152" dur="1822" tmFilter="0,0; 0.14,0.36; 0.43,0.73; 0.71,0.91; 1.0,1.0">
                                          <p:stCondLst>
                                            <p:cond delay="0"/>
                                          </p:stCondLst>
                                        </p:cTn>
                                        <p:tgtEl>
                                          <p:spTgt spid="31758"/>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1758"/>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1758"/>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1758"/>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1758"/>
                                        </p:tgtEl>
                                        <p:attrNameLst>
                                          <p:attrName>ppt_y</p:attrName>
                                        </p:attrNameLst>
                                      </p:cBhvr>
                                      <p:tavLst>
                                        <p:tav tm="0" fmla="#ppt_y-sin(pi*$)/81">
                                          <p:val>
                                            <p:fltVal val="0"/>
                                          </p:val>
                                        </p:tav>
                                        <p:tav tm="100000">
                                          <p:val>
                                            <p:fltVal val="1"/>
                                          </p:val>
                                        </p:tav>
                                      </p:tavLst>
                                    </p:anim>
                                    <p:animScale>
                                      <p:cBhvr>
                                        <p:cTn id="157" dur="26">
                                          <p:stCondLst>
                                            <p:cond delay="650"/>
                                          </p:stCondLst>
                                        </p:cTn>
                                        <p:tgtEl>
                                          <p:spTgt spid="31758"/>
                                        </p:tgtEl>
                                      </p:cBhvr>
                                      <p:to x="100000" y="60000"/>
                                    </p:animScale>
                                    <p:animScale>
                                      <p:cBhvr>
                                        <p:cTn id="158" dur="166" decel="50000">
                                          <p:stCondLst>
                                            <p:cond delay="676"/>
                                          </p:stCondLst>
                                        </p:cTn>
                                        <p:tgtEl>
                                          <p:spTgt spid="31758"/>
                                        </p:tgtEl>
                                      </p:cBhvr>
                                      <p:to x="100000" y="100000"/>
                                    </p:animScale>
                                    <p:animScale>
                                      <p:cBhvr>
                                        <p:cTn id="159" dur="26">
                                          <p:stCondLst>
                                            <p:cond delay="1312"/>
                                          </p:stCondLst>
                                        </p:cTn>
                                        <p:tgtEl>
                                          <p:spTgt spid="31758"/>
                                        </p:tgtEl>
                                      </p:cBhvr>
                                      <p:to x="100000" y="80000"/>
                                    </p:animScale>
                                    <p:animScale>
                                      <p:cBhvr>
                                        <p:cTn id="160" dur="166" decel="50000">
                                          <p:stCondLst>
                                            <p:cond delay="1338"/>
                                          </p:stCondLst>
                                        </p:cTn>
                                        <p:tgtEl>
                                          <p:spTgt spid="31758"/>
                                        </p:tgtEl>
                                      </p:cBhvr>
                                      <p:to x="100000" y="100000"/>
                                    </p:animScale>
                                    <p:animScale>
                                      <p:cBhvr>
                                        <p:cTn id="161" dur="26">
                                          <p:stCondLst>
                                            <p:cond delay="1642"/>
                                          </p:stCondLst>
                                        </p:cTn>
                                        <p:tgtEl>
                                          <p:spTgt spid="31758"/>
                                        </p:tgtEl>
                                      </p:cBhvr>
                                      <p:to x="100000" y="90000"/>
                                    </p:animScale>
                                    <p:animScale>
                                      <p:cBhvr>
                                        <p:cTn id="162" dur="166" decel="50000">
                                          <p:stCondLst>
                                            <p:cond delay="1668"/>
                                          </p:stCondLst>
                                        </p:cTn>
                                        <p:tgtEl>
                                          <p:spTgt spid="31758"/>
                                        </p:tgtEl>
                                      </p:cBhvr>
                                      <p:to x="100000" y="100000"/>
                                    </p:animScale>
                                    <p:animScale>
                                      <p:cBhvr>
                                        <p:cTn id="163" dur="26">
                                          <p:stCondLst>
                                            <p:cond delay="1808"/>
                                          </p:stCondLst>
                                        </p:cTn>
                                        <p:tgtEl>
                                          <p:spTgt spid="31758"/>
                                        </p:tgtEl>
                                      </p:cBhvr>
                                      <p:to x="100000" y="95000"/>
                                    </p:animScale>
                                    <p:animScale>
                                      <p:cBhvr>
                                        <p:cTn id="164" dur="166" decel="50000">
                                          <p:stCondLst>
                                            <p:cond delay="1834"/>
                                          </p:stCondLst>
                                        </p:cTn>
                                        <p:tgtEl>
                                          <p:spTgt spid="31758"/>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31759"/>
                                        </p:tgtEl>
                                        <p:attrNameLst>
                                          <p:attrName>style.visibility</p:attrName>
                                        </p:attrNameLst>
                                      </p:cBhvr>
                                      <p:to>
                                        <p:strVal val="visible"/>
                                      </p:to>
                                    </p:set>
                                    <p:animEffect transition="in" filter="wipe(down)">
                                      <p:cBhvr>
                                        <p:cTn id="167" dur="580">
                                          <p:stCondLst>
                                            <p:cond delay="0"/>
                                          </p:stCondLst>
                                        </p:cTn>
                                        <p:tgtEl>
                                          <p:spTgt spid="31759"/>
                                        </p:tgtEl>
                                      </p:cBhvr>
                                    </p:animEffect>
                                    <p:anim calcmode="lin" valueType="num">
                                      <p:cBhvr>
                                        <p:cTn id="168" dur="1822" tmFilter="0,0; 0.14,0.36; 0.43,0.73; 0.71,0.91; 1.0,1.0">
                                          <p:stCondLst>
                                            <p:cond delay="0"/>
                                          </p:stCondLst>
                                        </p:cTn>
                                        <p:tgtEl>
                                          <p:spTgt spid="31759"/>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1759"/>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1759"/>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1759"/>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1759"/>
                                        </p:tgtEl>
                                        <p:attrNameLst>
                                          <p:attrName>ppt_y</p:attrName>
                                        </p:attrNameLst>
                                      </p:cBhvr>
                                      <p:tavLst>
                                        <p:tav tm="0" fmla="#ppt_y-sin(pi*$)/81">
                                          <p:val>
                                            <p:fltVal val="0"/>
                                          </p:val>
                                        </p:tav>
                                        <p:tav tm="100000">
                                          <p:val>
                                            <p:fltVal val="1"/>
                                          </p:val>
                                        </p:tav>
                                      </p:tavLst>
                                    </p:anim>
                                    <p:animScale>
                                      <p:cBhvr>
                                        <p:cTn id="173" dur="26">
                                          <p:stCondLst>
                                            <p:cond delay="650"/>
                                          </p:stCondLst>
                                        </p:cTn>
                                        <p:tgtEl>
                                          <p:spTgt spid="31759"/>
                                        </p:tgtEl>
                                      </p:cBhvr>
                                      <p:to x="100000" y="60000"/>
                                    </p:animScale>
                                    <p:animScale>
                                      <p:cBhvr>
                                        <p:cTn id="174" dur="166" decel="50000">
                                          <p:stCondLst>
                                            <p:cond delay="676"/>
                                          </p:stCondLst>
                                        </p:cTn>
                                        <p:tgtEl>
                                          <p:spTgt spid="31759"/>
                                        </p:tgtEl>
                                      </p:cBhvr>
                                      <p:to x="100000" y="100000"/>
                                    </p:animScale>
                                    <p:animScale>
                                      <p:cBhvr>
                                        <p:cTn id="175" dur="26">
                                          <p:stCondLst>
                                            <p:cond delay="1312"/>
                                          </p:stCondLst>
                                        </p:cTn>
                                        <p:tgtEl>
                                          <p:spTgt spid="31759"/>
                                        </p:tgtEl>
                                      </p:cBhvr>
                                      <p:to x="100000" y="80000"/>
                                    </p:animScale>
                                    <p:animScale>
                                      <p:cBhvr>
                                        <p:cTn id="176" dur="166" decel="50000">
                                          <p:stCondLst>
                                            <p:cond delay="1338"/>
                                          </p:stCondLst>
                                        </p:cTn>
                                        <p:tgtEl>
                                          <p:spTgt spid="31759"/>
                                        </p:tgtEl>
                                      </p:cBhvr>
                                      <p:to x="100000" y="100000"/>
                                    </p:animScale>
                                    <p:animScale>
                                      <p:cBhvr>
                                        <p:cTn id="177" dur="26">
                                          <p:stCondLst>
                                            <p:cond delay="1642"/>
                                          </p:stCondLst>
                                        </p:cTn>
                                        <p:tgtEl>
                                          <p:spTgt spid="31759"/>
                                        </p:tgtEl>
                                      </p:cBhvr>
                                      <p:to x="100000" y="90000"/>
                                    </p:animScale>
                                    <p:animScale>
                                      <p:cBhvr>
                                        <p:cTn id="178" dur="166" decel="50000">
                                          <p:stCondLst>
                                            <p:cond delay="1668"/>
                                          </p:stCondLst>
                                        </p:cTn>
                                        <p:tgtEl>
                                          <p:spTgt spid="31759"/>
                                        </p:tgtEl>
                                      </p:cBhvr>
                                      <p:to x="100000" y="100000"/>
                                    </p:animScale>
                                    <p:animScale>
                                      <p:cBhvr>
                                        <p:cTn id="179" dur="26">
                                          <p:stCondLst>
                                            <p:cond delay="1808"/>
                                          </p:stCondLst>
                                        </p:cTn>
                                        <p:tgtEl>
                                          <p:spTgt spid="31759"/>
                                        </p:tgtEl>
                                      </p:cBhvr>
                                      <p:to x="100000" y="95000"/>
                                    </p:animScale>
                                    <p:animScale>
                                      <p:cBhvr>
                                        <p:cTn id="180" dur="166" decel="50000">
                                          <p:stCondLst>
                                            <p:cond delay="1834"/>
                                          </p:stCondLst>
                                        </p:cTn>
                                        <p:tgtEl>
                                          <p:spTgt spid="31759"/>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31760"/>
                                        </p:tgtEl>
                                        <p:attrNameLst>
                                          <p:attrName>style.visibility</p:attrName>
                                        </p:attrNameLst>
                                      </p:cBhvr>
                                      <p:to>
                                        <p:strVal val="visible"/>
                                      </p:to>
                                    </p:set>
                                    <p:animEffect transition="in" filter="wipe(down)">
                                      <p:cBhvr>
                                        <p:cTn id="183" dur="580">
                                          <p:stCondLst>
                                            <p:cond delay="0"/>
                                          </p:stCondLst>
                                        </p:cTn>
                                        <p:tgtEl>
                                          <p:spTgt spid="31760"/>
                                        </p:tgtEl>
                                      </p:cBhvr>
                                    </p:animEffect>
                                    <p:anim calcmode="lin" valueType="num">
                                      <p:cBhvr>
                                        <p:cTn id="184" dur="1822" tmFilter="0,0; 0.14,0.36; 0.43,0.73; 0.71,0.91; 1.0,1.0">
                                          <p:stCondLst>
                                            <p:cond delay="0"/>
                                          </p:stCondLst>
                                        </p:cTn>
                                        <p:tgtEl>
                                          <p:spTgt spid="3176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3176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3176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3176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31760"/>
                                        </p:tgtEl>
                                        <p:attrNameLst>
                                          <p:attrName>ppt_y</p:attrName>
                                        </p:attrNameLst>
                                      </p:cBhvr>
                                      <p:tavLst>
                                        <p:tav tm="0" fmla="#ppt_y-sin(pi*$)/81">
                                          <p:val>
                                            <p:fltVal val="0"/>
                                          </p:val>
                                        </p:tav>
                                        <p:tav tm="100000">
                                          <p:val>
                                            <p:fltVal val="1"/>
                                          </p:val>
                                        </p:tav>
                                      </p:tavLst>
                                    </p:anim>
                                    <p:animScale>
                                      <p:cBhvr>
                                        <p:cTn id="189" dur="26">
                                          <p:stCondLst>
                                            <p:cond delay="650"/>
                                          </p:stCondLst>
                                        </p:cTn>
                                        <p:tgtEl>
                                          <p:spTgt spid="31760"/>
                                        </p:tgtEl>
                                      </p:cBhvr>
                                      <p:to x="100000" y="60000"/>
                                    </p:animScale>
                                    <p:animScale>
                                      <p:cBhvr>
                                        <p:cTn id="190" dur="166" decel="50000">
                                          <p:stCondLst>
                                            <p:cond delay="676"/>
                                          </p:stCondLst>
                                        </p:cTn>
                                        <p:tgtEl>
                                          <p:spTgt spid="31760"/>
                                        </p:tgtEl>
                                      </p:cBhvr>
                                      <p:to x="100000" y="100000"/>
                                    </p:animScale>
                                    <p:animScale>
                                      <p:cBhvr>
                                        <p:cTn id="191" dur="26">
                                          <p:stCondLst>
                                            <p:cond delay="1312"/>
                                          </p:stCondLst>
                                        </p:cTn>
                                        <p:tgtEl>
                                          <p:spTgt spid="31760"/>
                                        </p:tgtEl>
                                      </p:cBhvr>
                                      <p:to x="100000" y="80000"/>
                                    </p:animScale>
                                    <p:animScale>
                                      <p:cBhvr>
                                        <p:cTn id="192" dur="166" decel="50000">
                                          <p:stCondLst>
                                            <p:cond delay="1338"/>
                                          </p:stCondLst>
                                        </p:cTn>
                                        <p:tgtEl>
                                          <p:spTgt spid="31760"/>
                                        </p:tgtEl>
                                      </p:cBhvr>
                                      <p:to x="100000" y="100000"/>
                                    </p:animScale>
                                    <p:animScale>
                                      <p:cBhvr>
                                        <p:cTn id="193" dur="26">
                                          <p:stCondLst>
                                            <p:cond delay="1642"/>
                                          </p:stCondLst>
                                        </p:cTn>
                                        <p:tgtEl>
                                          <p:spTgt spid="31760"/>
                                        </p:tgtEl>
                                      </p:cBhvr>
                                      <p:to x="100000" y="90000"/>
                                    </p:animScale>
                                    <p:animScale>
                                      <p:cBhvr>
                                        <p:cTn id="194" dur="166" decel="50000">
                                          <p:stCondLst>
                                            <p:cond delay="1668"/>
                                          </p:stCondLst>
                                        </p:cTn>
                                        <p:tgtEl>
                                          <p:spTgt spid="31760"/>
                                        </p:tgtEl>
                                      </p:cBhvr>
                                      <p:to x="100000" y="100000"/>
                                    </p:animScale>
                                    <p:animScale>
                                      <p:cBhvr>
                                        <p:cTn id="195" dur="26">
                                          <p:stCondLst>
                                            <p:cond delay="1808"/>
                                          </p:stCondLst>
                                        </p:cTn>
                                        <p:tgtEl>
                                          <p:spTgt spid="31760"/>
                                        </p:tgtEl>
                                      </p:cBhvr>
                                      <p:to x="100000" y="95000"/>
                                    </p:animScale>
                                    <p:animScale>
                                      <p:cBhvr>
                                        <p:cTn id="196" dur="166" decel="50000">
                                          <p:stCondLst>
                                            <p:cond delay="1834"/>
                                          </p:stCondLst>
                                        </p:cTn>
                                        <p:tgtEl>
                                          <p:spTgt spid="3176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31761"/>
                                        </p:tgtEl>
                                        <p:attrNameLst>
                                          <p:attrName>style.visibility</p:attrName>
                                        </p:attrNameLst>
                                      </p:cBhvr>
                                      <p:to>
                                        <p:strVal val="visible"/>
                                      </p:to>
                                    </p:set>
                                    <p:animEffect transition="in" filter="wipe(down)">
                                      <p:cBhvr>
                                        <p:cTn id="199" dur="580">
                                          <p:stCondLst>
                                            <p:cond delay="0"/>
                                          </p:stCondLst>
                                        </p:cTn>
                                        <p:tgtEl>
                                          <p:spTgt spid="31761"/>
                                        </p:tgtEl>
                                      </p:cBhvr>
                                    </p:animEffect>
                                    <p:anim calcmode="lin" valueType="num">
                                      <p:cBhvr>
                                        <p:cTn id="200" dur="1822" tmFilter="0,0; 0.14,0.36; 0.43,0.73; 0.71,0.91; 1.0,1.0">
                                          <p:stCondLst>
                                            <p:cond delay="0"/>
                                          </p:stCondLst>
                                        </p:cTn>
                                        <p:tgtEl>
                                          <p:spTgt spid="31761"/>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31761"/>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31761"/>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31761"/>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31761"/>
                                        </p:tgtEl>
                                        <p:attrNameLst>
                                          <p:attrName>ppt_y</p:attrName>
                                        </p:attrNameLst>
                                      </p:cBhvr>
                                      <p:tavLst>
                                        <p:tav tm="0" fmla="#ppt_y-sin(pi*$)/81">
                                          <p:val>
                                            <p:fltVal val="0"/>
                                          </p:val>
                                        </p:tav>
                                        <p:tav tm="100000">
                                          <p:val>
                                            <p:fltVal val="1"/>
                                          </p:val>
                                        </p:tav>
                                      </p:tavLst>
                                    </p:anim>
                                    <p:animScale>
                                      <p:cBhvr>
                                        <p:cTn id="205" dur="26">
                                          <p:stCondLst>
                                            <p:cond delay="650"/>
                                          </p:stCondLst>
                                        </p:cTn>
                                        <p:tgtEl>
                                          <p:spTgt spid="31761"/>
                                        </p:tgtEl>
                                      </p:cBhvr>
                                      <p:to x="100000" y="60000"/>
                                    </p:animScale>
                                    <p:animScale>
                                      <p:cBhvr>
                                        <p:cTn id="206" dur="166" decel="50000">
                                          <p:stCondLst>
                                            <p:cond delay="676"/>
                                          </p:stCondLst>
                                        </p:cTn>
                                        <p:tgtEl>
                                          <p:spTgt spid="31761"/>
                                        </p:tgtEl>
                                      </p:cBhvr>
                                      <p:to x="100000" y="100000"/>
                                    </p:animScale>
                                    <p:animScale>
                                      <p:cBhvr>
                                        <p:cTn id="207" dur="26">
                                          <p:stCondLst>
                                            <p:cond delay="1312"/>
                                          </p:stCondLst>
                                        </p:cTn>
                                        <p:tgtEl>
                                          <p:spTgt spid="31761"/>
                                        </p:tgtEl>
                                      </p:cBhvr>
                                      <p:to x="100000" y="80000"/>
                                    </p:animScale>
                                    <p:animScale>
                                      <p:cBhvr>
                                        <p:cTn id="208" dur="166" decel="50000">
                                          <p:stCondLst>
                                            <p:cond delay="1338"/>
                                          </p:stCondLst>
                                        </p:cTn>
                                        <p:tgtEl>
                                          <p:spTgt spid="31761"/>
                                        </p:tgtEl>
                                      </p:cBhvr>
                                      <p:to x="100000" y="100000"/>
                                    </p:animScale>
                                    <p:animScale>
                                      <p:cBhvr>
                                        <p:cTn id="209" dur="26">
                                          <p:stCondLst>
                                            <p:cond delay="1642"/>
                                          </p:stCondLst>
                                        </p:cTn>
                                        <p:tgtEl>
                                          <p:spTgt spid="31761"/>
                                        </p:tgtEl>
                                      </p:cBhvr>
                                      <p:to x="100000" y="90000"/>
                                    </p:animScale>
                                    <p:animScale>
                                      <p:cBhvr>
                                        <p:cTn id="210" dur="166" decel="50000">
                                          <p:stCondLst>
                                            <p:cond delay="1668"/>
                                          </p:stCondLst>
                                        </p:cTn>
                                        <p:tgtEl>
                                          <p:spTgt spid="31761"/>
                                        </p:tgtEl>
                                      </p:cBhvr>
                                      <p:to x="100000" y="100000"/>
                                    </p:animScale>
                                    <p:animScale>
                                      <p:cBhvr>
                                        <p:cTn id="211" dur="26">
                                          <p:stCondLst>
                                            <p:cond delay="1808"/>
                                          </p:stCondLst>
                                        </p:cTn>
                                        <p:tgtEl>
                                          <p:spTgt spid="31761"/>
                                        </p:tgtEl>
                                      </p:cBhvr>
                                      <p:to x="100000" y="95000"/>
                                    </p:animScale>
                                    <p:animScale>
                                      <p:cBhvr>
                                        <p:cTn id="212" dur="166" decel="50000">
                                          <p:stCondLst>
                                            <p:cond delay="1834"/>
                                          </p:stCondLst>
                                        </p:cTn>
                                        <p:tgtEl>
                                          <p:spTgt spid="31761"/>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31762"/>
                                        </p:tgtEl>
                                        <p:attrNameLst>
                                          <p:attrName>style.visibility</p:attrName>
                                        </p:attrNameLst>
                                      </p:cBhvr>
                                      <p:to>
                                        <p:strVal val="visible"/>
                                      </p:to>
                                    </p:set>
                                    <p:animEffect transition="in" filter="wipe(down)">
                                      <p:cBhvr>
                                        <p:cTn id="215" dur="580">
                                          <p:stCondLst>
                                            <p:cond delay="0"/>
                                          </p:stCondLst>
                                        </p:cTn>
                                        <p:tgtEl>
                                          <p:spTgt spid="31762"/>
                                        </p:tgtEl>
                                      </p:cBhvr>
                                    </p:animEffect>
                                    <p:anim calcmode="lin" valueType="num">
                                      <p:cBhvr>
                                        <p:cTn id="216" dur="1822" tmFilter="0,0; 0.14,0.36; 0.43,0.73; 0.71,0.91; 1.0,1.0">
                                          <p:stCondLst>
                                            <p:cond delay="0"/>
                                          </p:stCondLst>
                                        </p:cTn>
                                        <p:tgtEl>
                                          <p:spTgt spid="3176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3176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3176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3176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31762"/>
                                        </p:tgtEl>
                                        <p:attrNameLst>
                                          <p:attrName>ppt_y</p:attrName>
                                        </p:attrNameLst>
                                      </p:cBhvr>
                                      <p:tavLst>
                                        <p:tav tm="0" fmla="#ppt_y-sin(pi*$)/81">
                                          <p:val>
                                            <p:fltVal val="0"/>
                                          </p:val>
                                        </p:tav>
                                        <p:tav tm="100000">
                                          <p:val>
                                            <p:fltVal val="1"/>
                                          </p:val>
                                        </p:tav>
                                      </p:tavLst>
                                    </p:anim>
                                    <p:animScale>
                                      <p:cBhvr>
                                        <p:cTn id="221" dur="26">
                                          <p:stCondLst>
                                            <p:cond delay="650"/>
                                          </p:stCondLst>
                                        </p:cTn>
                                        <p:tgtEl>
                                          <p:spTgt spid="31762"/>
                                        </p:tgtEl>
                                      </p:cBhvr>
                                      <p:to x="100000" y="60000"/>
                                    </p:animScale>
                                    <p:animScale>
                                      <p:cBhvr>
                                        <p:cTn id="222" dur="166" decel="50000">
                                          <p:stCondLst>
                                            <p:cond delay="676"/>
                                          </p:stCondLst>
                                        </p:cTn>
                                        <p:tgtEl>
                                          <p:spTgt spid="31762"/>
                                        </p:tgtEl>
                                      </p:cBhvr>
                                      <p:to x="100000" y="100000"/>
                                    </p:animScale>
                                    <p:animScale>
                                      <p:cBhvr>
                                        <p:cTn id="223" dur="26">
                                          <p:stCondLst>
                                            <p:cond delay="1312"/>
                                          </p:stCondLst>
                                        </p:cTn>
                                        <p:tgtEl>
                                          <p:spTgt spid="31762"/>
                                        </p:tgtEl>
                                      </p:cBhvr>
                                      <p:to x="100000" y="80000"/>
                                    </p:animScale>
                                    <p:animScale>
                                      <p:cBhvr>
                                        <p:cTn id="224" dur="166" decel="50000">
                                          <p:stCondLst>
                                            <p:cond delay="1338"/>
                                          </p:stCondLst>
                                        </p:cTn>
                                        <p:tgtEl>
                                          <p:spTgt spid="31762"/>
                                        </p:tgtEl>
                                      </p:cBhvr>
                                      <p:to x="100000" y="100000"/>
                                    </p:animScale>
                                    <p:animScale>
                                      <p:cBhvr>
                                        <p:cTn id="225" dur="26">
                                          <p:stCondLst>
                                            <p:cond delay="1642"/>
                                          </p:stCondLst>
                                        </p:cTn>
                                        <p:tgtEl>
                                          <p:spTgt spid="31762"/>
                                        </p:tgtEl>
                                      </p:cBhvr>
                                      <p:to x="100000" y="90000"/>
                                    </p:animScale>
                                    <p:animScale>
                                      <p:cBhvr>
                                        <p:cTn id="226" dur="166" decel="50000">
                                          <p:stCondLst>
                                            <p:cond delay="1668"/>
                                          </p:stCondLst>
                                        </p:cTn>
                                        <p:tgtEl>
                                          <p:spTgt spid="31762"/>
                                        </p:tgtEl>
                                      </p:cBhvr>
                                      <p:to x="100000" y="100000"/>
                                    </p:animScale>
                                    <p:animScale>
                                      <p:cBhvr>
                                        <p:cTn id="227" dur="26">
                                          <p:stCondLst>
                                            <p:cond delay="1808"/>
                                          </p:stCondLst>
                                        </p:cTn>
                                        <p:tgtEl>
                                          <p:spTgt spid="31762"/>
                                        </p:tgtEl>
                                      </p:cBhvr>
                                      <p:to x="100000" y="95000"/>
                                    </p:animScale>
                                    <p:animScale>
                                      <p:cBhvr>
                                        <p:cTn id="228" dur="166" decel="50000">
                                          <p:stCondLst>
                                            <p:cond delay="1834"/>
                                          </p:stCondLst>
                                        </p:cTn>
                                        <p:tgtEl>
                                          <p:spTgt spid="31762"/>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31763"/>
                                        </p:tgtEl>
                                        <p:attrNameLst>
                                          <p:attrName>style.visibility</p:attrName>
                                        </p:attrNameLst>
                                      </p:cBhvr>
                                      <p:to>
                                        <p:strVal val="visible"/>
                                      </p:to>
                                    </p:set>
                                    <p:animEffect transition="in" filter="wipe(down)">
                                      <p:cBhvr>
                                        <p:cTn id="231" dur="580">
                                          <p:stCondLst>
                                            <p:cond delay="0"/>
                                          </p:stCondLst>
                                        </p:cTn>
                                        <p:tgtEl>
                                          <p:spTgt spid="31763"/>
                                        </p:tgtEl>
                                      </p:cBhvr>
                                    </p:animEffect>
                                    <p:anim calcmode="lin" valueType="num">
                                      <p:cBhvr>
                                        <p:cTn id="232" dur="1822" tmFilter="0,0; 0.14,0.36; 0.43,0.73; 0.71,0.91; 1.0,1.0">
                                          <p:stCondLst>
                                            <p:cond delay="0"/>
                                          </p:stCondLst>
                                        </p:cTn>
                                        <p:tgtEl>
                                          <p:spTgt spid="31763"/>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1763"/>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1763"/>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1763"/>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1763"/>
                                        </p:tgtEl>
                                        <p:attrNameLst>
                                          <p:attrName>ppt_y</p:attrName>
                                        </p:attrNameLst>
                                      </p:cBhvr>
                                      <p:tavLst>
                                        <p:tav tm="0" fmla="#ppt_y-sin(pi*$)/81">
                                          <p:val>
                                            <p:fltVal val="0"/>
                                          </p:val>
                                        </p:tav>
                                        <p:tav tm="100000">
                                          <p:val>
                                            <p:fltVal val="1"/>
                                          </p:val>
                                        </p:tav>
                                      </p:tavLst>
                                    </p:anim>
                                    <p:animScale>
                                      <p:cBhvr>
                                        <p:cTn id="237" dur="26">
                                          <p:stCondLst>
                                            <p:cond delay="650"/>
                                          </p:stCondLst>
                                        </p:cTn>
                                        <p:tgtEl>
                                          <p:spTgt spid="31763"/>
                                        </p:tgtEl>
                                      </p:cBhvr>
                                      <p:to x="100000" y="60000"/>
                                    </p:animScale>
                                    <p:animScale>
                                      <p:cBhvr>
                                        <p:cTn id="238" dur="166" decel="50000">
                                          <p:stCondLst>
                                            <p:cond delay="676"/>
                                          </p:stCondLst>
                                        </p:cTn>
                                        <p:tgtEl>
                                          <p:spTgt spid="31763"/>
                                        </p:tgtEl>
                                      </p:cBhvr>
                                      <p:to x="100000" y="100000"/>
                                    </p:animScale>
                                    <p:animScale>
                                      <p:cBhvr>
                                        <p:cTn id="239" dur="26">
                                          <p:stCondLst>
                                            <p:cond delay="1312"/>
                                          </p:stCondLst>
                                        </p:cTn>
                                        <p:tgtEl>
                                          <p:spTgt spid="31763"/>
                                        </p:tgtEl>
                                      </p:cBhvr>
                                      <p:to x="100000" y="80000"/>
                                    </p:animScale>
                                    <p:animScale>
                                      <p:cBhvr>
                                        <p:cTn id="240" dur="166" decel="50000">
                                          <p:stCondLst>
                                            <p:cond delay="1338"/>
                                          </p:stCondLst>
                                        </p:cTn>
                                        <p:tgtEl>
                                          <p:spTgt spid="31763"/>
                                        </p:tgtEl>
                                      </p:cBhvr>
                                      <p:to x="100000" y="100000"/>
                                    </p:animScale>
                                    <p:animScale>
                                      <p:cBhvr>
                                        <p:cTn id="241" dur="26">
                                          <p:stCondLst>
                                            <p:cond delay="1642"/>
                                          </p:stCondLst>
                                        </p:cTn>
                                        <p:tgtEl>
                                          <p:spTgt spid="31763"/>
                                        </p:tgtEl>
                                      </p:cBhvr>
                                      <p:to x="100000" y="90000"/>
                                    </p:animScale>
                                    <p:animScale>
                                      <p:cBhvr>
                                        <p:cTn id="242" dur="166" decel="50000">
                                          <p:stCondLst>
                                            <p:cond delay="1668"/>
                                          </p:stCondLst>
                                        </p:cTn>
                                        <p:tgtEl>
                                          <p:spTgt spid="31763"/>
                                        </p:tgtEl>
                                      </p:cBhvr>
                                      <p:to x="100000" y="100000"/>
                                    </p:animScale>
                                    <p:animScale>
                                      <p:cBhvr>
                                        <p:cTn id="243" dur="26">
                                          <p:stCondLst>
                                            <p:cond delay="1808"/>
                                          </p:stCondLst>
                                        </p:cTn>
                                        <p:tgtEl>
                                          <p:spTgt spid="31763"/>
                                        </p:tgtEl>
                                      </p:cBhvr>
                                      <p:to x="100000" y="95000"/>
                                    </p:animScale>
                                    <p:animScale>
                                      <p:cBhvr>
                                        <p:cTn id="244" dur="166" decel="50000">
                                          <p:stCondLst>
                                            <p:cond delay="1834"/>
                                          </p:stCondLst>
                                        </p:cTn>
                                        <p:tgtEl>
                                          <p:spTgt spid="31763"/>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31764"/>
                                        </p:tgtEl>
                                        <p:attrNameLst>
                                          <p:attrName>style.visibility</p:attrName>
                                        </p:attrNameLst>
                                      </p:cBhvr>
                                      <p:to>
                                        <p:strVal val="visible"/>
                                      </p:to>
                                    </p:set>
                                    <p:animEffect transition="in" filter="wipe(down)">
                                      <p:cBhvr>
                                        <p:cTn id="247" dur="580">
                                          <p:stCondLst>
                                            <p:cond delay="0"/>
                                          </p:stCondLst>
                                        </p:cTn>
                                        <p:tgtEl>
                                          <p:spTgt spid="31764"/>
                                        </p:tgtEl>
                                      </p:cBhvr>
                                    </p:animEffect>
                                    <p:anim calcmode="lin" valueType="num">
                                      <p:cBhvr>
                                        <p:cTn id="248" dur="1822" tmFilter="0,0; 0.14,0.36; 0.43,0.73; 0.71,0.91; 1.0,1.0">
                                          <p:stCondLst>
                                            <p:cond delay="0"/>
                                          </p:stCondLst>
                                        </p:cTn>
                                        <p:tgtEl>
                                          <p:spTgt spid="31764"/>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1764"/>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1764"/>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1764"/>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1764"/>
                                        </p:tgtEl>
                                        <p:attrNameLst>
                                          <p:attrName>ppt_y</p:attrName>
                                        </p:attrNameLst>
                                      </p:cBhvr>
                                      <p:tavLst>
                                        <p:tav tm="0" fmla="#ppt_y-sin(pi*$)/81">
                                          <p:val>
                                            <p:fltVal val="0"/>
                                          </p:val>
                                        </p:tav>
                                        <p:tav tm="100000">
                                          <p:val>
                                            <p:fltVal val="1"/>
                                          </p:val>
                                        </p:tav>
                                      </p:tavLst>
                                    </p:anim>
                                    <p:animScale>
                                      <p:cBhvr>
                                        <p:cTn id="253" dur="26">
                                          <p:stCondLst>
                                            <p:cond delay="650"/>
                                          </p:stCondLst>
                                        </p:cTn>
                                        <p:tgtEl>
                                          <p:spTgt spid="31764"/>
                                        </p:tgtEl>
                                      </p:cBhvr>
                                      <p:to x="100000" y="60000"/>
                                    </p:animScale>
                                    <p:animScale>
                                      <p:cBhvr>
                                        <p:cTn id="254" dur="166" decel="50000">
                                          <p:stCondLst>
                                            <p:cond delay="676"/>
                                          </p:stCondLst>
                                        </p:cTn>
                                        <p:tgtEl>
                                          <p:spTgt spid="31764"/>
                                        </p:tgtEl>
                                      </p:cBhvr>
                                      <p:to x="100000" y="100000"/>
                                    </p:animScale>
                                    <p:animScale>
                                      <p:cBhvr>
                                        <p:cTn id="255" dur="26">
                                          <p:stCondLst>
                                            <p:cond delay="1312"/>
                                          </p:stCondLst>
                                        </p:cTn>
                                        <p:tgtEl>
                                          <p:spTgt spid="31764"/>
                                        </p:tgtEl>
                                      </p:cBhvr>
                                      <p:to x="100000" y="80000"/>
                                    </p:animScale>
                                    <p:animScale>
                                      <p:cBhvr>
                                        <p:cTn id="256" dur="166" decel="50000">
                                          <p:stCondLst>
                                            <p:cond delay="1338"/>
                                          </p:stCondLst>
                                        </p:cTn>
                                        <p:tgtEl>
                                          <p:spTgt spid="31764"/>
                                        </p:tgtEl>
                                      </p:cBhvr>
                                      <p:to x="100000" y="100000"/>
                                    </p:animScale>
                                    <p:animScale>
                                      <p:cBhvr>
                                        <p:cTn id="257" dur="26">
                                          <p:stCondLst>
                                            <p:cond delay="1642"/>
                                          </p:stCondLst>
                                        </p:cTn>
                                        <p:tgtEl>
                                          <p:spTgt spid="31764"/>
                                        </p:tgtEl>
                                      </p:cBhvr>
                                      <p:to x="100000" y="90000"/>
                                    </p:animScale>
                                    <p:animScale>
                                      <p:cBhvr>
                                        <p:cTn id="258" dur="166" decel="50000">
                                          <p:stCondLst>
                                            <p:cond delay="1668"/>
                                          </p:stCondLst>
                                        </p:cTn>
                                        <p:tgtEl>
                                          <p:spTgt spid="31764"/>
                                        </p:tgtEl>
                                      </p:cBhvr>
                                      <p:to x="100000" y="100000"/>
                                    </p:animScale>
                                    <p:animScale>
                                      <p:cBhvr>
                                        <p:cTn id="259" dur="26">
                                          <p:stCondLst>
                                            <p:cond delay="1808"/>
                                          </p:stCondLst>
                                        </p:cTn>
                                        <p:tgtEl>
                                          <p:spTgt spid="31764"/>
                                        </p:tgtEl>
                                      </p:cBhvr>
                                      <p:to x="100000" y="95000"/>
                                    </p:animScale>
                                    <p:animScale>
                                      <p:cBhvr>
                                        <p:cTn id="260" dur="166" decel="50000">
                                          <p:stCondLst>
                                            <p:cond delay="1834"/>
                                          </p:stCondLst>
                                        </p:cTn>
                                        <p:tgtEl>
                                          <p:spTgt spid="31764"/>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31765"/>
                                        </p:tgtEl>
                                        <p:attrNameLst>
                                          <p:attrName>style.visibility</p:attrName>
                                        </p:attrNameLst>
                                      </p:cBhvr>
                                      <p:to>
                                        <p:strVal val="visible"/>
                                      </p:to>
                                    </p:set>
                                    <p:animEffect transition="in" filter="wipe(down)">
                                      <p:cBhvr>
                                        <p:cTn id="263" dur="580">
                                          <p:stCondLst>
                                            <p:cond delay="0"/>
                                          </p:stCondLst>
                                        </p:cTn>
                                        <p:tgtEl>
                                          <p:spTgt spid="31765"/>
                                        </p:tgtEl>
                                      </p:cBhvr>
                                    </p:animEffect>
                                    <p:anim calcmode="lin" valueType="num">
                                      <p:cBhvr>
                                        <p:cTn id="264" dur="1822" tmFilter="0,0; 0.14,0.36; 0.43,0.73; 0.71,0.91; 1.0,1.0">
                                          <p:stCondLst>
                                            <p:cond delay="0"/>
                                          </p:stCondLst>
                                        </p:cTn>
                                        <p:tgtEl>
                                          <p:spTgt spid="31765"/>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31765"/>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31765"/>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31765"/>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31765"/>
                                        </p:tgtEl>
                                        <p:attrNameLst>
                                          <p:attrName>ppt_y</p:attrName>
                                        </p:attrNameLst>
                                      </p:cBhvr>
                                      <p:tavLst>
                                        <p:tav tm="0" fmla="#ppt_y-sin(pi*$)/81">
                                          <p:val>
                                            <p:fltVal val="0"/>
                                          </p:val>
                                        </p:tav>
                                        <p:tav tm="100000">
                                          <p:val>
                                            <p:fltVal val="1"/>
                                          </p:val>
                                        </p:tav>
                                      </p:tavLst>
                                    </p:anim>
                                    <p:animScale>
                                      <p:cBhvr>
                                        <p:cTn id="269" dur="26">
                                          <p:stCondLst>
                                            <p:cond delay="650"/>
                                          </p:stCondLst>
                                        </p:cTn>
                                        <p:tgtEl>
                                          <p:spTgt spid="31765"/>
                                        </p:tgtEl>
                                      </p:cBhvr>
                                      <p:to x="100000" y="60000"/>
                                    </p:animScale>
                                    <p:animScale>
                                      <p:cBhvr>
                                        <p:cTn id="270" dur="166" decel="50000">
                                          <p:stCondLst>
                                            <p:cond delay="676"/>
                                          </p:stCondLst>
                                        </p:cTn>
                                        <p:tgtEl>
                                          <p:spTgt spid="31765"/>
                                        </p:tgtEl>
                                      </p:cBhvr>
                                      <p:to x="100000" y="100000"/>
                                    </p:animScale>
                                    <p:animScale>
                                      <p:cBhvr>
                                        <p:cTn id="271" dur="26">
                                          <p:stCondLst>
                                            <p:cond delay="1312"/>
                                          </p:stCondLst>
                                        </p:cTn>
                                        <p:tgtEl>
                                          <p:spTgt spid="31765"/>
                                        </p:tgtEl>
                                      </p:cBhvr>
                                      <p:to x="100000" y="80000"/>
                                    </p:animScale>
                                    <p:animScale>
                                      <p:cBhvr>
                                        <p:cTn id="272" dur="166" decel="50000">
                                          <p:stCondLst>
                                            <p:cond delay="1338"/>
                                          </p:stCondLst>
                                        </p:cTn>
                                        <p:tgtEl>
                                          <p:spTgt spid="31765"/>
                                        </p:tgtEl>
                                      </p:cBhvr>
                                      <p:to x="100000" y="100000"/>
                                    </p:animScale>
                                    <p:animScale>
                                      <p:cBhvr>
                                        <p:cTn id="273" dur="26">
                                          <p:stCondLst>
                                            <p:cond delay="1642"/>
                                          </p:stCondLst>
                                        </p:cTn>
                                        <p:tgtEl>
                                          <p:spTgt spid="31765"/>
                                        </p:tgtEl>
                                      </p:cBhvr>
                                      <p:to x="100000" y="90000"/>
                                    </p:animScale>
                                    <p:animScale>
                                      <p:cBhvr>
                                        <p:cTn id="274" dur="166" decel="50000">
                                          <p:stCondLst>
                                            <p:cond delay="1668"/>
                                          </p:stCondLst>
                                        </p:cTn>
                                        <p:tgtEl>
                                          <p:spTgt spid="31765"/>
                                        </p:tgtEl>
                                      </p:cBhvr>
                                      <p:to x="100000" y="100000"/>
                                    </p:animScale>
                                    <p:animScale>
                                      <p:cBhvr>
                                        <p:cTn id="275" dur="26">
                                          <p:stCondLst>
                                            <p:cond delay="1808"/>
                                          </p:stCondLst>
                                        </p:cTn>
                                        <p:tgtEl>
                                          <p:spTgt spid="31765"/>
                                        </p:tgtEl>
                                      </p:cBhvr>
                                      <p:to x="100000" y="95000"/>
                                    </p:animScale>
                                    <p:animScale>
                                      <p:cBhvr>
                                        <p:cTn id="276" dur="166" decel="50000">
                                          <p:stCondLst>
                                            <p:cond delay="1834"/>
                                          </p:stCondLst>
                                        </p:cTn>
                                        <p:tgtEl>
                                          <p:spTgt spid="31765"/>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31766"/>
                                        </p:tgtEl>
                                        <p:attrNameLst>
                                          <p:attrName>style.visibility</p:attrName>
                                        </p:attrNameLst>
                                      </p:cBhvr>
                                      <p:to>
                                        <p:strVal val="visible"/>
                                      </p:to>
                                    </p:set>
                                    <p:animEffect transition="in" filter="wipe(down)">
                                      <p:cBhvr>
                                        <p:cTn id="279" dur="580">
                                          <p:stCondLst>
                                            <p:cond delay="0"/>
                                          </p:stCondLst>
                                        </p:cTn>
                                        <p:tgtEl>
                                          <p:spTgt spid="31766"/>
                                        </p:tgtEl>
                                      </p:cBhvr>
                                    </p:animEffect>
                                    <p:anim calcmode="lin" valueType="num">
                                      <p:cBhvr>
                                        <p:cTn id="280" dur="1822" tmFilter="0,0; 0.14,0.36; 0.43,0.73; 0.71,0.91; 1.0,1.0">
                                          <p:stCondLst>
                                            <p:cond delay="0"/>
                                          </p:stCondLst>
                                        </p:cTn>
                                        <p:tgtEl>
                                          <p:spTgt spid="31766"/>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31766"/>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31766"/>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31766"/>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31766"/>
                                        </p:tgtEl>
                                        <p:attrNameLst>
                                          <p:attrName>ppt_y</p:attrName>
                                        </p:attrNameLst>
                                      </p:cBhvr>
                                      <p:tavLst>
                                        <p:tav tm="0" fmla="#ppt_y-sin(pi*$)/81">
                                          <p:val>
                                            <p:fltVal val="0"/>
                                          </p:val>
                                        </p:tav>
                                        <p:tav tm="100000">
                                          <p:val>
                                            <p:fltVal val="1"/>
                                          </p:val>
                                        </p:tav>
                                      </p:tavLst>
                                    </p:anim>
                                    <p:animScale>
                                      <p:cBhvr>
                                        <p:cTn id="285" dur="26">
                                          <p:stCondLst>
                                            <p:cond delay="650"/>
                                          </p:stCondLst>
                                        </p:cTn>
                                        <p:tgtEl>
                                          <p:spTgt spid="31766"/>
                                        </p:tgtEl>
                                      </p:cBhvr>
                                      <p:to x="100000" y="60000"/>
                                    </p:animScale>
                                    <p:animScale>
                                      <p:cBhvr>
                                        <p:cTn id="286" dur="166" decel="50000">
                                          <p:stCondLst>
                                            <p:cond delay="676"/>
                                          </p:stCondLst>
                                        </p:cTn>
                                        <p:tgtEl>
                                          <p:spTgt spid="31766"/>
                                        </p:tgtEl>
                                      </p:cBhvr>
                                      <p:to x="100000" y="100000"/>
                                    </p:animScale>
                                    <p:animScale>
                                      <p:cBhvr>
                                        <p:cTn id="287" dur="26">
                                          <p:stCondLst>
                                            <p:cond delay="1312"/>
                                          </p:stCondLst>
                                        </p:cTn>
                                        <p:tgtEl>
                                          <p:spTgt spid="31766"/>
                                        </p:tgtEl>
                                      </p:cBhvr>
                                      <p:to x="100000" y="80000"/>
                                    </p:animScale>
                                    <p:animScale>
                                      <p:cBhvr>
                                        <p:cTn id="288" dur="166" decel="50000">
                                          <p:stCondLst>
                                            <p:cond delay="1338"/>
                                          </p:stCondLst>
                                        </p:cTn>
                                        <p:tgtEl>
                                          <p:spTgt spid="31766"/>
                                        </p:tgtEl>
                                      </p:cBhvr>
                                      <p:to x="100000" y="100000"/>
                                    </p:animScale>
                                    <p:animScale>
                                      <p:cBhvr>
                                        <p:cTn id="289" dur="26">
                                          <p:stCondLst>
                                            <p:cond delay="1642"/>
                                          </p:stCondLst>
                                        </p:cTn>
                                        <p:tgtEl>
                                          <p:spTgt spid="31766"/>
                                        </p:tgtEl>
                                      </p:cBhvr>
                                      <p:to x="100000" y="90000"/>
                                    </p:animScale>
                                    <p:animScale>
                                      <p:cBhvr>
                                        <p:cTn id="290" dur="166" decel="50000">
                                          <p:stCondLst>
                                            <p:cond delay="1668"/>
                                          </p:stCondLst>
                                        </p:cTn>
                                        <p:tgtEl>
                                          <p:spTgt spid="31766"/>
                                        </p:tgtEl>
                                      </p:cBhvr>
                                      <p:to x="100000" y="100000"/>
                                    </p:animScale>
                                    <p:animScale>
                                      <p:cBhvr>
                                        <p:cTn id="291" dur="26">
                                          <p:stCondLst>
                                            <p:cond delay="1808"/>
                                          </p:stCondLst>
                                        </p:cTn>
                                        <p:tgtEl>
                                          <p:spTgt spid="31766"/>
                                        </p:tgtEl>
                                      </p:cBhvr>
                                      <p:to x="100000" y="95000"/>
                                    </p:animScale>
                                    <p:animScale>
                                      <p:cBhvr>
                                        <p:cTn id="292" dur="166" decel="50000">
                                          <p:stCondLst>
                                            <p:cond delay="1834"/>
                                          </p:stCondLst>
                                        </p:cTn>
                                        <p:tgtEl>
                                          <p:spTgt spid="31766"/>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31767"/>
                                        </p:tgtEl>
                                        <p:attrNameLst>
                                          <p:attrName>style.visibility</p:attrName>
                                        </p:attrNameLst>
                                      </p:cBhvr>
                                      <p:to>
                                        <p:strVal val="visible"/>
                                      </p:to>
                                    </p:set>
                                    <p:animEffect transition="in" filter="wipe(down)">
                                      <p:cBhvr>
                                        <p:cTn id="295" dur="580">
                                          <p:stCondLst>
                                            <p:cond delay="0"/>
                                          </p:stCondLst>
                                        </p:cTn>
                                        <p:tgtEl>
                                          <p:spTgt spid="31767"/>
                                        </p:tgtEl>
                                      </p:cBhvr>
                                    </p:animEffect>
                                    <p:anim calcmode="lin" valueType="num">
                                      <p:cBhvr>
                                        <p:cTn id="296" dur="1822" tmFilter="0,0; 0.14,0.36; 0.43,0.73; 0.71,0.91; 1.0,1.0">
                                          <p:stCondLst>
                                            <p:cond delay="0"/>
                                          </p:stCondLst>
                                        </p:cTn>
                                        <p:tgtEl>
                                          <p:spTgt spid="31767"/>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31767"/>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31767"/>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31767"/>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31767"/>
                                        </p:tgtEl>
                                        <p:attrNameLst>
                                          <p:attrName>ppt_y</p:attrName>
                                        </p:attrNameLst>
                                      </p:cBhvr>
                                      <p:tavLst>
                                        <p:tav tm="0" fmla="#ppt_y-sin(pi*$)/81">
                                          <p:val>
                                            <p:fltVal val="0"/>
                                          </p:val>
                                        </p:tav>
                                        <p:tav tm="100000">
                                          <p:val>
                                            <p:fltVal val="1"/>
                                          </p:val>
                                        </p:tav>
                                      </p:tavLst>
                                    </p:anim>
                                    <p:animScale>
                                      <p:cBhvr>
                                        <p:cTn id="301" dur="26">
                                          <p:stCondLst>
                                            <p:cond delay="650"/>
                                          </p:stCondLst>
                                        </p:cTn>
                                        <p:tgtEl>
                                          <p:spTgt spid="31767"/>
                                        </p:tgtEl>
                                      </p:cBhvr>
                                      <p:to x="100000" y="60000"/>
                                    </p:animScale>
                                    <p:animScale>
                                      <p:cBhvr>
                                        <p:cTn id="302" dur="166" decel="50000">
                                          <p:stCondLst>
                                            <p:cond delay="676"/>
                                          </p:stCondLst>
                                        </p:cTn>
                                        <p:tgtEl>
                                          <p:spTgt spid="31767"/>
                                        </p:tgtEl>
                                      </p:cBhvr>
                                      <p:to x="100000" y="100000"/>
                                    </p:animScale>
                                    <p:animScale>
                                      <p:cBhvr>
                                        <p:cTn id="303" dur="26">
                                          <p:stCondLst>
                                            <p:cond delay="1312"/>
                                          </p:stCondLst>
                                        </p:cTn>
                                        <p:tgtEl>
                                          <p:spTgt spid="31767"/>
                                        </p:tgtEl>
                                      </p:cBhvr>
                                      <p:to x="100000" y="80000"/>
                                    </p:animScale>
                                    <p:animScale>
                                      <p:cBhvr>
                                        <p:cTn id="304" dur="166" decel="50000">
                                          <p:stCondLst>
                                            <p:cond delay="1338"/>
                                          </p:stCondLst>
                                        </p:cTn>
                                        <p:tgtEl>
                                          <p:spTgt spid="31767"/>
                                        </p:tgtEl>
                                      </p:cBhvr>
                                      <p:to x="100000" y="100000"/>
                                    </p:animScale>
                                    <p:animScale>
                                      <p:cBhvr>
                                        <p:cTn id="305" dur="26">
                                          <p:stCondLst>
                                            <p:cond delay="1642"/>
                                          </p:stCondLst>
                                        </p:cTn>
                                        <p:tgtEl>
                                          <p:spTgt spid="31767"/>
                                        </p:tgtEl>
                                      </p:cBhvr>
                                      <p:to x="100000" y="90000"/>
                                    </p:animScale>
                                    <p:animScale>
                                      <p:cBhvr>
                                        <p:cTn id="306" dur="166" decel="50000">
                                          <p:stCondLst>
                                            <p:cond delay="1668"/>
                                          </p:stCondLst>
                                        </p:cTn>
                                        <p:tgtEl>
                                          <p:spTgt spid="31767"/>
                                        </p:tgtEl>
                                      </p:cBhvr>
                                      <p:to x="100000" y="100000"/>
                                    </p:animScale>
                                    <p:animScale>
                                      <p:cBhvr>
                                        <p:cTn id="307" dur="26">
                                          <p:stCondLst>
                                            <p:cond delay="1808"/>
                                          </p:stCondLst>
                                        </p:cTn>
                                        <p:tgtEl>
                                          <p:spTgt spid="31767"/>
                                        </p:tgtEl>
                                      </p:cBhvr>
                                      <p:to x="100000" y="95000"/>
                                    </p:animScale>
                                    <p:animScale>
                                      <p:cBhvr>
                                        <p:cTn id="308" dur="166" decel="50000">
                                          <p:stCondLst>
                                            <p:cond delay="1834"/>
                                          </p:stCondLst>
                                        </p:cTn>
                                        <p:tgtEl>
                                          <p:spTgt spid="31767"/>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31768"/>
                                        </p:tgtEl>
                                        <p:attrNameLst>
                                          <p:attrName>style.visibility</p:attrName>
                                        </p:attrNameLst>
                                      </p:cBhvr>
                                      <p:to>
                                        <p:strVal val="visible"/>
                                      </p:to>
                                    </p:set>
                                    <p:animEffect transition="in" filter="wipe(down)">
                                      <p:cBhvr>
                                        <p:cTn id="311" dur="580">
                                          <p:stCondLst>
                                            <p:cond delay="0"/>
                                          </p:stCondLst>
                                        </p:cTn>
                                        <p:tgtEl>
                                          <p:spTgt spid="31768"/>
                                        </p:tgtEl>
                                      </p:cBhvr>
                                    </p:animEffect>
                                    <p:anim calcmode="lin" valueType="num">
                                      <p:cBhvr>
                                        <p:cTn id="312" dur="1822" tmFilter="0,0; 0.14,0.36; 0.43,0.73; 0.71,0.91; 1.0,1.0">
                                          <p:stCondLst>
                                            <p:cond delay="0"/>
                                          </p:stCondLst>
                                        </p:cTn>
                                        <p:tgtEl>
                                          <p:spTgt spid="31768"/>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31768"/>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31768"/>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31768"/>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31768"/>
                                        </p:tgtEl>
                                        <p:attrNameLst>
                                          <p:attrName>ppt_y</p:attrName>
                                        </p:attrNameLst>
                                      </p:cBhvr>
                                      <p:tavLst>
                                        <p:tav tm="0" fmla="#ppt_y-sin(pi*$)/81">
                                          <p:val>
                                            <p:fltVal val="0"/>
                                          </p:val>
                                        </p:tav>
                                        <p:tav tm="100000">
                                          <p:val>
                                            <p:fltVal val="1"/>
                                          </p:val>
                                        </p:tav>
                                      </p:tavLst>
                                    </p:anim>
                                    <p:animScale>
                                      <p:cBhvr>
                                        <p:cTn id="317" dur="26">
                                          <p:stCondLst>
                                            <p:cond delay="650"/>
                                          </p:stCondLst>
                                        </p:cTn>
                                        <p:tgtEl>
                                          <p:spTgt spid="31768"/>
                                        </p:tgtEl>
                                      </p:cBhvr>
                                      <p:to x="100000" y="60000"/>
                                    </p:animScale>
                                    <p:animScale>
                                      <p:cBhvr>
                                        <p:cTn id="318" dur="166" decel="50000">
                                          <p:stCondLst>
                                            <p:cond delay="676"/>
                                          </p:stCondLst>
                                        </p:cTn>
                                        <p:tgtEl>
                                          <p:spTgt spid="31768"/>
                                        </p:tgtEl>
                                      </p:cBhvr>
                                      <p:to x="100000" y="100000"/>
                                    </p:animScale>
                                    <p:animScale>
                                      <p:cBhvr>
                                        <p:cTn id="319" dur="26">
                                          <p:stCondLst>
                                            <p:cond delay="1312"/>
                                          </p:stCondLst>
                                        </p:cTn>
                                        <p:tgtEl>
                                          <p:spTgt spid="31768"/>
                                        </p:tgtEl>
                                      </p:cBhvr>
                                      <p:to x="100000" y="80000"/>
                                    </p:animScale>
                                    <p:animScale>
                                      <p:cBhvr>
                                        <p:cTn id="320" dur="166" decel="50000">
                                          <p:stCondLst>
                                            <p:cond delay="1338"/>
                                          </p:stCondLst>
                                        </p:cTn>
                                        <p:tgtEl>
                                          <p:spTgt spid="31768"/>
                                        </p:tgtEl>
                                      </p:cBhvr>
                                      <p:to x="100000" y="100000"/>
                                    </p:animScale>
                                    <p:animScale>
                                      <p:cBhvr>
                                        <p:cTn id="321" dur="26">
                                          <p:stCondLst>
                                            <p:cond delay="1642"/>
                                          </p:stCondLst>
                                        </p:cTn>
                                        <p:tgtEl>
                                          <p:spTgt spid="31768"/>
                                        </p:tgtEl>
                                      </p:cBhvr>
                                      <p:to x="100000" y="90000"/>
                                    </p:animScale>
                                    <p:animScale>
                                      <p:cBhvr>
                                        <p:cTn id="322" dur="166" decel="50000">
                                          <p:stCondLst>
                                            <p:cond delay="1668"/>
                                          </p:stCondLst>
                                        </p:cTn>
                                        <p:tgtEl>
                                          <p:spTgt spid="31768"/>
                                        </p:tgtEl>
                                      </p:cBhvr>
                                      <p:to x="100000" y="100000"/>
                                    </p:animScale>
                                    <p:animScale>
                                      <p:cBhvr>
                                        <p:cTn id="323" dur="26">
                                          <p:stCondLst>
                                            <p:cond delay="1808"/>
                                          </p:stCondLst>
                                        </p:cTn>
                                        <p:tgtEl>
                                          <p:spTgt spid="31768"/>
                                        </p:tgtEl>
                                      </p:cBhvr>
                                      <p:to x="100000" y="95000"/>
                                    </p:animScale>
                                    <p:animScale>
                                      <p:cBhvr>
                                        <p:cTn id="324" dur="166" decel="50000">
                                          <p:stCondLst>
                                            <p:cond delay="1834"/>
                                          </p:stCondLst>
                                        </p:cTn>
                                        <p:tgtEl>
                                          <p:spTgt spid="31768"/>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31769"/>
                                        </p:tgtEl>
                                        <p:attrNameLst>
                                          <p:attrName>style.visibility</p:attrName>
                                        </p:attrNameLst>
                                      </p:cBhvr>
                                      <p:to>
                                        <p:strVal val="visible"/>
                                      </p:to>
                                    </p:set>
                                    <p:animEffect transition="in" filter="wipe(down)">
                                      <p:cBhvr>
                                        <p:cTn id="327" dur="580">
                                          <p:stCondLst>
                                            <p:cond delay="0"/>
                                          </p:stCondLst>
                                        </p:cTn>
                                        <p:tgtEl>
                                          <p:spTgt spid="31769"/>
                                        </p:tgtEl>
                                      </p:cBhvr>
                                    </p:animEffect>
                                    <p:anim calcmode="lin" valueType="num">
                                      <p:cBhvr>
                                        <p:cTn id="328" dur="1822" tmFilter="0,0; 0.14,0.36; 0.43,0.73; 0.71,0.91; 1.0,1.0">
                                          <p:stCondLst>
                                            <p:cond delay="0"/>
                                          </p:stCondLst>
                                        </p:cTn>
                                        <p:tgtEl>
                                          <p:spTgt spid="31769"/>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31769"/>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31769"/>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31769"/>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31769"/>
                                        </p:tgtEl>
                                        <p:attrNameLst>
                                          <p:attrName>ppt_y</p:attrName>
                                        </p:attrNameLst>
                                      </p:cBhvr>
                                      <p:tavLst>
                                        <p:tav tm="0" fmla="#ppt_y-sin(pi*$)/81">
                                          <p:val>
                                            <p:fltVal val="0"/>
                                          </p:val>
                                        </p:tav>
                                        <p:tav tm="100000">
                                          <p:val>
                                            <p:fltVal val="1"/>
                                          </p:val>
                                        </p:tav>
                                      </p:tavLst>
                                    </p:anim>
                                    <p:animScale>
                                      <p:cBhvr>
                                        <p:cTn id="333" dur="26">
                                          <p:stCondLst>
                                            <p:cond delay="650"/>
                                          </p:stCondLst>
                                        </p:cTn>
                                        <p:tgtEl>
                                          <p:spTgt spid="31769"/>
                                        </p:tgtEl>
                                      </p:cBhvr>
                                      <p:to x="100000" y="60000"/>
                                    </p:animScale>
                                    <p:animScale>
                                      <p:cBhvr>
                                        <p:cTn id="334" dur="166" decel="50000">
                                          <p:stCondLst>
                                            <p:cond delay="676"/>
                                          </p:stCondLst>
                                        </p:cTn>
                                        <p:tgtEl>
                                          <p:spTgt spid="31769"/>
                                        </p:tgtEl>
                                      </p:cBhvr>
                                      <p:to x="100000" y="100000"/>
                                    </p:animScale>
                                    <p:animScale>
                                      <p:cBhvr>
                                        <p:cTn id="335" dur="26">
                                          <p:stCondLst>
                                            <p:cond delay="1312"/>
                                          </p:stCondLst>
                                        </p:cTn>
                                        <p:tgtEl>
                                          <p:spTgt spid="31769"/>
                                        </p:tgtEl>
                                      </p:cBhvr>
                                      <p:to x="100000" y="80000"/>
                                    </p:animScale>
                                    <p:animScale>
                                      <p:cBhvr>
                                        <p:cTn id="336" dur="166" decel="50000">
                                          <p:stCondLst>
                                            <p:cond delay="1338"/>
                                          </p:stCondLst>
                                        </p:cTn>
                                        <p:tgtEl>
                                          <p:spTgt spid="31769"/>
                                        </p:tgtEl>
                                      </p:cBhvr>
                                      <p:to x="100000" y="100000"/>
                                    </p:animScale>
                                    <p:animScale>
                                      <p:cBhvr>
                                        <p:cTn id="337" dur="26">
                                          <p:stCondLst>
                                            <p:cond delay="1642"/>
                                          </p:stCondLst>
                                        </p:cTn>
                                        <p:tgtEl>
                                          <p:spTgt spid="31769"/>
                                        </p:tgtEl>
                                      </p:cBhvr>
                                      <p:to x="100000" y="90000"/>
                                    </p:animScale>
                                    <p:animScale>
                                      <p:cBhvr>
                                        <p:cTn id="338" dur="166" decel="50000">
                                          <p:stCondLst>
                                            <p:cond delay="1668"/>
                                          </p:stCondLst>
                                        </p:cTn>
                                        <p:tgtEl>
                                          <p:spTgt spid="31769"/>
                                        </p:tgtEl>
                                      </p:cBhvr>
                                      <p:to x="100000" y="100000"/>
                                    </p:animScale>
                                    <p:animScale>
                                      <p:cBhvr>
                                        <p:cTn id="339" dur="26">
                                          <p:stCondLst>
                                            <p:cond delay="1808"/>
                                          </p:stCondLst>
                                        </p:cTn>
                                        <p:tgtEl>
                                          <p:spTgt spid="31769"/>
                                        </p:tgtEl>
                                      </p:cBhvr>
                                      <p:to x="100000" y="95000"/>
                                    </p:animScale>
                                    <p:animScale>
                                      <p:cBhvr>
                                        <p:cTn id="340" dur="166" decel="50000">
                                          <p:stCondLst>
                                            <p:cond delay="1834"/>
                                          </p:stCondLst>
                                        </p:cTn>
                                        <p:tgtEl>
                                          <p:spTgt spid="317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0" grpId="0"/>
      <p:bldP spid="31752" grpId="0"/>
      <p:bldP spid="31753" grpId="0"/>
      <p:bldP spid="31754" grpId="0"/>
      <p:bldP spid="31755" grpId="0"/>
      <p:bldP spid="31756" grpId="0"/>
      <p:bldP spid="31757" grpId="0"/>
      <p:bldP spid="31758" grpId="0"/>
      <p:bldP spid="31759" grpId="0"/>
      <p:bldP spid="31760" grpId="0"/>
      <p:bldP spid="31761" grpId="0"/>
      <p:bldP spid="31762" grpId="0"/>
      <p:bldP spid="31763" grpId="0"/>
      <p:bldP spid="31764" grpId="0"/>
      <p:bldP spid="31765" grpId="0"/>
      <p:bldP spid="31766" grpId="0"/>
      <p:bldP spid="31767" grpId="0"/>
      <p:bldP spid="31768" grpId="0"/>
      <p:bldP spid="317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33400"/>
            <a:ext cx="6400799" cy="1470000"/>
          </a:xfrm>
        </p:spPr>
        <p:txBody>
          <a:bodyPr>
            <a:normAutofit fontScale="90000"/>
          </a:bodyPr>
          <a:lstStyle/>
          <a:p>
            <a:r>
              <a:rPr lang="en-US" dirty="0" smtClean="0"/>
              <a:t>Nutritional Relationships</a:t>
            </a:r>
            <a:endParaRPr lang="en-US" dirty="0"/>
          </a:p>
        </p:txBody>
      </p:sp>
      <p:sp>
        <p:nvSpPr>
          <p:cNvPr id="5122" name="AutoShape 2" descr="data:image/jpeg;base64,/9j/4AAQSkZJRgABAQAAAQABAAD/2wCEAAkGBhAREBUUDxQWFBUVGRQVFRMWGB8VFxUWHRsYFRoWEhkYHCYiFxskGhYXIC8sJCcpLCwsGB4xNjMqNScrLCkBCQoKBQUFDQUFDSkYEhgpKSkpKSkpKSkpKSkpKSkpKSkpKSkpKSkpKSkpKSkpKSkpKSkpKSkpKSkpKSkpKSkpKf/AABEIAI0BZAMBIgACEQEDEQH/xAAcAAEAAgMBAQEAAAAAAAAAAAAABQYDBAcCCAH/xAA6EAACAQMDAwMDAgUCBgEFAAABAgMABBEFEiEGEzEiQVEHFDIjYUJicYGRUlMIJDM0coIVFpKTsdP/xAAUAQEAAAAAAAAAAAAAAAAAAAAA/8QAFBEBAAAAAAAAAAAAAAAAAAAAAP/aAAwDAQACEQMRAD8A7jSlKBSlKBSlKBSlKBSlKBSlKBSlKBSlKBSlKBSlKBSlKBSlKBSlKBSlKBSlQPV+qTQJbmDcS1zBGyIFLOjE7kHcIAyB5yMfNBPUqnS9XzR3EqNE2S1vHDFIQoDNFNM7M8IlO0rER4bkeADmseq9Z3Bgm7MJjeO3kmaR2xsYPLEojR48yBnhLAsFGwgkA4UhdaVU7vqq4R+20H6yM36cUodJc2886KGaINyYSv4rg4OWGQcsXWRmZVtIlkDsFR3k7an9FbhicIx43xrwDyWzjachZ6VT4+vWYFhANqw20jetmbuzyPBHEqrEcjuIcsM8YIU5wMrdZyiIP9sw9bo7MJo41UJvWQlrfeFJIUkoFUhsnAGQtdK8QyhlDDGGAIwQRgjPBHB/tXugVB6L1pZXc8sFtJveIZbghSAxjJQn8gHUj/8AWQc1ofVDqdtP0yaaM4kIEURzgh39IYfJUZbH8tc2/wCHePM0zswBEICrkZbMzl2PvkYjB88MnPgUHdKqH1G+oaaRFE7QmYyuU2htgCgZZt20jPjA4zk/Bq31xP8A4itU3rFboV/SHflBOGO89qNU/wBR9MjEfABoOwaPq0V1BHPA26OVQ6n9j7H4IOQR7EGtyucfRzqYXMc8ewxkGK52EbR+uu6TtL/t95ZGGPaRRXR6BSlKBSlKBVRW6vJ1uLiO6WARSzRxROqNDiFzGxumI3+tkY+ll2qV4ODm3VD3PSVpJKZXRiWZXdBI4ikddu15YQ2x2GxeSp/EfAwEVddfCO4eN4xtXv4ZX3n9GNpG7m1CiZCEBd5fwSo5xkk6xmUO0lttEUUU8w7oLKkjuFVAEw7hIyx5C5OAx/KpCTo+zaQyNFlj3Tgu5Qd0Msu1C21d4Y7sAbjyckA1tT6HbuJA6AiVEjk5I3Im7avB4xvbxjzQQidYiMSB0d2BuzH+P6jR3H24hXaBg7nhAJ9n5JwTWW56zEaGWSMiEm5VH3ZZmgWWRiyBfSrLbylSCTwuQCcCUbp+2JQmMExyvcJyfTK+4s459y7ceOfHArBL0jZs0haPPcEoZS7lB3QRKY03bY2cFslApO5ueTQRU3XmyVY5IlVsxLLH3gZUeQgqkaBf1WVGRmAIwG43+9tqNu+nreSUSOrbvTkLI6I+05XuorBZMfzg/FSVApSlApSlApSta/1KKBQ0zhQSEX3LMfCoo5Zjg8AE8Gg2aVrWGoxTpvhcOuSpI9mBwVYeQQfIPNbNApXgzKGC59RBYD9gQCf8sP8ANe6BSlKBSlKBSlKBSlKBWvd2EcuzuKG2OsiZ9nX8WH7jNbFKCMvum7WYsZI8sxjYsGZWDICqMrKQUIDMPSRwx+a8r0taCN4xENkkZhcZPqQs7kMc5JLSOxOcksSTUrSgjbLp23i27EOUdpFZ3eRt5QxFizsSfQSvJwB4rw/S9oYliEQVEZ3QIWjKMxZmMbIQyZLtnBGQxHipWlBoHQbba69pArokTKBgGNd21cDwBvbGPmtQ9HWe0L2zwzPv7kncywVGzJv3kFUQEFsEIvHAxNUoPEUSqoVQAqgAAcAAcAD9sV7pSg5J/wAR9yBp9umTlp92PYqsbg5/u61z/wCl+tSLtSGRmuImlltoM4Dqqq8sGdh4lTueSMNGhHIw3ZvqvpLS2DyoqsYFmZgfJheJ4ptpJwGVG7g88xAYrg/TmjOmo2ttAydx50dL6CTLdkjDBATtGAHPK53AjnGKD6Q0zrawngSZbiJQ0fdKvIqsi+CXBPp2nIPtkV8x/UPVZLm8aaTOJyZkJOf0idsSAg7SFRQOAOSwOfNfS0XROlPAI47a3MY/EqqkhlJGRIPVuBB5znOa5v8AWDoi3XmILG0oX7cbQqK8f/UiDAenfGUKLyMxSYA3UGf6e32JtKcKBvtmtSc4Z0KySqcA87ZbWXPwJU4B89kr58k1WPTtR0552c2tqJjETh5FhlQhEcKfU6MzKdpxhBjOOe66PrdvdxCW1lSVD/Ehzg/DDyp/Y4NBvUpSgUpSgUpSgUzVC6o63jjuzFLO1vbxYR2jXfNczsFfsw4ViERHVnZQCC6DIPmT0zSbK9gWe3luTuBVJjPOJI2HoJVZGwjZXnK4b3BB5C1Urntr9TgLQsxWR4pJYprgKywIFleNXbHLO6KrBEyfUCdincJ/pvqsXDduQpuYM0UiblWZUYpINj+qORGwHQlsblOTngLHSlKBSlKBSlKBUHrltItxBcpGZlhWdGjXG8dzt4kiDEAle2VPOdsjYz4M5Sgpx0q4mmMhjkijmlLPH3Ah2LbGNXmCN+TSBBjJIEcZOMEDXt9CuxCiES+tNMaY947jKJibolt+c9sDcQfUMDnxV5pQUltBviGWNnj2jUDETISA/wBzDNahhuyVKxsP2UleAcHVvdGuiu+5hlnMyzOsSSLm2uXYmPc29RlIhFGHU4Uxuf4810ClBz3VNAvgjuQ0jNPGJs5m7lutuFwkXdj9BuCWKhlzySGHBtnSttLHaRrMXLDf+fDBS7FFI7kmAEKgZdjgDJzmpalApSlAr8Jr9qH6wlK6ddspIIt7ggjggiNyCCPFBl0rqayuiRa3EUpUkEI4YjBxyAc448+D7VJ1wzq/p+O0tLOaOK4SOGKDuXUJjTtM6IhuY8PuMh9IIKgNhcOmATc/p11VcM72l/IJXGxoLgKdkqsgk7W8oqySKuGyPzVtwyATQdApWve38UKF55EjQeXdgij35LEDwDUAPqbpG/b95EOcBiSqN7eiQjY4B8lSQPfFBZ6VhtbuOVFeJ1kRhlXRgysPlSOCKzUClKiZ+rLBGKSXdurLwytMgZT8MC2RQS1Kw2d7HMgeF1kQ+HRg6n+hU4NZqBSlQvV/VUGm2j3E+SFwFQY3O54VVz/n9gCfagguvrye6YaZZfnOoN3Nxi3tWO1ic+XcBlA+M/Oa/Lnpa20q2hktEIitp1uJgzs57Zie3lk5J/BJDJgf6WwOcHV+k3VMGofd3AIFxNKHkh94o1VYolU5/UUKuS2B6mIxwK6BJGGBVgCCCCCMgg8EEHyKDmen61LbwWySuFW3liDvnAfDvBcd0KwCoEnhuFJ42uGxhSRHfVHU7W/SIRu8U1vPPGWZSvYdVkcSMc7dpa24YE+nuEcoy1udQdN//GbmTP2EjKrAKZXtWJ2oQhyHhBYqR7pK8bbhsAgOr2jscNdBVKhGjRixkdNzx7EY/m0DsxBYbZYSoJzuJCi2hj7TWqMpaVhKJCVWOOdQzRvt27FililEeD+LZzwFrz0R1BfaRcyyopdIWEd5Bn23bPV/pKv6Qw4DEA5DYayJ19b3JfMCzzdsxQMYFV1BgYSEiH1FFcN6SzeiXPLIQ3pLCCeRxHAXmJiuEiUYnntJu2s8DkIokdSz4bBx6zn0AkO/6bfpPDHNHykqJIh/lYBhn+xpUJ0DoLWVksDAbUaTt+cmMsWBcMAVJJJweQCASSDSgslKUoFQ+va2YisNuFkupQe1ET6QB5lmxysS5GT5PCjLECtHWuqJGkNtpqd645V5SD9vbHnm4kAILj/bHqPvgc1tdL9LrZq7PI09xLtae5f85WAwBjPoRRkKo4FBT776WXckiqLtez2DHIzxmR5JXd5ZpAu8bGaTtSht2Q0aAcLirRp3Rv2qAWlzMjcFzI3fSWTABeVZMkE4GRGyf2qyUoKNqf0ogltY4UnniMZEqsrbkM/OZjE2VBLMzYUrya2dEtLeylijntY4JMCKK4hXEErEAED3ikbGMScnwHerTeyusbNEnccAlU3BNx+Nx4FUzSbx9QsbyIwS21wd7LFcSSMyO67oZY2lUMiiVeNo2q0bFaC9UrT0fU0uYI5o/wAZFDAe4z5Vvgg5B+CDW5QKUpQKUpQKiNck1DKixS3x5eSd3GP2RI19X9Sw/vWTWteS3MaYMkszhIoV/N+Ruf8AZEU7mY8AD5IBk6Cn9jqL/d03/wDFN/8A0rYt9T1WAj72CGePDFpbMsHTAzzBKcvn+Ri2f4asFlfxzBjEdwV5IycY9aMUYc/DAj+1bFBAW/X2mSDKXcLcAnDcqDz6x5U8+Dgjwa3tO6itLhitvPFIwGSiuCwHztznH7+K24raOPcUVV3sXcqAu5sAFnx5OFAyfgVVdS1FLyJXOnXE8X5xTK0SShfaaDMyyRkjkY2tgjjnFBcKVQdL6oniYojPdoo3NbzqbfUo0GMkI4C3aj2ICk8DLnzcdH1mC7hWa2cPG/gjjB8FWB5VgeCDyKDdpSlAr8ZQRg8g+1ftKCm3Gh3dtAbeKCC/tVz24Jm2SKgDbIRvUpIFbaAzFSFGMEjdXOr3RT9y0VraSqqPuaNX7dxAzxL2SDtZQA6yCJg527ipZQQK7he3XajdyrMEUsVRd7kAZwijlj+w5NcUj1U311dNCndS7d1DiRFfsbVtVikSQqyqN6SkJtIEiliSu2g6Lp/06gIB1CSS/ccgXLF4kONv6cJOzOPcgnOTkZqw3ejW0qBJoY5EU5VXRWUHOcgEYHIBqC6T1ti8lvMSO2StuZA2+4iQKGmWQ+mUFmHCgFcgEeCZmPXrdvxcHxkeDyiy8A4J9DKcDJ9QoK/P0TJbAtpM7WoLFmhINxDhsltkLthDkhvRg8MOdw2wek/WPuQorWztdlnhMRaOBGlTjzLJmMMTgBhywdRuK8zeudZukixwPAxb9QRqXlnkgEccpMcaIdrHLgbvSRtOfaq3fyB4l9F1L/8AJui/aBjamHBlklZEcqUWQZLer17m9QBFBA6z1VqOqXH2dnJG8hS4SWNS0VvGVkKo6vuDTSFEZsNlNrr6SQ1Xrobo66hjU6m6yOh3oiyMY439isaqka4GABtbaQSG5wNDQ9KbTTvisrtBhMwwMDHNMwKyyPGLiRVAGCMBcbcZb01KypqGpKYpoPs7RwndDsDcSJ698SiNiEV17YJJVly4AOQQG70XAH+5uwoVbuXuR48NCirFHKRgcyBTJ/R1qzV+KoAAHAHAA9v6V+0CuI/Vi+mGqQrM8TCMwvBGT6NrvLva4gZW72EhZCVZcbk92IHbq5d9Z+j/ALhrW5Cg9pxFINxTcrsuxSR4BfMeRggzKSQFNBUvo3GttrksLqCzQusUmTnaCr+ofLLjzjG3jgiu/V876fdXadR2zs3aW4cMkUbEj7fcYUVvSoYGOJSMj8AnvxX0QKDxM+FJwTgE4Hk45wP3r5Uvdfa9lu7i7UMjtHKdmxnRT6Ujz5CgKqZIKq2Mj1FX+ivqLrv2emXEqsFfYUjJOPW/oXHI5Gc+fYn2r506HWApd/dtst5I9pCBdxKSxXO0bmygIiCZ55kXyaCW6UuC0iPbpbPcXG7txtKjdtkUgSXCyRMELSncqqwJwqgAAGrB0NfzWWpxm6TbJeMo7YACp3HbdHBguFjXdE5BKMCAMYNROi6EjR3D6egW3kYJHI8mZ2AKduMqdrREzAMrAEGUwg+kNma+m0iS3SFpD3GmXtJJuDr2kdZFAJYBO1I0G04b0QsfyAAd1pSlBiurtIkaSVgiICzOxwqqOSWJ8CqyqXGp+ol7axOCqDMdxdDyTIfMER44GHYeSoOKxR6XJqc6zXaNHaQsGt7Z8q0zg/8AXu4yOAMAoh55Jbztq4UGK1tI4kVIlVEUYVFAVVHwoHAFZaUoFKVC6j1np1u+ye7gjfwUaRQw8n1DOR4Pn3480E1WOe4RF3SMqr7liFH+TWppmv2tzn7aeKXGCRG6sR/5AHI/vXu40i3kffJFG77du51DELnOBkcDPP8Aj4oIq50e4t5Hm08qQ+WktJCVjd/JeBxnsO3v6SrHkgEljvaR1BFcFkG6OVP+pBKNkqfuV8Mp9mUlT7E1uSXqK21iAfTjPvk7Rj/2wP6sPmqv9TLJjad6C3lnuYSDCYGMc0eSA5Vl9TLjyoDBuMjjIC30qqfTPXru9sFmvFAYswRwpTuxjG2XaQMZORwMHGeM4q10CtXVdQW3glmcErEjyEDyQilyBn3wK2qxXdqksbxyAMjqyMp8MrAqQf6gkUFU+nVlNJCb+8O64vAsn8sMHLQwxD2UK24+5Lc5IzVwqp9L3TWSpY3pA7eI7Wc8JcRKAEXOcLMqjBU+Qu5cjOLXmgh77p472ltJTbyscvgB4pTgAGeI8McKBuUq+ABuwMVj6f1y4kkeC9hEM8YVso++KZCSvcgJAbAIwQwyu5c+RU7UDbSCXU5Svi3hjiJxxvlbulSflUSI8f7n9KCdIqC6bJtybKTP6QLQMTnuW+cKOf4o8iMjngI38eBPVVBLLHrP/M8xzRduyKjiNgO7PHL/ADv2lcHwViI4IOQn9U0eC5TZcRrIoIIDD8WHhkPlW/cYNRfTnRsVjNcSwyysLlhI8cjBlD85dTjdk55yTnAzmrBSgUpSgUpSgguu9QaDTLuVCVZYJdjL5VypVWH9GIP9q4bpH6aFtsTyEC3lE8aiOGWT7m8QRoWASFQqluFUFSRu5runWyqdMvN+dv21xkjkgdtuRn3rnWi6TIP175DvKxSIIhGI3k2Sxb3m7kjXh7b5yd4CyHd5baEwkqKkogVTKkTIyrF2YpZ09CZ2YTcyrFuidyyjaFVDnMb1RbCPbLFcRx3STukMnaBjmBJDpMzFnZYAGZiSEXZ+JwNu9p1hGYobhzI0v4sbfddRF+YYpGjt3EXfjWP1FFKqQf5TWtLaJILe6vGjRnBSATbmxG/mJ49yI0ssUkvd5A3dtAPxDBTtV1SxgKpsCJP2pGleJmXsBXaJmWF1Mr57ZfcVJk3rnYNg6Z9HtLkj05JZZO41x+ruOS+DkKHdnbICBcDgLz5JJqsNfxCJzI7Wc00t13IfTOkckUkssYMKkJHK22MqxG5zENvkMej9FxBdOtce8MLk5yWZlDszE8klmJJPkk0E1SlKBSlKBXPfraZG0+KKIFmmurePAx/O44YhW5QcMQMkV0KqT9W7buWMQ9/urQLzt5aQJ+W1tvDEZweCeD4Ic/8AppYySapbGZQJ41up5wclwz5Qd1jk78SRn1E8P+XAVe7Vy/6T2Qa8vLgFiJAsih1C4E0kr7l9xujigc5yfUuSdtdQoOP/APEXqa/b29tnBd2mJz4CAINw8kEyk8ZPoNUnQdJ26eIi0hD3MtrdKsXcVWlEawOmGxMoeBWyOckqPyyZb60X8cuqvDKSVitkIKg7o39cnHyGWQZx8ITgKSPOlvGdPWz3lGuy5GcDttBFbyhZDtJ2AqrgkoQsjH1cMQ0dM1SS2MMYXem1o7jtEyMiLOq+lGJOAp9Pp/CYNyxJq79ENHJre7AMq2pM0mSpe4KWYaURZwgZW87RkhvOKqEt7bTBb6FSzNJHvAXJVO+8ZilYONg7LwKp8ZjBzlhVg+hPTzrc3NwyMixKbWPdjcdziZlbbwGX0g/+WOCDkO0UpSgUpSgUpX4TQUjrXWZbi5TS7Fykso7l1MpG63tc4bYc8SNkAecA54yCJ/Rej7G0VVtreJNnh9gMhOMFmcjcxPyTUH9NrbvC41Fx676VmjJXaVtoz24V/uq7v3yPirrQR+qaBbXOO/ErMvKSfjIh+YpFw8Z48qQagdS6FlkeMpez7Yt+xJSzY3BRnfE8TuRt4LsxBNW6lBUDouqxle3PHKoOcOxjHv5Mkdw5PPkOP6DBzkg0DULlSmqTx9o5BgtQyd1eOJ5mw23yCECZ9yRkG10oPEMKooVAFVQFVQMAAcAADwAK90pQKUpQYbyyjmRo5kWRG4ZHUMrDzhlPB5qJ/wDomwB3RwLC3jfATbt/90JUn+9TlKCpw9RixMsOoS7u0Fe3lbHduY2yuwKoHcmVxsO0c74yQC1SfS1jIkTSXAxNcOZ5V49BYBUiJH5duNY48++wn3qWeFWILKCV5UkZIPyPivdAqudSaFJ3Eu7NVa5iIJiZtiXKBXTtuf4XCyvsY/iWIPpJqx1XpOqC7J2FUQtIkZu5GCxuSwQJagZaZy3pBwE9wWxghI6HrcV3CJIsjkq6MNrxSDhopVPKup4IP9fBBqQqlxKlhqSA3DSm8ASUSFC4lAYwSbI1UKrLHOmdv8CDjFXSgUpSgUpSgqn1Q1mK30u5Emd00U0MagZZmaN8nHwq7nJ9gpqqWdxHY20UT3AKsEjSYxpMGQxZdo5ozHtXtQEAkkjPIYAGt36pQtJfadEgTfL9wiO6l+0/ctGEyKCMugUsM8ccgjNW8dNQyMk1yiG5CqHkiLxhiARztYFl5OA2cAn5oKRFPA0SPPNIft8iSYS9kxJ3S0ccgQG3eTkowViSEUAHuEDft23PN3EkRg5eORCWCyMZY0JHckLZErSf9DYqowbPb4jNT1Xa6RJazQWyfpr3pt0EqptjEXZE21QjR7iCcbY2Dbd7Y0unbDU70NLbO0MEk0MqzSov3bbcK8qLjtqhOfSzH07xhgRkI64tbm9mSxiljdJ3SS5CypLJDErhnlAghSKBi688lmZ04Ul67daWqRRrHGNqIqoqj2VQAAP6ACorpzpWGz7jKWkmmbfPcSYMkrc43YACqAcBVAA+PNTIYHxQftKUoFKUoFVD6qzRrpjd4oEMtpu7gLIVFxE7b1HLLsViQPYGrfVI+p+ny3iW9jA4SS4kZmdv4YURu6Rjyf1FXHvu9vIDN9MIZftZXl7n6k0gQSkGRY4wsAV9vCsGifIHvnxnAuNa+n2CQRJFEMIgCgeT/Uk+SfJJ8kk1sUHAetbNjrVyLeHLDbnIErM7RCUYRwWZXZVUhMlY0uCBgnFcv7ef/wCWt3jVneNbV41XLTSIoDqjlFP6yQgI2QSe0Tg5xX0pNo8Dy91kBfYYy2PKn/V845x8bmx5Ncb+o4j0eNisrS3ksj/ZSNIxktrYrtcsSfWwLyRqzZbBUg/p4AUnWb6HTxttpxNcB5RIBE0IjbKMTKsg5cSoMDGB2k4Hiu1/RS0ddJSR3DmeSWfIzkbmwQxJ9TZUknA84xxk/OvTmld6Q+sdwntxJuH6srBiI25BKPtKZyBlxk+x+mPpPEq6Pa7AACrttGcKWkd2UbueCSOfigt1KUoFKUoFVvre8kMSWluSJrxjCrDzFFjM83/pGcD+Z0+aslV7QtAnW6nu7xkaaTEUSpkpBbqSwRWYAszHDMcDJA+KCZsLCOCJIoVCRxqqIo/hUDAHPJ4HvWxSlApSlApSlApSlApSlBCa51QLWRU+3u5ywLZggaVQORhn4UHg8Zz/AJGcUHXNmVBkMsBIB2TwyQsPbwyYPj2JqwUoIvT+p7KdtkNxE7jzGHG8e/KH1Dj9qlK1b/TIJ123ESSr/pkUOPb2YH4H+KipOkFH/b3F1bjjCxy7lGDn0JMsiqPbAAH7UGbqO1uZYpIYQmyaN4mkLESRFwU7iLtKyYDZwWX8fPNVvWXsrZ4Lu7hnhayQxxDcgjdduzEaCQqThvSBhzgDnGKscnTIkAE9xcygY47nZBIOQW+2WPPx8EeRWew6Zs4CGht4kYDAcIN+PP5kbjzz5oIbSbRry9S/ktjbiKJooTKF78ocqxZwpPaVcEKCdx3vkKODbKUoFKUoFKUoNPU9JguU2XEayAHK5HKNgjdG3lGAJwykEexrn910Vr8T4s9RDoGZla5Zy4BKnayqrI4ADAZH8R/lCdMpQcFW3ln1qTTNUuFjiZzMscACxzO7LciKTcCWU7pGwx/Lx/DXbDqNvHKsAZRK+5xEv5Y9TNIyj8VLZ9R4LHGcmqb1t0/bQ3X386GSGWNbW6VSAVzJH2ZlOVK7W8sG3DahGMGrNp3T9nYJLJbxEFgXkYbppZNoJxlizufOBnkn5NBs6pr0Nvu7h/GN5SBydoKqAB5LMzBVH8RyBWPpqykjgzMoWWV5JpFHhWdiwTPuVXamR52596j7Lp2SSRJ7l+Se88G3gSjb2VLZOVhGcDGDITJwcAWWgUpSgUpSgVX9Kk+4vZrhTmKJftYj7M4bdcMvsV3LFHnn1Qv/AHsBqgfTXUJRNcWb4CWiRIoAxlhLcxtJ5P5iNW8+/wC5oL/UaNfh3zLzttx+tL/AjbRIU+SwRgxwMAEe/FSVcw+qGlzy6jpjWMiLPG8jsv8AoiJTfPL7CMBSpz53ADJ4oOgaprUNvbtcO2Y1UMCvqL5wFEePyLEqBjyWFc1+of02kvrCS6lX/nxmbaCW2xAf9ouDhtq85A9TgkYDVcNZsY43021jGyIT5CBv4YIZJY0wTkqHWM+4G0eOKs7oCCCMg8EfI+DQfPH07s1ljSbsoQJu2AME4JgkKMCmdqT7ZlPICRTqSRzXeOn7ZUtowisgYdzYw2spkJlZSv8ACQzkY9vHtUR0z9ONPsB/y8Q3BmYSNkyDcpTaWzyNpI+OfnmrRQKUpQKUpQKUpQKUpQKUpQKUpQKUpQKUpQKUpQKUpQKUpQKUpQKUpQKUpQKVVepupLiCftwrkLA0xIiMuDu2/qYkXamAfAJ5/bB2j1cpYJFEzsWlUAlVGY7kWbEkngbiW+do8Z4oJbU9OjuIJIZRlJUeNx/KwKnHwcGq/wBH9O6haokV1drLFB6Ydke15E24AuWYt+OeAmPxGWPis56uwFzEwd0EiRBlJkViFUhs4XBIz/5D9wP286zjhx3V2j1h/VnYy97OcDAU9h8FiuR/QgBYqVDab1AZpzF29u3uhyXBIdRAwCgD1ArOMnIwVxzkGpmgUpSgUpSgVTdA082uozoSAZmlmUt5lid2lPaI8NFLIysvPpkjbI97lWjrGkR3Mex8qVIeOROJIpB4kiJBwwyR4IIJBBBIIYtJ1h52kV7aeDYcbpQgV+SMxlHbcPf+9YIOlbSOe4uGXfJOYzI0pDhVjC7VTd+KhlD/ANefYY0buz1n0BJrZ1B9e1WtpGGODvYTr8ZAQfsRWovRN1J/3FzlSQSp3zkY8ACZzCSDj1GDJ84HGAydMTjULqW9JDQwu9vZY/EqAFmnBBO4u4KA+yocfkat9aekaVHbQrFFu2rk5Y7mZmJdmcnyzMzMf3J8VuUClKUClKUClKUClKUClKUClKUClKUClKUClKUClKUClKUClKUClKUClKUClKUGKW1jbO9FbKlDkA5Q+VOfKn48Vhh0mBHMiRRq7Y3OqKGbGMbmAyfxX/A+K26UGP7dODtXgYHA4HwP8Vhl0uB/zijbz5RT5JJ8j3JJP9TW1SgwLYxB94RA/Pr2jdyFB5xnkIgPztX4FZ6UoFKUoFKUoK/pfW1rPHHINyK6PITIAvb2mEBJOTh2E8bKBncCCPIzJJrVuZEjWRS0g3IAc7hhj6SODwjH/wBW+DUWOhrUGMp3FaKGOCNg/gRtG6OQQVLgxJyRyAAQQABsQdJWyFcKTht53HcGbtSQEsCMHcsrk/JYmg3n1eAM6mRd0fLjPK+nuer49Hq/pWoOrbHuGPvx7w5jK553hihX+oYbT8EqPJGfN90xFImxWkiBJ4iKr6TEIDGAVIC7APHIIBBFYpejrdvLSflK35Dy9yt438P+4gA/l4880G0nU1qcjupuVA7IDuZRtR/C5ycSIcDP5L8ivyTqmzCbu8rehpQqnc5RQ5O1ByT+nIMYzlGHscaM/Q9uwPrlUnPKsMj0QR+6kEYto8ggg5cEEHFfkfQdoI+2d5XAGNwXIzcHGUAwP+Zk8Yx6ceKCwW06yIrrnawDDIKnBGRkHkHB96yV5jTAA84AGT5/vXqgUpSg/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data:image/jpeg;base64,/9j/4AAQSkZJRgABAQAAAQABAAD/2wCEAAkGBhAREBUUDxQWFBUVGRQVFRMWGB8VFxUWHRsYFRoWEhkYHCYiFxskGhYXIC8sJCcpLCwsGB4xNjMqNScrLCkBCQoKBQUFDQUFDSkYEhgpKSkpKSkpKSkpKSkpKSkpKSkpKSkpKSkpKSkpKSkpKSkpKSkpKSkpKSkpKSkpKSkpKf/AABEIAI0BZAMBIgACEQEDEQH/xAAcAAEAAgMBAQEAAAAAAAAAAAAABQYDBAcCCAH/xAA6EAACAQMDAwMDAgUCBgEFAAABAgMABBEFEiEGEzEiQVEHFDIjYUJicYGRUlMIJDM0coIVFpKTsdP/xAAUAQEAAAAAAAAAAAAAAAAAAAAA/8QAFBEBAAAAAAAAAAAAAAAAAAAAAP/aAAwDAQACEQMRAD8A7jSlKBSlKBSlKBSlKBSlKBSlKBSlKBSlKBSlKBSlKBSlKBSlKBSlKBSlKBSlQPV+qTQJbmDcS1zBGyIFLOjE7kHcIAyB5yMfNBPUqnS9XzR3EqNE2S1vHDFIQoDNFNM7M8IlO0rER4bkeADmseq9Z3Bgm7MJjeO3kmaR2xsYPLEojR48yBnhLAsFGwgkA4UhdaVU7vqq4R+20H6yM36cUodJc2886KGaINyYSv4rg4OWGQcsXWRmZVtIlkDsFR3k7an9FbhicIx43xrwDyWzjachZ6VT4+vWYFhANqw20jetmbuzyPBHEqrEcjuIcsM8YIU5wMrdZyiIP9sw9bo7MJo41UJvWQlrfeFJIUkoFUhsnAGQtdK8QyhlDDGGAIwQRgjPBHB/tXugVB6L1pZXc8sFtJveIZbghSAxjJQn8gHUj/8AWQc1ofVDqdtP0yaaM4kIEURzgh39IYfJUZbH8tc2/wCHePM0zswBEICrkZbMzl2PvkYjB88MnPgUHdKqH1G+oaaRFE7QmYyuU2htgCgZZt20jPjA4zk/Bq31xP8A4itU3rFboV/SHflBOGO89qNU/wBR9MjEfABoOwaPq0V1BHPA26OVQ6n9j7H4IOQR7EGtyucfRzqYXMc8ewxkGK52EbR+uu6TtL/t95ZGGPaRRXR6BSlKBSlKBVRW6vJ1uLiO6WARSzRxROqNDiFzGxumI3+tkY+ll2qV4ODm3VD3PSVpJKZXRiWZXdBI4ikddu15YQ2x2GxeSp/EfAwEVddfCO4eN4xtXv4ZX3n9GNpG7m1CiZCEBd5fwSo5xkk6xmUO0lttEUUU8w7oLKkjuFVAEw7hIyx5C5OAx/KpCTo+zaQyNFlj3Tgu5Qd0Msu1C21d4Y7sAbjyckA1tT6HbuJA6AiVEjk5I3Im7avB4xvbxjzQQidYiMSB0d2BuzH+P6jR3H24hXaBg7nhAJ9n5JwTWW56zEaGWSMiEm5VH3ZZmgWWRiyBfSrLbylSCTwuQCcCUbp+2JQmMExyvcJyfTK+4s459y7ceOfHArBL0jZs0haPPcEoZS7lB3QRKY03bY2cFslApO5ueTQRU3XmyVY5IlVsxLLH3gZUeQgqkaBf1WVGRmAIwG43+9tqNu+nreSUSOrbvTkLI6I+05XuorBZMfzg/FSVApSlApSlApSta/1KKBQ0zhQSEX3LMfCoo5Zjg8AE8Gg2aVrWGoxTpvhcOuSpI9mBwVYeQQfIPNbNApXgzKGC59RBYD9gQCf8sP8ANe6BSlKBSlKBSlKBSlKBWvd2EcuzuKG2OsiZ9nX8WH7jNbFKCMvum7WYsZI8sxjYsGZWDICqMrKQUIDMPSRwx+a8r0taCN4xENkkZhcZPqQs7kMc5JLSOxOcksSTUrSgjbLp23i27EOUdpFZ3eRt5QxFizsSfQSvJwB4rw/S9oYliEQVEZ3QIWjKMxZmMbIQyZLtnBGQxHipWlBoHQbba69pArokTKBgGNd21cDwBvbGPmtQ9HWe0L2zwzPv7kncywVGzJv3kFUQEFsEIvHAxNUoPEUSqoVQAqgAAcAAcAD9sV7pSg5J/wAR9yBp9umTlp92PYqsbg5/u61z/wCl+tSLtSGRmuImlltoM4Dqqq8sGdh4lTueSMNGhHIw3ZvqvpLS2DyoqsYFmZgfJheJ4ptpJwGVG7g88xAYrg/TmjOmo2ttAydx50dL6CTLdkjDBATtGAHPK53AjnGKD6Q0zrawngSZbiJQ0fdKvIqsi+CXBPp2nIPtkV8x/UPVZLm8aaTOJyZkJOf0idsSAg7SFRQOAOSwOfNfS0XROlPAI47a3MY/EqqkhlJGRIPVuBB5znOa5v8AWDoi3XmILG0oX7cbQqK8f/UiDAenfGUKLyMxSYA3UGf6e32JtKcKBvtmtSc4Z0KySqcA87ZbWXPwJU4B89kr58k1WPTtR0552c2tqJjETh5FhlQhEcKfU6MzKdpxhBjOOe66PrdvdxCW1lSVD/Ehzg/DDyp/Y4NBvUpSgUpSgUpSgUzVC6o63jjuzFLO1vbxYR2jXfNczsFfsw4ViERHVnZQCC6DIPmT0zSbK9gWe3luTuBVJjPOJI2HoJVZGwjZXnK4b3BB5C1Urntr9TgLQsxWR4pJYprgKywIFleNXbHLO6KrBEyfUCdincJ/pvqsXDduQpuYM0UiblWZUYpINj+qORGwHQlsblOTngLHSlKBSlKBSlKBUHrltItxBcpGZlhWdGjXG8dzt4kiDEAle2VPOdsjYz4M5Sgpx0q4mmMhjkijmlLPH3Ah2LbGNXmCN+TSBBjJIEcZOMEDXt9CuxCiES+tNMaY947jKJibolt+c9sDcQfUMDnxV5pQUltBviGWNnj2jUDETISA/wBzDNahhuyVKxsP2UleAcHVvdGuiu+5hlnMyzOsSSLm2uXYmPc29RlIhFGHU4Uxuf4810ClBz3VNAvgjuQ0jNPGJs5m7lutuFwkXdj9BuCWKhlzySGHBtnSttLHaRrMXLDf+fDBS7FFI7kmAEKgZdjgDJzmpalApSlAr8Jr9qH6wlK6ddspIIt7ggjggiNyCCPFBl0rqayuiRa3EUpUkEI4YjBxyAc448+D7VJ1wzq/p+O0tLOaOK4SOGKDuXUJjTtM6IhuY8PuMh9IIKgNhcOmATc/p11VcM72l/IJXGxoLgKdkqsgk7W8oqySKuGyPzVtwyATQdApWve38UKF55EjQeXdgij35LEDwDUAPqbpG/b95EOcBiSqN7eiQjY4B8lSQPfFBZ6VhtbuOVFeJ1kRhlXRgysPlSOCKzUClKiZ+rLBGKSXdurLwytMgZT8MC2RQS1Kw2d7HMgeF1kQ+HRg6n+hU4NZqBSlQvV/VUGm2j3E+SFwFQY3O54VVz/n9gCfagguvrye6YaZZfnOoN3Nxi3tWO1ic+XcBlA+M/Oa/Lnpa20q2hktEIitp1uJgzs57Zie3lk5J/BJDJgf6WwOcHV+k3VMGofd3AIFxNKHkh94o1VYolU5/UUKuS2B6mIxwK6BJGGBVgCCCCCMgg8EEHyKDmen61LbwWySuFW3liDvnAfDvBcd0KwCoEnhuFJ42uGxhSRHfVHU7W/SIRu8U1vPPGWZSvYdVkcSMc7dpa24YE+nuEcoy1udQdN//GbmTP2EjKrAKZXtWJ2oQhyHhBYqR7pK8bbhsAgOr2jscNdBVKhGjRixkdNzx7EY/m0DsxBYbZYSoJzuJCi2hj7TWqMpaVhKJCVWOOdQzRvt27FililEeD+LZzwFrz0R1BfaRcyyopdIWEd5Bn23bPV/pKv6Qw4DEA5DYayJ19b3JfMCzzdsxQMYFV1BgYSEiH1FFcN6SzeiXPLIQ3pLCCeRxHAXmJiuEiUYnntJu2s8DkIokdSz4bBx6zn0AkO/6bfpPDHNHykqJIh/lYBhn+xpUJ0DoLWVksDAbUaTt+cmMsWBcMAVJJJweQCASSDSgslKUoFQ+va2YisNuFkupQe1ET6QB5lmxysS5GT5PCjLECtHWuqJGkNtpqd645V5SD9vbHnm4kAILj/bHqPvgc1tdL9LrZq7PI09xLtae5f85WAwBjPoRRkKo4FBT776WXckiqLtez2DHIzxmR5JXd5ZpAu8bGaTtSht2Q0aAcLirRp3Rv2qAWlzMjcFzI3fSWTABeVZMkE4GRGyf2qyUoKNqf0ogltY4UnniMZEqsrbkM/OZjE2VBLMzYUrya2dEtLeylijntY4JMCKK4hXEErEAED3ikbGMScnwHerTeyusbNEnccAlU3BNx+Nx4FUzSbx9QsbyIwS21wd7LFcSSMyO67oZY2lUMiiVeNo2q0bFaC9UrT0fU0uYI5o/wAZFDAe4z5Vvgg5B+CDW5QKUpQKUpQKiNck1DKixS3x5eSd3GP2RI19X9Sw/vWTWteS3MaYMkszhIoV/N+Ruf8AZEU7mY8AD5IBk6Cn9jqL/d03/wDFN/8A0rYt9T1WAj72CGePDFpbMsHTAzzBKcvn+Ri2f4asFlfxzBjEdwV5IycY9aMUYc/DAj+1bFBAW/X2mSDKXcLcAnDcqDz6x5U8+Dgjwa3tO6itLhitvPFIwGSiuCwHztznH7+K24raOPcUVV3sXcqAu5sAFnx5OFAyfgVVdS1FLyJXOnXE8X5xTK0SShfaaDMyyRkjkY2tgjjnFBcKVQdL6oniYojPdoo3NbzqbfUo0GMkI4C3aj2ICk8DLnzcdH1mC7hWa2cPG/gjjB8FWB5VgeCDyKDdpSlAr8ZQRg8g+1ftKCm3Gh3dtAbeKCC/tVz24Jm2SKgDbIRvUpIFbaAzFSFGMEjdXOr3RT9y0VraSqqPuaNX7dxAzxL2SDtZQA6yCJg527ipZQQK7he3XajdyrMEUsVRd7kAZwijlj+w5NcUj1U311dNCndS7d1DiRFfsbVtVikSQqyqN6SkJtIEiliSu2g6Lp/06gIB1CSS/ccgXLF4kONv6cJOzOPcgnOTkZqw3ejW0qBJoY5EU5VXRWUHOcgEYHIBqC6T1ti8lvMSO2StuZA2+4iQKGmWQ+mUFmHCgFcgEeCZmPXrdvxcHxkeDyiy8A4J9DKcDJ9QoK/P0TJbAtpM7WoLFmhINxDhsltkLthDkhvRg8MOdw2wek/WPuQorWztdlnhMRaOBGlTjzLJmMMTgBhywdRuK8zeudZukixwPAxb9QRqXlnkgEccpMcaIdrHLgbvSRtOfaq3fyB4l9F1L/8AJui/aBjamHBlklZEcqUWQZLer17m9QBFBA6z1VqOqXH2dnJG8hS4SWNS0VvGVkKo6vuDTSFEZsNlNrr6SQ1Xrobo66hjU6m6yOh3oiyMY439isaqka4GABtbaQSG5wNDQ9KbTTvisrtBhMwwMDHNMwKyyPGLiRVAGCMBcbcZb01KypqGpKYpoPs7RwndDsDcSJ698SiNiEV17YJJVly4AOQQG70XAH+5uwoVbuXuR48NCirFHKRgcyBTJ/R1qzV+KoAAHAHAA9v6V+0CuI/Vi+mGqQrM8TCMwvBGT6NrvLva4gZW72EhZCVZcbk92IHbq5d9Z+j/ALhrW5Cg9pxFINxTcrsuxSR4BfMeRggzKSQFNBUvo3GttrksLqCzQusUmTnaCr+ofLLjzjG3jgiu/V876fdXadR2zs3aW4cMkUbEj7fcYUVvSoYGOJSMj8AnvxX0QKDxM+FJwTgE4Hk45wP3r5Uvdfa9lu7i7UMjtHKdmxnRT6Ujz5CgKqZIKq2Mj1FX+ivqLrv2emXEqsFfYUjJOPW/oXHI5Gc+fYn2r506HWApd/dtst5I9pCBdxKSxXO0bmygIiCZ55kXyaCW6UuC0iPbpbPcXG7txtKjdtkUgSXCyRMELSncqqwJwqgAAGrB0NfzWWpxm6TbJeMo7YACp3HbdHBguFjXdE5BKMCAMYNROi6EjR3D6egW3kYJHI8mZ2AKduMqdrREzAMrAEGUwg+kNma+m0iS3SFpD3GmXtJJuDr2kdZFAJYBO1I0G04b0QsfyAAd1pSlBiurtIkaSVgiICzOxwqqOSWJ8CqyqXGp+ol7axOCqDMdxdDyTIfMER44GHYeSoOKxR6XJqc6zXaNHaQsGt7Z8q0zg/8AXu4yOAMAoh55Jbztq4UGK1tI4kVIlVEUYVFAVVHwoHAFZaUoFKVC6j1np1u+ye7gjfwUaRQw8n1DOR4Pn3480E1WOe4RF3SMqr7liFH+TWppmv2tzn7aeKXGCRG6sR/5AHI/vXu40i3kffJFG77du51DELnOBkcDPP8Aj4oIq50e4t5Hm08qQ+WktJCVjd/JeBxnsO3v6SrHkgEljvaR1BFcFkG6OVP+pBKNkqfuV8Mp9mUlT7E1uSXqK21iAfTjPvk7Rj/2wP6sPmqv9TLJjad6C3lnuYSDCYGMc0eSA5Vl9TLjyoDBuMjjIC30qqfTPXru9sFmvFAYswRwpTuxjG2XaQMZORwMHGeM4q10CtXVdQW3glmcErEjyEDyQilyBn3wK2qxXdqksbxyAMjqyMp8MrAqQf6gkUFU+nVlNJCb+8O64vAsn8sMHLQwxD2UK24+5Lc5IzVwqp9L3TWSpY3pA7eI7Wc8JcRKAEXOcLMqjBU+Qu5cjOLXmgh77p472ltJTbyscvgB4pTgAGeI8McKBuUq+ABuwMVj6f1y4kkeC9hEM8YVso++KZCSvcgJAbAIwQwyu5c+RU7UDbSCXU5Svi3hjiJxxvlbulSflUSI8f7n9KCdIqC6bJtybKTP6QLQMTnuW+cKOf4o8iMjngI38eBPVVBLLHrP/M8xzRduyKjiNgO7PHL/ADv2lcHwViI4IOQn9U0eC5TZcRrIoIIDD8WHhkPlW/cYNRfTnRsVjNcSwyysLlhI8cjBlD85dTjdk55yTnAzmrBSgUpSgUpSgguu9QaDTLuVCVZYJdjL5VypVWH9GIP9q4bpH6aFtsTyEC3lE8aiOGWT7m8QRoWASFQqluFUFSRu5runWyqdMvN+dv21xkjkgdtuRn3rnWi6TIP175DvKxSIIhGI3k2Sxb3m7kjXh7b5yd4CyHd5baEwkqKkogVTKkTIyrF2YpZ09CZ2YTcyrFuidyyjaFVDnMb1RbCPbLFcRx3STukMnaBjmBJDpMzFnZYAGZiSEXZ+JwNu9p1hGYobhzI0v4sbfddRF+YYpGjt3EXfjWP1FFKqQf5TWtLaJILe6vGjRnBSATbmxG/mJ49yI0ssUkvd5A3dtAPxDBTtV1SxgKpsCJP2pGleJmXsBXaJmWF1Mr57ZfcVJk3rnYNg6Z9HtLkj05JZZO41x+ruOS+DkKHdnbICBcDgLz5JJqsNfxCJzI7Wc00t13IfTOkckUkssYMKkJHK22MqxG5zENvkMej9FxBdOtce8MLk5yWZlDszE8klmJJPkk0E1SlKBSlKBXPfraZG0+KKIFmmurePAx/O44YhW5QcMQMkV0KqT9W7buWMQ9/urQLzt5aQJ+W1tvDEZweCeD4Ic/8AppYySapbGZQJ41up5wclwz5Qd1jk78SRn1E8P+XAVe7Vy/6T2Qa8vLgFiJAsih1C4E0kr7l9xujigc5yfUuSdtdQoOP/APEXqa/b29tnBd2mJz4CAINw8kEyk8ZPoNUnQdJ26eIi0hD3MtrdKsXcVWlEawOmGxMoeBWyOckqPyyZb60X8cuqvDKSVitkIKg7o39cnHyGWQZx8ITgKSPOlvGdPWz3lGuy5GcDttBFbyhZDtJ2AqrgkoQsjH1cMQ0dM1SS2MMYXem1o7jtEyMiLOq+lGJOAp9Pp/CYNyxJq79ENHJre7AMq2pM0mSpe4KWYaURZwgZW87RkhvOKqEt7bTBb6FSzNJHvAXJVO+8ZilYONg7LwKp8ZjBzlhVg+hPTzrc3NwyMixKbWPdjcdziZlbbwGX0g/+WOCDkO0UpSgUpSgUpX4TQUjrXWZbi5TS7Fykso7l1MpG63tc4bYc8SNkAecA54yCJ/Rej7G0VVtreJNnh9gMhOMFmcjcxPyTUH9NrbvC41Fx676VmjJXaVtoz24V/uq7v3yPirrQR+qaBbXOO/ErMvKSfjIh+YpFw8Z48qQagdS6FlkeMpez7Yt+xJSzY3BRnfE8TuRt4LsxBNW6lBUDouqxle3PHKoOcOxjHv5Mkdw5PPkOP6DBzkg0DULlSmqTx9o5BgtQyd1eOJ5mw23yCECZ9yRkG10oPEMKooVAFVQFVQMAAcAADwAK90pQKUpQYbyyjmRo5kWRG4ZHUMrDzhlPB5qJ/wDomwB3RwLC3jfATbt/90JUn+9TlKCpw9RixMsOoS7u0Fe3lbHduY2yuwKoHcmVxsO0c74yQC1SfS1jIkTSXAxNcOZ5V49BYBUiJH5duNY48++wn3qWeFWILKCV5UkZIPyPivdAqudSaFJ3Eu7NVa5iIJiZtiXKBXTtuf4XCyvsY/iWIPpJqx1XpOqC7J2FUQtIkZu5GCxuSwQJagZaZy3pBwE9wWxghI6HrcV3CJIsjkq6MNrxSDhopVPKup4IP9fBBqQqlxKlhqSA3DSm8ASUSFC4lAYwSbI1UKrLHOmdv8CDjFXSgUpSgUpSgqn1Q1mK30u5Emd00U0MagZZmaN8nHwq7nJ9gpqqWdxHY20UT3AKsEjSYxpMGQxZdo5ozHtXtQEAkkjPIYAGt36pQtJfadEgTfL9wiO6l+0/ctGEyKCMugUsM8ccgjNW8dNQyMk1yiG5CqHkiLxhiARztYFl5OA2cAn5oKRFPA0SPPNIft8iSYS9kxJ3S0ccgQG3eTkowViSEUAHuEDft23PN3EkRg5eORCWCyMZY0JHckLZErSf9DYqowbPb4jNT1Xa6RJazQWyfpr3pt0EqptjEXZE21QjR7iCcbY2Dbd7Y0unbDU70NLbO0MEk0MqzSov3bbcK8qLjtqhOfSzH07xhgRkI64tbm9mSxiljdJ3SS5CypLJDErhnlAghSKBi688lmZ04Ul67daWqRRrHGNqIqoqj2VQAAP6ACorpzpWGz7jKWkmmbfPcSYMkrc43YACqAcBVAA+PNTIYHxQftKUoFKUoFVD6qzRrpjd4oEMtpu7gLIVFxE7b1HLLsViQPYGrfVI+p+ny3iW9jA4SS4kZmdv4YURu6Rjyf1FXHvu9vIDN9MIZftZXl7n6k0gQSkGRY4wsAV9vCsGifIHvnxnAuNa+n2CQRJFEMIgCgeT/Uk+SfJJ8kk1sUHAetbNjrVyLeHLDbnIErM7RCUYRwWZXZVUhMlY0uCBgnFcv7ef/wCWt3jVneNbV41XLTSIoDqjlFP6yQgI2QSe0Tg5xX0pNo8Dy91kBfYYy2PKn/V845x8bmx5Ncb+o4j0eNisrS3ksj/ZSNIxktrYrtcsSfWwLyRqzZbBUg/p4AUnWb6HTxttpxNcB5RIBE0IjbKMTKsg5cSoMDGB2k4Hiu1/RS0ddJSR3DmeSWfIzkbmwQxJ9TZUknA84xxk/OvTmld6Q+sdwntxJuH6srBiI25BKPtKZyBlxk+x+mPpPEq6Pa7AACrttGcKWkd2UbueCSOfigt1KUoFKUoFVvre8kMSWluSJrxjCrDzFFjM83/pGcD+Z0+aslV7QtAnW6nu7xkaaTEUSpkpBbqSwRWYAszHDMcDJA+KCZsLCOCJIoVCRxqqIo/hUDAHPJ4HvWxSlApSlApSlApSlApSlBCa51QLWRU+3u5ywLZggaVQORhn4UHg8Zz/AJGcUHXNmVBkMsBIB2TwyQsPbwyYPj2JqwUoIvT+p7KdtkNxE7jzGHG8e/KH1Dj9qlK1b/TIJ123ESSr/pkUOPb2YH4H+KipOkFH/b3F1bjjCxy7lGDn0JMsiqPbAAH7UGbqO1uZYpIYQmyaN4mkLESRFwU7iLtKyYDZwWX8fPNVvWXsrZ4Lu7hnhayQxxDcgjdduzEaCQqThvSBhzgDnGKscnTIkAE9xcygY47nZBIOQW+2WPPx8EeRWew6Zs4CGht4kYDAcIN+PP5kbjzz5oIbSbRry9S/ktjbiKJooTKF78ocqxZwpPaVcEKCdx3vkKODbKUoFKUoFKUoNPU9JguU2XEayAHK5HKNgjdG3lGAJwykEexrn910Vr8T4s9RDoGZla5Zy4BKnayqrI4ADAZH8R/lCdMpQcFW3ln1qTTNUuFjiZzMscACxzO7LciKTcCWU7pGwx/Lx/DXbDqNvHKsAZRK+5xEv5Y9TNIyj8VLZ9R4LHGcmqb1t0/bQ3X386GSGWNbW6VSAVzJH2ZlOVK7W8sG3DahGMGrNp3T9nYJLJbxEFgXkYbppZNoJxlizufOBnkn5NBs6pr0Nvu7h/GN5SBydoKqAB5LMzBVH8RyBWPpqykjgzMoWWV5JpFHhWdiwTPuVXamR52596j7Lp2SSRJ7l+Se88G3gSjb2VLZOVhGcDGDITJwcAWWgUpSgUpSgVX9Kk+4vZrhTmKJftYj7M4bdcMvsV3LFHnn1Qv/AHsBqgfTXUJRNcWb4CWiRIoAxlhLcxtJ5P5iNW8+/wC5oL/UaNfh3zLzttx+tL/AjbRIU+SwRgxwMAEe/FSVcw+qGlzy6jpjWMiLPG8jsv8AoiJTfPL7CMBSpz53ADJ4oOgaprUNvbtcO2Y1UMCvqL5wFEePyLEqBjyWFc1+of02kvrCS6lX/nxmbaCW2xAf9ouDhtq85A9TgkYDVcNZsY43021jGyIT5CBv4YIZJY0wTkqHWM+4G0eOKs7oCCCMg8EfI+DQfPH07s1ljSbsoQJu2AME4JgkKMCmdqT7ZlPICRTqSRzXeOn7ZUtowisgYdzYw2spkJlZSv8ACQzkY9vHtUR0z9ONPsB/y8Q3BmYSNkyDcpTaWzyNpI+OfnmrRQKUpQKUpQKUpQKUpQKUpQKUpQKUpQKUpQKUpQKUpQKUpQKUpQKUpQKUpQKVVepupLiCftwrkLA0xIiMuDu2/qYkXamAfAJ5/bB2j1cpYJFEzsWlUAlVGY7kWbEkngbiW+do8Z4oJbU9OjuIJIZRlJUeNx/KwKnHwcGq/wBH9O6haokV1drLFB6Ydke15E24AuWYt+OeAmPxGWPis56uwFzEwd0EiRBlJkViFUhs4XBIz/5D9wP286zjhx3V2j1h/VnYy97OcDAU9h8FiuR/QgBYqVDab1AZpzF29u3uhyXBIdRAwCgD1ArOMnIwVxzkGpmgUpSgUpSgVTdA082uozoSAZmlmUt5lid2lPaI8NFLIysvPpkjbI97lWjrGkR3Mex8qVIeOROJIpB4kiJBwwyR4IIJBBBIIYtJ1h52kV7aeDYcbpQgV+SMxlHbcPf+9YIOlbSOe4uGXfJOYzI0pDhVjC7VTd+KhlD/ANefYY0buz1n0BJrZ1B9e1WtpGGODvYTr8ZAQfsRWovRN1J/3FzlSQSp3zkY8ACZzCSDj1GDJ84HGAydMTjULqW9JDQwu9vZY/EqAFmnBBO4u4KA+yocfkat9aekaVHbQrFFu2rk5Y7mZmJdmcnyzMzMf3J8VuUClKUClKUClKUClKUClKUClKUClKUClKUClKUClKUClKUClKUClKUClKUClKUGKW1jbO9FbKlDkA5Q+VOfKn48Vhh0mBHMiRRq7Y3OqKGbGMbmAyfxX/A+K26UGP7dODtXgYHA4HwP8Vhl0uB/zijbz5RT5JJ8j3JJP9TW1SgwLYxB94RA/Pr2jdyFB5xnkIgPztX4FZ6UoFKUoFKUoK/pfW1rPHHINyK6PITIAvb2mEBJOTh2E8bKBncCCPIzJJrVuZEjWRS0g3IAc7hhj6SODwjH/wBW+DUWOhrUGMp3FaKGOCNg/gRtG6OQQVLgxJyRyAAQQABsQdJWyFcKTht53HcGbtSQEsCMHcsrk/JYmg3n1eAM6mRd0fLjPK+nuer49Hq/pWoOrbHuGPvx7w5jK553hihX+oYbT8EqPJGfN90xFImxWkiBJ4iKr6TEIDGAVIC7APHIIBBFYpejrdvLSflK35Dy9yt438P+4gA/l4880G0nU1qcjupuVA7IDuZRtR/C5ycSIcDP5L8ivyTqmzCbu8rehpQqnc5RQ5O1ByT+nIMYzlGHscaM/Q9uwPrlUnPKsMj0QR+6kEYto8ggg5cEEHFfkfQdoI+2d5XAGNwXIzcHGUAwP+Zk8Yx6ceKCwW06yIrrnawDDIKnBGRkHkHB96yV5jTAA84AGT5/vXqgUpSg/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126" name="Picture 6" descr="http://fl1504015.edublogs.org/files/2012/02/omn-carn-herb-1z2my1u.gif">
            <a:hlinkClick r:id="rId2"/>
          </p:cNvPr>
          <p:cNvPicPr>
            <a:picLocks noChangeAspect="1" noChangeArrowheads="1"/>
          </p:cNvPicPr>
          <p:nvPr/>
        </p:nvPicPr>
        <p:blipFill>
          <a:blip r:embed="rId3" cstate="print"/>
          <a:srcRect r="1351" b="11571"/>
          <a:stretch>
            <a:fillRect/>
          </a:stretch>
        </p:blipFill>
        <p:spPr bwMode="auto">
          <a:xfrm>
            <a:off x="2895600" y="4267200"/>
            <a:ext cx="5562600" cy="1981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676400"/>
          </a:xfrm>
        </p:spPr>
        <p:txBody>
          <a:bodyPr>
            <a:normAutofit fontScale="90000"/>
          </a:bodyPr>
          <a:lstStyle/>
          <a:p>
            <a:r>
              <a:rPr lang="en-US" dirty="0" smtClean="0"/>
              <a:t>Definition</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457200" y="2057400"/>
            <a:ext cx="8229600" cy="4068763"/>
          </a:xfrm>
        </p:spPr>
        <p:txBody>
          <a:bodyPr/>
          <a:lstStyle/>
          <a:p>
            <a:r>
              <a:rPr lang="en-US" dirty="0" smtClean="0"/>
              <a:t>Nutritional Relationships - the interactions in an ecosystem providing each organism with the nutrients it needs for maintenance, growth, and reproduction.</a:t>
            </a:r>
            <a:endParaRPr lang="en-US" dirty="0"/>
          </a:p>
        </p:txBody>
      </p:sp>
      <p:pic>
        <p:nvPicPr>
          <p:cNvPr id="4098" name="Picture 2" descr="http://funbeach.wikispaces.com/file/view/2012-04-30_1008.png/327399566/500x302/2012-04-30_1008.png">
            <a:hlinkClick r:id="rId2"/>
          </p:cNvPr>
          <p:cNvPicPr>
            <a:picLocks noChangeAspect="1" noChangeArrowheads="1"/>
          </p:cNvPicPr>
          <p:nvPr/>
        </p:nvPicPr>
        <p:blipFill>
          <a:blip r:embed="rId3" cstate="print"/>
          <a:srcRect t="15894"/>
          <a:stretch>
            <a:fillRect/>
          </a:stretch>
        </p:blipFill>
        <p:spPr bwMode="auto">
          <a:xfrm>
            <a:off x="2438400" y="4133849"/>
            <a:ext cx="5362500" cy="27241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Autotrophic/Heterotrophic Nutrition </a:t>
            </a:r>
            <a:endParaRPr lang="en-US" dirty="0"/>
          </a:p>
        </p:txBody>
      </p:sp>
      <p:sp>
        <p:nvSpPr>
          <p:cNvPr id="3" name="Content Placeholder 2"/>
          <p:cNvSpPr>
            <a:spLocks noGrp="1"/>
          </p:cNvSpPr>
          <p:nvPr>
            <p:ph sz="quarter" idx="1"/>
          </p:nvPr>
        </p:nvSpPr>
        <p:spPr>
          <a:xfrm>
            <a:off x="0" y="1219200"/>
            <a:ext cx="8153400" cy="4495800"/>
          </a:xfrm>
        </p:spPr>
        <p:txBody>
          <a:bodyPr/>
          <a:lstStyle/>
          <a:p>
            <a:r>
              <a:rPr lang="en-US" dirty="0" smtClean="0"/>
              <a:t>Autotrophic Nutrition - Organisms that can synthesize their own food from inorganic materials and a source of energy. Ex: Flowers, Trees, Shrubs</a:t>
            </a:r>
          </a:p>
          <a:p>
            <a:r>
              <a:rPr lang="en-US" dirty="0" smtClean="0"/>
              <a:t>Heterotrophic Nutrition – All other organisms depend upon other organisms for food. Ex: Humans, Dogs, Lions</a:t>
            </a:r>
            <a:endParaRPr lang="en-US" dirty="0"/>
          </a:p>
        </p:txBody>
      </p:sp>
      <p:pic>
        <p:nvPicPr>
          <p:cNvPr id="3074" name="Picture 2" descr="http://t0.gstatic.com/images?q=tbn:ANd9GcSX8Sd4fgwkCm_XZzRqwcojslzNepAi7PjyM2E4DX6RB5RzwAKYKA">
            <a:hlinkClick r:id="rId2"/>
          </p:cNvPr>
          <p:cNvPicPr>
            <a:picLocks noChangeAspect="1" noChangeArrowheads="1"/>
          </p:cNvPicPr>
          <p:nvPr/>
        </p:nvPicPr>
        <p:blipFill>
          <a:blip r:embed="rId3" cstate="print"/>
          <a:srcRect/>
          <a:stretch>
            <a:fillRect/>
          </a:stretch>
        </p:blipFill>
        <p:spPr bwMode="auto">
          <a:xfrm>
            <a:off x="457200" y="5295900"/>
            <a:ext cx="4038600" cy="1562100"/>
          </a:xfrm>
          <a:prstGeom prst="rect">
            <a:avLst/>
          </a:prstGeom>
          <a:noFill/>
        </p:spPr>
      </p:pic>
      <p:pic>
        <p:nvPicPr>
          <p:cNvPr id="3076" name="Picture 4" descr="http://t2.gstatic.com/images?q=tbn:ANd9GcTdMXmL9zkBvJ90THAmDgQk_E2dM9URcornA9Om8z19utc1ce48"/>
          <p:cNvPicPr>
            <a:picLocks noChangeAspect="1" noChangeArrowheads="1"/>
          </p:cNvPicPr>
          <p:nvPr/>
        </p:nvPicPr>
        <p:blipFill>
          <a:blip r:embed="rId4" cstate="print"/>
          <a:srcRect/>
          <a:stretch>
            <a:fillRect/>
          </a:stretch>
        </p:blipFill>
        <p:spPr bwMode="auto">
          <a:xfrm>
            <a:off x="6677025" y="5010150"/>
            <a:ext cx="2466975" cy="1847850"/>
          </a:xfrm>
          <a:prstGeom prst="rect">
            <a:avLst/>
          </a:prstGeom>
          <a:noFill/>
        </p:spPr>
      </p:pic>
      <p:sp>
        <p:nvSpPr>
          <p:cNvPr id="3078" name="AutoShape 6" descr="data:image/jpeg;base64,/9j/4AAQSkZJRgABAQAAAQABAAD/2wCEAAkGBhISEBQTEBQWFRAUEhYVFRYWFxUVFhQUFxgXFBUVFxgbJyYgGRkkGhkUHy8gIygpLS0tFh8xNjAqNSYrLCkBCQoKDgwOGg8PGiwiHyQtLC8qLDUsLywsLi8sLywsLCwsLCksLywvMjYsLCwpLCksLCksLCwsLCkpKSwsLSwsLP/AABEIAPsAyQMBIgACEQEDEQH/xAAcAAEAAgMBAQEAAAAAAAAAAAAABQcDBAYCCAH/xABAEAACAQMCBAQEBAMECQUAAAABAgMABBESIQUGMUETIlFhBxQycUJSgZEjM6EVJHKxNENTYoKiwdHwJURjksL/xAAaAQEAAwEBAQAAAAAAAAAAAAAAAwQFAgEG/8QALBEAAgIBBAEDAgYDAQAAAAAAAAECAxEEEiExQRMiUTLwBWFxgbHRI5HBof/aAAwDAQACEQMRAD8AvGlKUApSlAKUrxNMqKWchUUEszEAKBuSSdgMd6A90qBl594apw19ag+njxf96hfijxdH4HdSW8iSIwjTUjB1w80cbYZTjOCaA7d3ABJOABkk7ADuTX7Xz5zJ8RZLjl+K3Z83DStDOfxNFCokVifV8w5PfD++Oi53+K721vDa2bD5n5eJppm8xh1RowVQdmkIOSTkAEbEnbncuzvZLOC3zIMgZGT0Gdz+leqqv4Qclso/tS+ZmuZkPhGRizJCesjs2+pxv12U+5AsSLmC1aTwkuIWlyRoEsZfI6jSDnPWujl8EhSlKHgpSlAKUpQClKUApSlAKUpQClKUApSlAKUpQHiaZUUs5CooLMzEAKBuSSdgAO9VXzN8drVWaG0g+bBBUs50Rt28q6WaRf0APYmul+KHFuHw2gHEUMwZv4UCswMzqM7gEDSNiS2w26nANA8V5llmDIqx29ux/kW6CGPG2NenDSnYbuT9hXEpJEtdbmzJx3mWK5BMdlaW5P0tAsiED0IVgj9O6ftUKCQGCkqHAD6SQHAYOAwH1DUqnB7gHtX5Xl3xjbYnH22z/wBDVfc2y6oRij9ZATnvjH6V7jkKsrYDkOGIkywfByQ+N2B7775NY5GIGQM+o749q9A9OoJAIBGCQdwfce9eLPZ09reCQ43zDcXkge8meQk4yQSkYPXTEuAB7Ab9zXbcica4BZSBpI7iW4BBFxLbroQjzAxRKzGPBxuQWz0NV0a86sjK4Pp6V2ptEUqYvg+s+B802l4ubSeOXHUKfMv+JDhl/UCpWvlLlXgbXMqCK8htrvViPxGmjYt0Xw5VUjUdvLqBOehr6W5Wt7xLZUv5I5bhcgyRggOv4SQQPN64GKni8opzjteCXpSldHApSlAKUpQClKUApSlAKUpQClKUApSlAfO3xJsp3uJLviRMXiM0dnaqVMzQodixGViTfUx8xJbAA2Iry2RQNjk9z6mrh5n4JLcXvEOI8QiYWNirJbxOCvzBjHlAGM+CznUW6NqAzgHFRhsk7gsSScY3JOScDpvmoLC3Ryzy31L+v/n+dSkVnNaNa3Uq5hZo5o2G6kZDGNvR9ORjuK1eH2XjTwxatPiSqmrrgtkA49M4/Sro4HwkCwht7lFbEKpIjYZSR298dj7Cq85qCRaUHJtI5TjvwtDEyWDqFbzCKTIXB3HhuPpHoGBHuKjOCcv3cTrBd2JntC+CCEfwdR3kikU5UZ3KggHfoatKztVijSNM6EUKoJJIVRgDJ3O1ZdQ6dx19vTNV1c+uyR0pnA84fD2zjsZ5LeHTNGokU65G2QguMMxGNGr+lVrX0LMgZSrAFWBBB6EEYIPsRVMcz8lzWep1BktRkq67si9lkXqMdNQ2+1SVWbuG+TycNj3JcGly7weK5kEEs/hSSMFid0DxMx2VHKkNGScAN5hk9B3+jPh4t8lp4HEUIngYxrJqVxNEBlHDA5JA8pJAOw75qqOXfhdE8KSXUjOzqHCwuFjUHzLhxkuem+QPTPWu44DxeeyvIYZZpJ7K6cxI0zGSWC4wWRfEPmdHAYANkggb462q7Yt7fJSuqljd4LIpSlWSoKUpQClKUApSlAKUpQClKUApSlAKUpQFUceu14jeXJuCf7PsHaERZYLJMgDzyygfUF2VV3HU9yDAXfFOFtDqnsnjtmHlla08NCCPKVdPMuex2ro+MIOG305mBWyvJvHjnOfDjuHAEsUjfg1Fdak7bkdttPny8QcMufOnniwuWXzkkbL+YkZ6Vn2uXqYefyNGpR9LKx+ZzPI3KKqVvJc75e3jYhjGjZ0PIQBqk0kY9OvXp3azVz/HuLeBaB4BqdwiQhRqyzjyEAfVhctjvprZ4FPG0CGKQyrj6ySWZurFs9GyT5dsdMCqdjlL3s2Kq4R/xrvGfv74Mdr/AOp2colykEspERjOHMMbjSWJyNRZG7dCPvUvacEiinlnQN4swQOSxIIQaVwD0OMVBwcOurVmNnomt2Zn+Xkbw2jZiWbwpNxpJJOlht2rYk5gvWGmPh8gk9ZZYljX31AksPtjNd8v6Xx+pTeIv3Ln9P4MnD+KSfNXNvKQ3h6JI2AAPhS5wjAbalIxnuMGtw3KsWXIJGNS5BIDDbUOwI9etRvDOGm1jlmupFaeVvEnk+lFAGFRc9EUbDPrUXwy3kubpb7+XEFMcSFcNLCQ38Rj1GWKlQew981xJJtvx/0tVPCSxlv+D85b5eV5rmB5pxHbSKII0leJY45QZlI04JOSw36af26DmCTVNY20Z/vEl9bug2ZlSFvFklIPUBVP3/esfKPKRvLi/nW4mgAmjgBhMeHMUS69SurbgtgEY7133LfJNtZM8kYeS4k+ueZvEmYdhqP0r7KANh6VfrplJqbfwY910Y7oRXlr/wBJ8UpSrpQFKUoBSlKAUpSgFKUoBSlKAUpSgFKUoDHcW6SKUkVXRhhlYBlYehB2IqBj+HfDFJZbK2BOf9UnfrgY2/SuipQFK3PDhw+RbW+H8GOTNlcuP4bL5tCM/RJkUlcHGQMj3y3PLSu3jW8jQTNuZIsFZPTxEPlkHv196uG4t0kUpIqujDDKwDKR6EHYiuD5v+H1tDa3FzYK9rcxQvKvgMyxu0aMwRod4yDjH05qnZpsvdF4NGrXYioTWfz8nOxtxKPbw7acdiryQMfchgw/Y1o2POF1cuYraO0MgBJPzJkCgEAkqqgncjvXrg3PLLFE3EYjCJEVknUFoHDAEZIyY29j/QVKT88WCDa4jYnoseZGY+gVM7/equ1rhxyWHNS5UsGsnKjyMHv5jcMpysQUR26n18P8ZHq37V7uuK65PlrJfmLw7BE3SLt4k7jZEHodzsMb1E8YivL2F5TG8VrGA8dqdpbvSQzCbG6qVDAJ1yQd9qtzlG7spbVH4eI1t26LGqoFbbKso+lxtkHepa6FZzJ9eCKzVSqWILvyeuUuXVsbSOAHUygtI+MGSVzqkc/dicegwO1TFKVomWKUpQClKUApSlAKUpQClKUApSlAKUpQClK0ON8cgtIWmuXEcS4yTkkk9FUDdmPoN6A2Ly+jhQvNIkaDqzsqKP1bAquuN/GAR3oS1RLmzRQJnRhqZ2O/gtnQ2hcZBO5bGRitDmRLjjCYmDWlqvngiIRpmkAOiafOQgAO0QOdzk1w9xaTW8ohuU0uwYo6nVHKFxqKnquMjysARmqd2o2r2clynTbvr4LKtPjMskjRLZTmcrqhRXhPiLg5LsSFjwQMgFuufWvPF+LcSvYmhYQ2UEgKyFHNxOUIwyq2lUTIyNW5GdulVxNaK5UtnUhyrKWVlPqrLgip7kHitw8skZd57RUJWaQElJAwUxCU/wAwYye+MfvBHVynHjhrsnekhCXPKfR2VrarHGsaDEaIEUeiqMAe+wr9htkT6FVc9dKhc/tWSlVclzAqJuOWYjIZoTJb3DdZbdzEzd/OB5X/AOIHNS1K9jJxeUcyipLDRqwcx8Utj5vDv4fsttcgbdMfwpMDthSa6jl3ne1vCY42aO4X67eZfDmX30H6h/vKSPeoGo/jPA47lV1ZSWM6oZk2lhcbhkb7426H+tW69U1xIqWaRPmBZtK47knnKSZ2s74Bb+JdWobR3UWcCeP0P5l7H9QvY1oJprKM5pp4YpSlengpSlAKUpQClKUApSlAKUqF5s5njsbcysC8jMEhiX65pW+iNfv3PYAmgHNHNcNjGpky8sjaIYUGZJn/ACqPTpljsMjPUZ4aCwmnlF1xBtc4OYogcwWo7CMdGkx1kO/pX7wzhkhla7vWEl9IMEj6II+oghHZR3PVjknrvK1m36jd7Y9GnRp9vul2KrjmiZJOIu0bF/DhET56RyBtWhD7g5bbYgb9QO/t+IxPr0SI3hMVkwwPhsOob0Iwevoarbit7Hc3rXEA0wmMJqwV+YYH+YVPYDCg4ycVV6i8lruSwfoqU5L5gFuUsp9oyxFtL2OolvBf0bJOk984qLFavEbTxY2QHSTgq35WBBB/cVBVPDw+n95JbIZWV2vvBbVK4Hlzjl1JxJFnm1LJDKfDUBIgU0kaV3OfqOSc/ptXfVO1giTyKUpXh0ftKg+c7xks3WM4lmZLeMjrqmYJkeh06zn2qaVAoAHQDA+w2Fe44yeZ5wRvHeC+OqtGxiuoW128w+qOQf5oejL3FdZyRzcL2FhIvh3kBEdzF+STH1LucxtuVP8AnioaoXi8UlvMnELUEzQjTNGv/ubbq8Z9XX6lPqO+1WtPdte19FTU07luXZa9K0+D8WiuoI54GDxSqGUj0PY+hByCOxBHatytIzBSlKAUpSgFKUoBSlKAVWHF7g3PG5xJjRw+KNIV/wDkuUEkkp99OEFWfXGc58kPNKL2wZY79F0kN/KuYhv4UvofRxuP2Kx2xcotIkqkozTZq0qL4Rx4TM8UiNBdxbSwP9af7yno8Z7ONtx6ipSseUXF4ZtRkpLKILjfLPiP8xbN4F6BtIB5JR/s516Oh6Z6jb0xVb8ER0RoZV0ywSNGwyDjG43H3x+lXLXE/EXhSKsV2iqsyzJHIRhTLHJ5cH8zA6SM+hrrO+Ox/scNbJb1+5Bg1+14U17FUS4a9xbklXjcxzRtqjkXqjdOncHoQeorvOU+Y/mbUyTaUlidopt8KHXHmGeikEH9643FaV7wOOQPkEM433bGoAhXK5wSPXFT12LG2XRDZW87o9luUrn+TeY/mYiko03UAVJV9dvLIvqrAZ9j+megqVrDwcJ5WTn+b7BJzZQSgmOXiMCMASp0lZM4I3B+1Zp2n4bIsN+2u1c6be8Pf8sVz2STHR+jY++PXMT6XsW644paf8zMn/6qzr2xjmjaKZQ8bqVZWGQynqCKv01xsqwzPvslXblHE1+1B3NjJwmdIJWL8NmfRbSsctbud1t5T3Q48rfofacqnZW63hl2uxWLKIzlu+PDuILB0sL9z4Y/DBeYyVX0WUdB+YbYqz6q7mjhpntZETaVQJIm7rNGdcZHocjH6mu85V42Lyyt7kY/ixKxA30tjDr+jBh+laGms3xw/Bm6mvZPK8krSlKslYUpSgFKUoBSlKAUpSgOf5s5Kgv1UvqjuI94biM6ZYj7Huvqp2+x3riLm5vLDy8RiaWEdLy3QvGR6zRDzRH1IBXfarXqE5l5vt7IKJSzTSZ8KGJS80pHUIo7e5wPeo7K4zXuJK7JQftOVseIxTIHhkSRD+JGDD7HHQ+x3rhOfbpmvoon/lJB4sY7NKWZWb3ZVAA9Mk96mrC/DcZnK2ptVns0lKMY8u6SlDIRHkKSGIIyTtnvUX8SSwntCy/wFEgD42E74AVj28q7epz6bZkoKMmlzwakZuUU2sckIprMprWU1mRqoMupmwtZVWsUZrOlRslRhEEqTJcWzKsygodQJSSM9UcDB67gjvW/Z80XkM5a51XEDx/TBGg8KQHbAJBKlcjJJryorKq13HUSisPlHEtPGTyuGYeJ8TvLp0ddFvHFNHNFG6iVmeJwytKwPlG30qe+5rPxHjt215a3txKDLFdQokUWpIVikYRSqFJJLOGOWJPQDoMV7UV5S18a7sYMZ8S8jZh6pDmd/TsgH696n0+qtlZGC4WSDUaauNcpvl4On+K/EjPKvDc6YGhWedsKXYa2WKNCc6fMjMWxnYAdTULy9zBIkwtbp9ZYH5eYgAyY6xSY28QDcH8Q9+sj8YOGvHc294oPhtH8tKeyNqMkJPsS0i59SPWuLuYBKmkkgghlYHDI67q6nsQas6uyULcS+kpaWKcMx7LPBr18JZCtvc2xx/db6dEA/wBk5E6H/nb9q4fgnN99NrjFvBJNCBrHjGJ5AekqAqV0k++x222qa+GHHQ/F72No5IZZreCVo5FAKvDmJvMPqBDoQRsQTVjSpxkzjVSUoplsUpSr5nilKUApSlAKUpQClKUAqj34rOeIXqwReJxBrmVXkm1LFa2qsVt1z1Kso1hF+rVnerqu5GWN2UZYKxUbnJAJAwOu9UhwrjRh4dbmDE3EL5mYZ3MlwxJlklP5U6H7AetV9Q/bgsade7Jiv4JbO/sp5rhriWZmt5E0qpEb7qYo130K+569vWsfxA4q0lwtqMeFEI5nwclpDq8NT6Ko82O5IrqOA8tJb5kcma7cfxZ33dieqr+ROwUdqr3m57f5rXaNMWmmYyPhWtmZBmURuwyzDy7KSBn7CqX19eF2Xvo78voxq1ZkatRWrNG1Umi4mb0ZrajNaMTVtxtUEkTxZtpWda1kNZ1aoGTIyrWFr75a5tbzSXW1lZpFG7eFIjRSMo7lQdWPasoNega6qsdU1NeDy2tWwcH5LN5o4tZPwuWa4PiWMkIPlGTIsmAgQH8ZYrjpg46YqjpY5bY+HdDQ4TWCzBsx+7DALr9Le+/Qiuk4NIJrGThDMsN1HObiwZ8CKYeL46x5/OGZlK9cMCM4IpzBBNNecOTiFm0ERklb+I0UivMsYZIwyE+XI6NjVtscbfQXxV0U113k+dp/xSaffWDU5L4a7z/PP/Dt44nWMtlTKG3ZyD0iABIz1O9dDf2q3kMV1ZvouUHiWs4BUg7+Rs7+G26lTtvn76nOF4ZivD4G/jT/AM4j/UWwwZGb0LDygHrk+orPe3hS8s7O2OlFVpZQOgt0Uxxofu23/CKrJNYa4+P0RbeOU+V5/Vlhcm8zC+tVl06JVZop4z1inQ4dPt0I9mFTlV3yAxXivEY1H8No7WZjnZZSrKdvVgM5/wB33qxK1YS3RTMqcdsmhSlK6ORSlKAUpSgFKUoBVS3/AAWCHmCTw4xHmxEqqM6Wd5Ss0ir0U4AB04zue5q2qgeZ+TIL7w2lMkc0JJjmhfw5U1bMobB8p2yCK4sjui0d1y2SUjhuKxvd3CcOgYq0g13Tr1htR9Qz2eT6R7EnpWt8XZ+HpbRWdvgXdqymGOIArEhwrpK3RAyEnH1EgHFWTy5ytb2MbLApy51SSOxeWVgManc7k+3QZOAM186ceihS8uVtpPFthMxjkJLFtWGk834wHLKH31Yzk1A4+jXhck6l61mXwYlas8bVoJP7en6ev7VkS5Pp/X2z6VmuLNJSRKxNW3G9RsEuf3I/Y4raSSq0oliLJBHrOr1HrLWVZahcSZSN9XrIHrRWasiy1G4kikZruzjmXRKoZD2P+YPUH3Fd7yBw9L3g0aX395UyTj+NlyAk0kaeY7khQMNnO9V3dX4ijZzuFHQdSSQAB7kkD9at7kHgMlnw+GGbHjed5ADkK8rtKUG5+nVpyNjjPetf8MUsS+DI/E3HMfkrX5CbhAa3SyLyTXDrBOrRiOfUXkiEjk61ZUDAqR+A4O+Tu8K4etnHNdXsqm4kw08vRFUfRFGPyjoB1Y/oKszmDl6G9hMNwpK6gyspKvG67rIjDdWB7/fsaqDmDlXweItFcyS3CeGs1o07lxpHllXGAmtWwc46OtWtTDZFz8efkq0W5ai+/HwaXA+M3SXMvEICUkmIxbyfy5LdBpjSQD6XwNQYfST3BINy8rc0w30PiRZV1OmWJvrik7ow/wAj0I3FVBcnSawWfEJoJxcWraZ1wGB+ieMHPhSe3o3VT0qnp9a1LE+v4JrtLuWY9/yX/SoblXmiK/g8WLKsDoljb64pB9SN/wBD0Iwama2uzMFKUoBSlKAUpSgFKUoDFd2qSxtHIoaN1KMp6MrDDA+xBNVvxj4GWxQ/JSyQOB5Vc+NFsOhDecD3DbZ6dqs2leNJ8M9Ta6PlxuDXSySxfLyu8EjxyGJdcepPq0ttnqDjrv0rBBMDnGcqSGBBDKR1BB3Bq3bKMpd8RjO5W9MgOMeWeKKQft5hn2qC5t5Ja4kE9syJPgLIH1aJVH0klckOOmcdNu1ZVijucejVrcnBS7OJVqyh6x8S4HexeIskXhhInkadTriCKpPlO3nJwoU775q1eGfCGxnsrd3WaG5e3jaR455NXiMgZi2osrYYnt7dKQ0rms5E9UoPGCsRLXsTVrcWsZ7KUwXqlJFOA5B8OZc4WRH6YPp2OR7Vi8Wq06XF4ZYhcpLKJJZ6zJPULcXoRGY42BO5xkgbD9eldNyjyXcXtx4M7C2jEEVw+g65WjlLKqqSAI28jZJBI9KQ00rOhPURrXJs8n8lw8UiuI5buaK6jlZXjBjZGhJDxSKjLlRg6cg9U96u+xtzHEiM7SMiKpdsanKgAu2NsnqfvWhwHlS0slItYUjJADMBmR8Enzucs25PU96lq3IQUFhGJObk8sVzHxB5ca7tMwj+9wN40B6ZdQQ0Z/3XUspHuPSunpXTSawzlPHKPnifiKyorp0YA47j1B9wcj9K1o0Z9ldkOc5UKf0IYHI/aug584B8pxFgoxBd6p4vRZR/pEY/UiQf4z6VDwppNfN3V+jNx/0bdU/UipGxyvxyeCRrqEapYpHguYlyqXccZ2KjtIAcqd98r0NXnwbjEN1Ak9u4eKQZUj9iCOoYHIIO4INUdaaIhhBgFmY9d2Y5Y7+9THLPMv8AZ85c/wCgTsPmFH+okOwuVHZTsHx6Bu1XdHqvd6cuvH9f1/oq6rT8b135LmpXmOQMAykFSAQQcgg7gg9xXqtgzRSlKAUpSgFKUoBSlKArjj8Rh40egS8s1YdtU1s+lvufCdf0FbVZPinDpSzulHmt76NSfSKfMEg/XUleKzNVHE8/JqaSWYY+Dn+eoy9jJGoJMkkEeB1bXPGpUe5BxVtgVVvMq+SD2vrM/f8AvEYx/U/tVp1Y0n0fuVtX9f7GtxLh6TwyQyqGjkRkYHoQwwa+Wrq3kgd7Zhm5il8DSc+Z9QRCO5DAqa+rqqp+FQ/2xxB2iTxElt3jcqCwElumoqx3HnV/613qEtmX4ONO3vwvJo8v8iQ251zaZ7jbDsg0x47Rqc6f8R3PtU7yxKw47IufK3C1YjbqtywU+v42/etmsHJWH4zeNgZis7aLPca2klI+x2/YVU0zbsLmpSjXwWJSlK0zLFKUoDifjBZK3C3lLBZLZ0niJzguDo8Pbc61dkx6sPSq0tLNxGokOqQKNRwBlu+w261c3OXLnz9lLba/DL6CrY1YZHWRcjuMqM+1Vb4FzDdva3ccQdIklDxu5WRXJGUVlBwCGBydiB1zmsv8Rrk4qSXXZf0c0m4t9kXPCRWOOTYg7gjBB3BHcVL38QxUIX3rHj0aR0Pw/wDiYLRTa3Udx8quPAkMbO0S94mAyzIv4SMkDbsKt/h3EYriJJoHDxSLqRl6EH/zp2xXz1cJVnfBLi0EnC44o5A0sRkMqHIaPxJHkXY/hIIwRt17g1vaS92pp+DJ1NKraa8lgUpSrxUFKUoBSlKAUpWG8vEijaSVgkaKWZmOAqgZJJ9MUBxfxTutSWlov13F5GxGx/gwHxpG9saU/evOahuG3D3tw/EZQVDr4dpG3WO1zkOR2eQ+Y+gwMkVMVl6malPC8Grpa3GGX5IjmkP8sXiQyvDNDMEHVvBlSVlHvpBqwuA8xW97F4trIsidDj6kbrpdTurexqsbQlOLzIn0TWkc8g3wsqv4Kke7J1/wipHh+IeNWjRYVrqK4jnA28RYkEsbkDqwbbUexxUunntez55ItTDct/xwWcTVNtzGBHfcVZSyTTKIUBI1QREW0JBP06iWf/iqzOcraaTh92lv/Pe2lVAM5LFCMLjGGPQH1IqvOD/K3vDxCozD4KwyR9HiZQAVYdVZWGcn0BqXUvEUn1nkh0scybXeOCfH7H09Pao294MTMLi2le3u1XT4qYYOnXRLGfLImexwRtvtWXhFi8MQjkmabSfK7qFbRtpViPqI3822a3azlJxeYs0nFTWJI/eDfEKSKVLfiqJGXOmK6jJFvK3ZH1bxSHc4Ox7H16mHmizeUQpcwNMc4jEsZc46gKDnOx29q46/sI542imUPG4wynuP+hHUHsaq204dDbTNb8RuHgW3ZJLbwVCNKpLskpkjQuzrjGdsetaFWo3Lnsz7dNtfD4PpalVz8NObnnuJbYTtd26xeJHM6sJom1aTDMSAWyDqViBkBhvjaxqtJ5WSo1h4FcD8WLMIlteDrBMIpDnGYLjEbffEngt7YPrXfVpcZ4THdW8tvMMxyoyN64I6j0IOCD6gV5OKnFxfk9jLa00UzxC52qGRCWqQFnJFLJa3H+kQHBPQSxn+XMvsw6+hyKw3kwiaIEeWRymrONLaSy7d8kYr5eUZQk62uTfi1KKn4P2aDy1G2Pi2sqTWZ8OeIYQ7lWTvFIPxRn0PTYjBFb93xBUZFOcyNpUD2BYn7DH9RWe2gBNe12TrxJHlkYz4Zc/K3MUd9ax3Ee2oYdD1jkXZ429w2R77HvUtVafCGQifiUQ/lrNA4AH45IfOf10rVl19NXLfFS+UYM47ZNClKV2ciqyl5mvb6SVoJ/lbJJXjjKRo0s/hnS0paQEImoHAC52OasqVNSkZIyCMjYjPcHsaovjNtdWPDpLGWGVRHphF2iFrdreSQBpS4+htDMCp7mord+PaTU7M+86214vxLQHgvoJ0OSplt1IYdPrgdQcH0XtWrf8AD7m+K/2pLG8SEFbe3EkcDMDkPLrJaQ9MLsox3yakFRIYsIMRRR+UDpoRdgP0FQvC+NyjhS3cuJZRbtMwGF1fU4XYYGFwOnas/wBaxrs0PRri+UdCBWC+vo4Y2kmdUjUZZmOAP+59hua9WlyskaSJurorr9mAYf0NaPBeFLfcWfxsPb8PjiZYzurXUwLK7Do2hBt6Eg1xVXvltJLbPTjuMPD0vrvVNZWSRI6qFuLtjEZFBJUiJAXKb6hkgHO1dTylyJ8tK11dS/MXzLo140xxRk58OFPwjPVup9snPW0rUhVGHSMmdsp9sVzPHvh5ZXUnjFWhuf8Ab27GGU/4iNm6D6geldNSpCM4OX4c3Sg+DxOYfl8aG3m/+xwpP3yKhrXiM8Nz8nxBFS5KloZEz4N0g+opn6XHdD9+mKtWuc565RF/baFOi6ibxbaXcGKZfpOR+E9CN9t8ZAqCdEJLrBPXfOLznJC1B8VSZbpJLa2EkghZGleZYkClw2jGGZmyuQcYGo9c7eOE80gv8tfL8tfps8cnlWQ9NcLfS6nqAD9sjep1pVAySAPUkAfvWY04PDRqJxmspnHXPEbheJcPeS28C4a7ijWeOVZEkhc6ZoZCQpzpOVBz02q8BVQ3F8l5eWdraFZpI7yG5mZCGSGKBtbF2GQGJ8oHqfcZt6tPT52crBl6jG/h5FKUqcgOV575L+dRZICsd9DkxSEbMPxQyY3Mbf8AKdx3BqDishybe9iMUp6xSbZx+KNhs4z0ZDX0TWpxLhMFwmi4ijlTOdMiK659cMDvVW/TRuw+mvJYq1Eq+O18HzpBYpGdeXZsYDOxchfyqT0Fb/CbqSaTwrOM3E/5U3VfQyyfTGvuT9quEfDThWvX8jb59NA0dMfR9P8ASp+0so4kCRIsaDoqKEUfYDaoFoE3mcskr1bxiKwQvJPKvyNuVd/EuJXMs7jIUyEAYQHoiqAo+2e+K6GlK0EklhFNvPIpSlengrDeWaSxvHKoaN1Kup6MrDBB/Ss1KA4Vfhd4eEt7+6jt9x4R8GXSvZI3kUsqj31VF2fw8v7NDb2r209nltHzJljlVXyWRvDVlcbnoB16DtZ1K4dcX2iRWTXTKv4J8O+K28AhW6tdAzp1RTSGIHfQjFhqVd8ah/2rs+UuVEsYmUO8ssrmSaWT6pJCAM4GyqAAAo6Cp2leqEU8pHLnKSw2KUpXRyKUpQClKUBo8V4Hb3K6LmGOZRnAkRXwTsSufpPuKh0+GfCgQRY2+xzugI/Y7GumpQGrw/hUMC6beKOJPyxosY/ZQB61tUpQCuelkv2LGMBQrS6QyrhwpcRKPNnSwC5Y6SM7bHboaUByfD5OJjUsgBOAVYiMruWDZIYbgAYAB3+o4Oa25JOIAYARmxscJpJ0ZOoawQA2wxnO+cbE9DSgIK3S+WTzsHjDD8KBmUtID0IC6V8I9N9+ta8P9ojSXKkeEuVUJtISdQ3bfGlN8jZ36kAV0tKA8pnAzjON8dM98V6pSgP/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data:image/jpeg;base64,/9j/4AAQSkZJRgABAQAAAQABAAD/2wCEAAkGBhISEBQTEBQWFRAUEhYVFRYWFxUVFhQUFxgXFBUVFxgbJyYgGRkkGhkUHy8gIygpLS0tFh8xNjAqNSYrLCkBCQoKDgwOGg8PGiwiHyQtLC8qLDUsLywsLi8sLywsLCwsLCksLywvMjYsLCwpLCksLCksLCwsLCkpKSwsLSwsLP/AABEIAPsAyQMBIgACEQEDEQH/xAAcAAEAAgMBAQEAAAAAAAAAAAAABQcDBAYCCAH/xABAEAACAQMCBAQEBAMECQUAAAABAgMABBESIQUGMUETIlFhBxQycUJSgZEjM6EVJHKxNENTYoKiwdHwJURjksL/xAAaAQEAAwEBAQAAAAAAAAAAAAAAAwQFAgEG/8QALBEAAgIBBAEDAgYDAQAAAAAAAAECAxEEEiExQRMiUTLwBWFxgbHRI5HBof/aAAwDAQACEQMRAD8AvGlKUApSlAKUrxNMqKWchUUEszEAKBuSSdgMd6A90qBl594apw19ag+njxf96hfijxdH4HdSW8iSIwjTUjB1w80cbYZTjOCaA7d3ABJOABkk7ADuTX7Xz5zJ8RZLjl+K3Z83DStDOfxNFCokVifV8w5PfD++Oi53+K721vDa2bD5n5eJppm8xh1RowVQdmkIOSTkAEbEnbncuzvZLOC3zIMgZGT0Gdz+leqqv4Qclso/tS+ZmuZkPhGRizJCesjs2+pxv12U+5AsSLmC1aTwkuIWlyRoEsZfI6jSDnPWujl8EhSlKHgpSlAKUpQClKUApSlAKUpQClKUApSlAKUpQHiaZUUs5CooLMzEAKBuSSdgAO9VXzN8drVWaG0g+bBBUs50Rt28q6WaRf0APYmul+KHFuHw2gHEUMwZv4UCswMzqM7gEDSNiS2w26nANA8V5llmDIqx29ux/kW6CGPG2NenDSnYbuT9hXEpJEtdbmzJx3mWK5BMdlaW5P0tAsiED0IVgj9O6ftUKCQGCkqHAD6SQHAYOAwH1DUqnB7gHtX5Xl3xjbYnH22z/wBDVfc2y6oRij9ZATnvjH6V7jkKsrYDkOGIkywfByQ+N2B7775NY5GIGQM+o749q9A9OoJAIBGCQdwfce9eLPZ09reCQ43zDcXkge8meQk4yQSkYPXTEuAB7Ab9zXbcica4BZSBpI7iW4BBFxLbroQjzAxRKzGPBxuQWz0NV0a86sjK4Pp6V2ptEUqYvg+s+B802l4ubSeOXHUKfMv+JDhl/UCpWvlLlXgbXMqCK8htrvViPxGmjYt0Xw5VUjUdvLqBOehr6W5Wt7xLZUv5I5bhcgyRggOv4SQQPN64GKni8opzjteCXpSldHApSlAKUpQClKUApSlAKUpQClKUApSlAfO3xJsp3uJLviRMXiM0dnaqVMzQodixGViTfUx8xJbAA2Iry2RQNjk9z6mrh5n4JLcXvEOI8QiYWNirJbxOCvzBjHlAGM+CznUW6NqAzgHFRhsk7gsSScY3JOScDpvmoLC3Ryzy31L+v/n+dSkVnNaNa3Uq5hZo5o2G6kZDGNvR9ORjuK1eH2XjTwxatPiSqmrrgtkA49M4/Sro4HwkCwht7lFbEKpIjYZSR298dj7Cq85qCRaUHJtI5TjvwtDEyWDqFbzCKTIXB3HhuPpHoGBHuKjOCcv3cTrBd2JntC+CCEfwdR3kikU5UZ3KggHfoatKztVijSNM6EUKoJJIVRgDJ3O1ZdQ6dx19vTNV1c+uyR0pnA84fD2zjsZ5LeHTNGokU65G2QguMMxGNGr+lVrX0LMgZSrAFWBBB6EEYIPsRVMcz8lzWep1BktRkq67si9lkXqMdNQ2+1SVWbuG+TycNj3JcGly7weK5kEEs/hSSMFid0DxMx2VHKkNGScAN5hk9B3+jPh4t8lp4HEUIngYxrJqVxNEBlHDA5JA8pJAOw75qqOXfhdE8KSXUjOzqHCwuFjUHzLhxkuem+QPTPWu44DxeeyvIYZZpJ7K6cxI0zGSWC4wWRfEPmdHAYANkggb462q7Yt7fJSuqljd4LIpSlWSoKUpQClKUApSlAKUpQClKUApSlAKUpQFUceu14jeXJuCf7PsHaERZYLJMgDzyygfUF2VV3HU9yDAXfFOFtDqnsnjtmHlla08NCCPKVdPMuex2ro+MIOG305mBWyvJvHjnOfDjuHAEsUjfg1Fdak7bkdttPny8QcMufOnniwuWXzkkbL+YkZ6Vn2uXqYefyNGpR9LKx+ZzPI3KKqVvJc75e3jYhjGjZ0PIQBqk0kY9OvXp3azVz/HuLeBaB4BqdwiQhRqyzjyEAfVhctjvprZ4FPG0CGKQyrj6ySWZurFs9GyT5dsdMCqdjlL3s2Kq4R/xrvGfv74Mdr/AOp2colykEspERjOHMMbjSWJyNRZG7dCPvUvacEiinlnQN4swQOSxIIQaVwD0OMVBwcOurVmNnomt2Zn+Xkbw2jZiWbwpNxpJJOlht2rYk5gvWGmPh8gk9ZZYljX31AksPtjNd8v6Xx+pTeIv3Ln9P4MnD+KSfNXNvKQ3h6JI2AAPhS5wjAbalIxnuMGtw3KsWXIJGNS5BIDDbUOwI9etRvDOGm1jlmupFaeVvEnk+lFAGFRc9EUbDPrUXwy3kubpb7+XEFMcSFcNLCQ38Rj1GWKlQew981xJJtvx/0tVPCSxlv+D85b5eV5rmB5pxHbSKII0leJY45QZlI04JOSw36af26DmCTVNY20Z/vEl9bug2ZlSFvFklIPUBVP3/esfKPKRvLi/nW4mgAmjgBhMeHMUS69SurbgtgEY7133LfJNtZM8kYeS4k+ueZvEmYdhqP0r7KANh6VfrplJqbfwY910Y7oRXlr/wBJ8UpSrpQFKUoBSlKAUpSgFKUoBSlKAUpSgFKUoDHcW6SKUkVXRhhlYBlYehB2IqBj+HfDFJZbK2BOf9UnfrgY2/SuipQFK3PDhw+RbW+H8GOTNlcuP4bL5tCM/RJkUlcHGQMj3y3PLSu3jW8jQTNuZIsFZPTxEPlkHv196uG4t0kUpIqujDDKwDKR6EHYiuD5v+H1tDa3FzYK9rcxQvKvgMyxu0aMwRod4yDjH05qnZpsvdF4NGrXYioTWfz8nOxtxKPbw7acdiryQMfchgw/Y1o2POF1cuYraO0MgBJPzJkCgEAkqqgncjvXrg3PLLFE3EYjCJEVknUFoHDAEZIyY29j/QVKT88WCDa4jYnoseZGY+gVM7/equ1rhxyWHNS5UsGsnKjyMHv5jcMpysQUR26n18P8ZHq37V7uuK65PlrJfmLw7BE3SLt4k7jZEHodzsMb1E8YivL2F5TG8VrGA8dqdpbvSQzCbG6qVDAJ1yQd9qtzlG7spbVH4eI1t26LGqoFbbKso+lxtkHepa6FZzJ9eCKzVSqWILvyeuUuXVsbSOAHUygtI+MGSVzqkc/dicegwO1TFKVomWKUpQClKUApSlAKUpQClKUApSlAKUpQClK0ON8cgtIWmuXEcS4yTkkk9FUDdmPoN6A2Ly+jhQvNIkaDqzsqKP1bAquuN/GAR3oS1RLmzRQJnRhqZ2O/gtnQ2hcZBO5bGRitDmRLjjCYmDWlqvngiIRpmkAOiafOQgAO0QOdzk1w9xaTW8ohuU0uwYo6nVHKFxqKnquMjysARmqd2o2r2clynTbvr4LKtPjMskjRLZTmcrqhRXhPiLg5LsSFjwQMgFuufWvPF+LcSvYmhYQ2UEgKyFHNxOUIwyq2lUTIyNW5GdulVxNaK5UtnUhyrKWVlPqrLgip7kHitw8skZd57RUJWaQElJAwUxCU/wAwYye+MfvBHVynHjhrsnekhCXPKfR2VrarHGsaDEaIEUeiqMAe+wr9htkT6FVc9dKhc/tWSlVclzAqJuOWYjIZoTJb3DdZbdzEzd/OB5X/AOIHNS1K9jJxeUcyipLDRqwcx8Utj5vDv4fsttcgbdMfwpMDthSa6jl3ne1vCY42aO4X67eZfDmX30H6h/vKSPeoGo/jPA47lV1ZSWM6oZk2lhcbhkb7426H+tW69U1xIqWaRPmBZtK47knnKSZ2s74Bb+JdWobR3UWcCeP0P5l7H9QvY1oJprKM5pp4YpSlengpSlAKUpQClKUApSlAKUqF5s5njsbcysC8jMEhiX65pW+iNfv3PYAmgHNHNcNjGpky8sjaIYUGZJn/ACqPTpljsMjPUZ4aCwmnlF1xBtc4OYogcwWo7CMdGkx1kO/pX7wzhkhla7vWEl9IMEj6II+oghHZR3PVjknrvK1m36jd7Y9GnRp9vul2KrjmiZJOIu0bF/DhET56RyBtWhD7g5bbYgb9QO/t+IxPr0SI3hMVkwwPhsOob0Iwevoarbit7Hc3rXEA0wmMJqwV+YYH+YVPYDCg4ycVV6i8lruSwfoqU5L5gFuUsp9oyxFtL2OolvBf0bJOk984qLFavEbTxY2QHSTgq35WBBB/cVBVPDw+n95JbIZWV2vvBbVK4Hlzjl1JxJFnm1LJDKfDUBIgU0kaV3OfqOSc/ptXfVO1giTyKUpXh0ftKg+c7xks3WM4lmZLeMjrqmYJkeh06zn2qaVAoAHQDA+w2Fe44yeZ5wRvHeC+OqtGxiuoW128w+qOQf5oejL3FdZyRzcL2FhIvh3kBEdzF+STH1LucxtuVP8AnioaoXi8UlvMnELUEzQjTNGv/ubbq8Z9XX6lPqO+1WtPdte19FTU07luXZa9K0+D8WiuoI54GDxSqGUj0PY+hByCOxBHatytIzBSlKAUpSgFKUoBSlKAVWHF7g3PG5xJjRw+KNIV/wDkuUEkkp99OEFWfXGc58kPNKL2wZY79F0kN/KuYhv4UvofRxuP2Kx2xcotIkqkozTZq0qL4Rx4TM8UiNBdxbSwP9af7yno8Z7ONtx6ipSseUXF4ZtRkpLKILjfLPiP8xbN4F6BtIB5JR/s516Oh6Z6jb0xVb8ER0RoZV0ywSNGwyDjG43H3x+lXLXE/EXhSKsV2iqsyzJHIRhTLHJ5cH8zA6SM+hrrO+Ox/scNbJb1+5Bg1+14U17FUS4a9xbklXjcxzRtqjkXqjdOncHoQeorvOU+Y/mbUyTaUlidopt8KHXHmGeikEH9643FaV7wOOQPkEM433bGoAhXK5wSPXFT12LG2XRDZW87o9luUrn+TeY/mYiko03UAVJV9dvLIvqrAZ9j+megqVrDwcJ5WTn+b7BJzZQSgmOXiMCMASp0lZM4I3B+1Zp2n4bIsN+2u1c6be8Pf8sVz2STHR+jY++PXMT6XsW644paf8zMn/6qzr2xjmjaKZQ8bqVZWGQynqCKv01xsqwzPvslXblHE1+1B3NjJwmdIJWL8NmfRbSsctbud1t5T3Q48rfofacqnZW63hl2uxWLKIzlu+PDuILB0sL9z4Y/DBeYyVX0WUdB+YbYqz6q7mjhpntZETaVQJIm7rNGdcZHocjH6mu85V42Lyyt7kY/ixKxA30tjDr+jBh+laGms3xw/Bm6mvZPK8krSlKslYUpSgFKUoBSlKAUpSgOf5s5Kgv1UvqjuI94biM6ZYj7Huvqp2+x3riLm5vLDy8RiaWEdLy3QvGR6zRDzRH1IBXfarXqE5l5vt7IKJSzTSZ8KGJS80pHUIo7e5wPeo7K4zXuJK7JQftOVseIxTIHhkSRD+JGDD7HHQ+x3rhOfbpmvoon/lJB4sY7NKWZWb3ZVAA9Mk96mrC/DcZnK2ptVns0lKMY8u6SlDIRHkKSGIIyTtnvUX8SSwntCy/wFEgD42E74AVj28q7epz6bZkoKMmlzwakZuUU2sckIprMprWU1mRqoMupmwtZVWsUZrOlRslRhEEqTJcWzKsygodQJSSM9UcDB67gjvW/Z80XkM5a51XEDx/TBGg8KQHbAJBKlcjJJryorKq13HUSisPlHEtPGTyuGYeJ8TvLp0ddFvHFNHNFG6iVmeJwytKwPlG30qe+5rPxHjt215a3txKDLFdQokUWpIVikYRSqFJJLOGOWJPQDoMV7UV5S18a7sYMZ8S8jZh6pDmd/TsgH696n0+qtlZGC4WSDUaauNcpvl4On+K/EjPKvDc6YGhWedsKXYa2WKNCc6fMjMWxnYAdTULy9zBIkwtbp9ZYH5eYgAyY6xSY28QDcH8Q9+sj8YOGvHc294oPhtH8tKeyNqMkJPsS0i59SPWuLuYBKmkkgghlYHDI67q6nsQas6uyULcS+kpaWKcMx7LPBr18JZCtvc2xx/db6dEA/wBk5E6H/nb9q4fgnN99NrjFvBJNCBrHjGJ5AekqAqV0k++x222qa+GHHQ/F72No5IZZreCVo5FAKvDmJvMPqBDoQRsQTVjSpxkzjVSUoplsUpSr5nilKUApSlAKUpQClKUAqj34rOeIXqwReJxBrmVXkm1LFa2qsVt1z1Kso1hF+rVnerqu5GWN2UZYKxUbnJAJAwOu9UhwrjRh4dbmDE3EL5mYZ3MlwxJlklP5U6H7AetV9Q/bgsade7Jiv4JbO/sp5rhriWZmt5E0qpEb7qYo130K+569vWsfxA4q0lwtqMeFEI5nwclpDq8NT6Ko82O5IrqOA8tJb5kcma7cfxZ33dieqr+ROwUdqr3m57f5rXaNMWmmYyPhWtmZBmURuwyzDy7KSBn7CqX19eF2Xvo78voxq1ZkatRWrNG1Umi4mb0ZrajNaMTVtxtUEkTxZtpWda1kNZ1aoGTIyrWFr75a5tbzSXW1lZpFG7eFIjRSMo7lQdWPasoNega6qsdU1NeDy2tWwcH5LN5o4tZPwuWa4PiWMkIPlGTIsmAgQH8ZYrjpg46YqjpY5bY+HdDQ4TWCzBsx+7DALr9Le+/Qiuk4NIJrGThDMsN1HObiwZ8CKYeL46x5/OGZlK9cMCM4IpzBBNNecOTiFm0ERklb+I0UivMsYZIwyE+XI6NjVtscbfQXxV0U113k+dp/xSaffWDU5L4a7z/PP/Dt44nWMtlTKG3ZyD0iABIz1O9dDf2q3kMV1ZvouUHiWs4BUg7+Rs7+G26lTtvn76nOF4ZivD4G/jT/AM4j/UWwwZGb0LDygHrk+orPe3hS8s7O2OlFVpZQOgt0Uxxofu23/CKrJNYa4+P0RbeOU+V5/Vlhcm8zC+tVl06JVZop4z1inQ4dPt0I9mFTlV3yAxXivEY1H8No7WZjnZZSrKdvVgM5/wB33qxK1YS3RTMqcdsmhSlK6ORSlKAUpSgFKUoBVS3/AAWCHmCTw4xHmxEqqM6Wd5Ss0ir0U4AB04zue5q2qgeZ+TIL7w2lMkc0JJjmhfw5U1bMobB8p2yCK4sjui0d1y2SUjhuKxvd3CcOgYq0g13Tr1htR9Qz2eT6R7EnpWt8XZ+HpbRWdvgXdqymGOIArEhwrpK3RAyEnH1EgHFWTy5ytb2MbLApy51SSOxeWVgManc7k+3QZOAM186ceihS8uVtpPFthMxjkJLFtWGk834wHLKH31Yzk1A4+jXhck6l61mXwYlas8bVoJP7en6ev7VkS5Pp/X2z6VmuLNJSRKxNW3G9RsEuf3I/Y4raSSq0oliLJBHrOr1HrLWVZahcSZSN9XrIHrRWasiy1G4kikZruzjmXRKoZD2P+YPUH3Fd7yBw9L3g0aX395UyTj+NlyAk0kaeY7khQMNnO9V3dX4ijZzuFHQdSSQAB7kkD9at7kHgMlnw+GGbHjed5ADkK8rtKUG5+nVpyNjjPetf8MUsS+DI/E3HMfkrX5CbhAa3SyLyTXDrBOrRiOfUXkiEjk61ZUDAqR+A4O+Tu8K4etnHNdXsqm4kw08vRFUfRFGPyjoB1Y/oKszmDl6G9hMNwpK6gyspKvG67rIjDdWB7/fsaqDmDlXweItFcyS3CeGs1o07lxpHllXGAmtWwc46OtWtTDZFz8efkq0W5ai+/HwaXA+M3SXMvEICUkmIxbyfy5LdBpjSQD6XwNQYfST3BINy8rc0w30PiRZV1OmWJvrik7ow/wAj0I3FVBcnSawWfEJoJxcWraZ1wGB+ieMHPhSe3o3VT0qnp9a1LE+v4JrtLuWY9/yX/SoblXmiK/g8WLKsDoljb64pB9SN/wBD0Iwama2uzMFKUoBSlKAUpSgFKUoDFd2qSxtHIoaN1KMp6MrDDA+xBNVvxj4GWxQ/JSyQOB5Vc+NFsOhDecD3DbZ6dqs2leNJ8M9Ta6PlxuDXSySxfLyu8EjxyGJdcepPq0ttnqDjrv0rBBMDnGcqSGBBDKR1BB3Bq3bKMpd8RjO5W9MgOMeWeKKQft5hn2qC5t5Ja4kE9syJPgLIH1aJVH0klckOOmcdNu1ZVijucejVrcnBS7OJVqyh6x8S4HexeIskXhhInkadTriCKpPlO3nJwoU775q1eGfCGxnsrd3WaG5e3jaR455NXiMgZi2osrYYnt7dKQ0rms5E9UoPGCsRLXsTVrcWsZ7KUwXqlJFOA5B8OZc4WRH6YPp2OR7Vi8Wq06XF4ZYhcpLKJJZ6zJPULcXoRGY42BO5xkgbD9eldNyjyXcXtx4M7C2jEEVw+g65WjlLKqqSAI28jZJBI9KQ00rOhPURrXJs8n8lw8UiuI5buaK6jlZXjBjZGhJDxSKjLlRg6cg9U96u+xtzHEiM7SMiKpdsanKgAu2NsnqfvWhwHlS0slItYUjJADMBmR8Enzucs25PU96lq3IQUFhGJObk8sVzHxB5ca7tMwj+9wN40B6ZdQQ0Z/3XUspHuPSunpXTSawzlPHKPnifiKyorp0YA47j1B9wcj9K1o0Z9ldkOc5UKf0IYHI/aug584B8pxFgoxBd6p4vRZR/pEY/UiQf4z6VDwppNfN3V+jNx/0bdU/UipGxyvxyeCRrqEapYpHguYlyqXccZ2KjtIAcqd98r0NXnwbjEN1Ak9u4eKQZUj9iCOoYHIIO4INUdaaIhhBgFmY9d2Y5Y7+9THLPMv8AZ85c/wCgTsPmFH+okOwuVHZTsHx6Bu1XdHqvd6cuvH9f1/oq6rT8b135LmpXmOQMAykFSAQQcgg7gg9xXqtgzRSlKAUpSgFKUoBSlKArjj8Rh40egS8s1YdtU1s+lvufCdf0FbVZPinDpSzulHmt76NSfSKfMEg/XUleKzNVHE8/JqaSWYY+Dn+eoy9jJGoJMkkEeB1bXPGpUe5BxVtgVVvMq+SD2vrM/f8AvEYx/U/tVp1Y0n0fuVtX9f7GtxLh6TwyQyqGjkRkYHoQwwa+Wrq3kgd7Zhm5il8DSc+Z9QRCO5DAqa+rqqp+FQ/2xxB2iTxElt3jcqCwElumoqx3HnV/613qEtmX4ONO3vwvJo8v8iQ251zaZ7jbDsg0x47Rqc6f8R3PtU7yxKw47IufK3C1YjbqtywU+v42/etmsHJWH4zeNgZis7aLPca2klI+x2/YVU0zbsLmpSjXwWJSlK0zLFKUoDifjBZK3C3lLBZLZ0niJzguDo8Pbc61dkx6sPSq0tLNxGokOqQKNRwBlu+w261c3OXLnz9lLba/DL6CrY1YZHWRcjuMqM+1Vb4FzDdva3ccQdIklDxu5WRXJGUVlBwCGBydiB1zmsv8Rrk4qSXXZf0c0m4t9kXPCRWOOTYg7gjBB3BHcVL38QxUIX3rHj0aR0Pw/wDiYLRTa3Udx8quPAkMbO0S94mAyzIv4SMkDbsKt/h3EYriJJoHDxSLqRl6EH/zp2xXz1cJVnfBLi0EnC44o5A0sRkMqHIaPxJHkXY/hIIwRt17g1vaS92pp+DJ1NKraa8lgUpSrxUFKUoBSlKAUpWG8vEijaSVgkaKWZmOAqgZJJ9MUBxfxTutSWlov13F5GxGx/gwHxpG9saU/evOahuG3D3tw/EZQVDr4dpG3WO1zkOR2eQ+Y+gwMkVMVl6malPC8Grpa3GGX5IjmkP8sXiQyvDNDMEHVvBlSVlHvpBqwuA8xW97F4trIsidDj6kbrpdTurexqsbQlOLzIn0TWkc8g3wsqv4Kke7J1/wipHh+IeNWjRYVrqK4jnA28RYkEsbkDqwbbUexxUunntez55ItTDct/xwWcTVNtzGBHfcVZSyTTKIUBI1QREW0JBP06iWf/iqzOcraaTh92lv/Pe2lVAM5LFCMLjGGPQH1IqvOD/K3vDxCozD4KwyR9HiZQAVYdVZWGcn0BqXUvEUn1nkh0scybXeOCfH7H09Pao294MTMLi2le3u1XT4qYYOnXRLGfLImexwRtvtWXhFi8MQjkmabSfK7qFbRtpViPqI3822a3azlJxeYs0nFTWJI/eDfEKSKVLfiqJGXOmK6jJFvK3ZH1bxSHc4Ox7H16mHmizeUQpcwNMc4jEsZc46gKDnOx29q46/sI542imUPG4wynuP+hHUHsaq204dDbTNb8RuHgW3ZJLbwVCNKpLskpkjQuzrjGdsetaFWo3Lnsz7dNtfD4PpalVz8NObnnuJbYTtd26xeJHM6sJom1aTDMSAWyDqViBkBhvjaxqtJ5WSo1h4FcD8WLMIlteDrBMIpDnGYLjEbffEngt7YPrXfVpcZ4THdW8tvMMxyoyN64I6j0IOCD6gV5OKnFxfk9jLa00UzxC52qGRCWqQFnJFLJa3H+kQHBPQSxn+XMvsw6+hyKw3kwiaIEeWRymrONLaSy7d8kYr5eUZQk62uTfi1KKn4P2aDy1G2Pi2sqTWZ8OeIYQ7lWTvFIPxRn0PTYjBFb93xBUZFOcyNpUD2BYn7DH9RWe2gBNe12TrxJHlkYz4Zc/K3MUd9ax3Ee2oYdD1jkXZ429w2R77HvUtVafCGQifiUQ/lrNA4AH45IfOf10rVl19NXLfFS+UYM47ZNClKV2ciqyl5mvb6SVoJ/lbJJXjjKRo0s/hnS0paQEImoHAC52OasqVNSkZIyCMjYjPcHsaovjNtdWPDpLGWGVRHphF2iFrdreSQBpS4+htDMCp7mord+PaTU7M+86214vxLQHgvoJ0OSplt1IYdPrgdQcH0XtWrf8AD7m+K/2pLG8SEFbe3EkcDMDkPLrJaQ9MLsox3yakFRIYsIMRRR+UDpoRdgP0FQvC+NyjhS3cuJZRbtMwGF1fU4XYYGFwOnas/wBaxrs0PRri+UdCBWC+vo4Y2kmdUjUZZmOAP+59hua9WlyskaSJurorr9mAYf0NaPBeFLfcWfxsPb8PjiZYzurXUwLK7Do2hBt6Eg1xVXvltJLbPTjuMPD0vrvVNZWSRI6qFuLtjEZFBJUiJAXKb6hkgHO1dTylyJ8tK11dS/MXzLo140xxRk58OFPwjPVup9snPW0rUhVGHSMmdsp9sVzPHvh5ZXUnjFWhuf8Ab27GGU/4iNm6D6geldNSpCM4OX4c3Sg+DxOYfl8aG3m/+xwpP3yKhrXiM8Nz8nxBFS5KloZEz4N0g+opn6XHdD9+mKtWuc565RF/baFOi6ibxbaXcGKZfpOR+E9CN9t8ZAqCdEJLrBPXfOLznJC1B8VSZbpJLa2EkghZGleZYkClw2jGGZmyuQcYGo9c7eOE80gv8tfL8tfps8cnlWQ9NcLfS6nqAD9sjep1pVAySAPUkAfvWY04PDRqJxmspnHXPEbheJcPeS28C4a7ijWeOVZEkhc6ZoZCQpzpOVBz02q8BVQ3F8l5eWdraFZpI7yG5mZCGSGKBtbF2GQGJ8oHqfcZt6tPT52crBl6jG/h5FKUqcgOV575L+dRZICsd9DkxSEbMPxQyY3Mbf8AKdx3BqDishybe9iMUp6xSbZx+KNhs4z0ZDX0TWpxLhMFwmi4ijlTOdMiK659cMDvVW/TRuw+mvJYq1Eq+O18HzpBYpGdeXZsYDOxchfyqT0Fb/CbqSaTwrOM3E/5U3VfQyyfTGvuT9quEfDThWvX8jb59NA0dMfR9P8ASp+0so4kCRIsaDoqKEUfYDaoFoE3mcskr1bxiKwQvJPKvyNuVd/EuJXMs7jIUyEAYQHoiqAo+2e+K6GlK0EklhFNvPIpSlengrDeWaSxvHKoaN1Kup6MrDBB/Ss1KA4Vfhd4eEt7+6jt9x4R8GXSvZI3kUsqj31VF2fw8v7NDb2r209nltHzJljlVXyWRvDVlcbnoB16DtZ1K4dcX2iRWTXTKv4J8O+K28AhW6tdAzp1RTSGIHfQjFhqVd8ah/2rs+UuVEsYmUO8ssrmSaWT6pJCAM4GyqAAAo6Cp2leqEU8pHLnKSw2KUpXRyKUpQClKUBo8V4Hb3K6LmGOZRnAkRXwTsSufpPuKh0+GfCgQRY2+xzugI/Y7GumpQGrw/hUMC6beKOJPyxosY/ZQB61tUpQCuelkv2LGMBQrS6QyrhwpcRKPNnSwC5Y6SM7bHboaUByfD5OJjUsgBOAVYiMruWDZIYbgAYAB3+o4Oa25JOIAYARmxscJpJ0ZOoawQA2wxnO+cbE9DSgIK3S+WTzsHjDD8KBmUtID0IC6V8I9N9+ta8P9ojSXKkeEuVUJtISdQ3bfGlN8jZ36kAV0tKA8pnAzjON8dM98V6pSgP/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data:image/jpeg;base64,/9j/4AAQSkZJRgABAQAAAQABAAD/2wCEAAkGBhISEBQTEBQWFRAUEhYVFRYWFxUVFhQUFxgXFBUVFxgbJyYgGRkkGhkUHy8gIygpLS0tFh8xNjAqNSYrLCkBCQoKDgwOGg8PGiwiHyQtLC8qLDUsLywsLi8sLywsLCwsLCksLywvMjYsLCwpLCksLCksLCwsLCkpKSwsLSwsLP/AABEIAPsAyQMBIgACEQEDEQH/xAAcAAEAAgMBAQEAAAAAAAAAAAAABQcDBAYCCAH/xABAEAACAQMCBAQEBAMECQUAAAABAgMABBESIQUGMUETIlFhBxQycUJSgZEjM6EVJHKxNENTYoKiwdHwJURjksL/xAAaAQEAAwEBAQAAAAAAAAAAAAAAAwQFAgEG/8QALBEAAgIBBAEDAgYDAQAAAAAAAAECAxEEEiExQRMiUTLwBWFxgbHRI5HBof/aAAwDAQACEQMRAD8AvGlKUApSlAKUrxNMqKWchUUEszEAKBuSSdgMd6A90qBl594apw19ag+njxf96hfijxdH4HdSW8iSIwjTUjB1w80cbYZTjOCaA7d3ABJOABkk7ADuTX7Xz5zJ8RZLjl+K3Z83DStDOfxNFCokVifV8w5PfD++Oi53+K721vDa2bD5n5eJppm8xh1RowVQdmkIOSTkAEbEnbncuzvZLOC3zIMgZGT0Gdz+leqqv4Qclso/tS+ZmuZkPhGRizJCesjs2+pxv12U+5AsSLmC1aTwkuIWlyRoEsZfI6jSDnPWujl8EhSlKHgpSlAKUpQClKUApSlAKUpQClKUApSlAKUpQHiaZUUs5CooLMzEAKBuSSdgAO9VXzN8drVWaG0g+bBBUs50Rt28q6WaRf0APYmul+KHFuHw2gHEUMwZv4UCswMzqM7gEDSNiS2w26nANA8V5llmDIqx29ux/kW6CGPG2NenDSnYbuT9hXEpJEtdbmzJx3mWK5BMdlaW5P0tAsiED0IVgj9O6ftUKCQGCkqHAD6SQHAYOAwH1DUqnB7gHtX5Xl3xjbYnH22z/wBDVfc2y6oRij9ZATnvjH6V7jkKsrYDkOGIkywfByQ+N2B7775NY5GIGQM+o749q9A9OoJAIBGCQdwfce9eLPZ09reCQ43zDcXkge8meQk4yQSkYPXTEuAB7Ab9zXbcica4BZSBpI7iW4BBFxLbroQjzAxRKzGPBxuQWz0NV0a86sjK4Pp6V2ptEUqYvg+s+B802l4ubSeOXHUKfMv+JDhl/UCpWvlLlXgbXMqCK8htrvViPxGmjYt0Xw5VUjUdvLqBOehr6W5Wt7xLZUv5I5bhcgyRggOv4SQQPN64GKni8opzjteCXpSldHApSlAKUpQClKUApSlAKUpQClKUApSlAfO3xJsp3uJLviRMXiM0dnaqVMzQodixGViTfUx8xJbAA2Iry2RQNjk9z6mrh5n4JLcXvEOI8QiYWNirJbxOCvzBjHlAGM+CznUW6NqAzgHFRhsk7gsSScY3JOScDpvmoLC3Ryzy31L+v/n+dSkVnNaNa3Uq5hZo5o2G6kZDGNvR9ORjuK1eH2XjTwxatPiSqmrrgtkA49M4/Sro4HwkCwht7lFbEKpIjYZSR298dj7Cq85qCRaUHJtI5TjvwtDEyWDqFbzCKTIXB3HhuPpHoGBHuKjOCcv3cTrBd2JntC+CCEfwdR3kikU5UZ3KggHfoatKztVijSNM6EUKoJJIVRgDJ3O1ZdQ6dx19vTNV1c+uyR0pnA84fD2zjsZ5LeHTNGokU65G2QguMMxGNGr+lVrX0LMgZSrAFWBBB6EEYIPsRVMcz8lzWep1BktRkq67si9lkXqMdNQ2+1SVWbuG+TycNj3JcGly7weK5kEEs/hSSMFid0DxMx2VHKkNGScAN5hk9B3+jPh4t8lp4HEUIngYxrJqVxNEBlHDA5JA8pJAOw75qqOXfhdE8KSXUjOzqHCwuFjUHzLhxkuem+QPTPWu44DxeeyvIYZZpJ7K6cxI0zGSWC4wWRfEPmdHAYANkggb462q7Yt7fJSuqljd4LIpSlWSoKUpQClKUApSlAKUpQClKUApSlAKUpQFUceu14jeXJuCf7PsHaERZYLJMgDzyygfUF2VV3HU9yDAXfFOFtDqnsnjtmHlla08NCCPKVdPMuex2ro+MIOG305mBWyvJvHjnOfDjuHAEsUjfg1Fdak7bkdttPny8QcMufOnniwuWXzkkbL+YkZ6Vn2uXqYefyNGpR9LKx+ZzPI3KKqVvJc75e3jYhjGjZ0PIQBqk0kY9OvXp3azVz/HuLeBaB4BqdwiQhRqyzjyEAfVhctjvprZ4FPG0CGKQyrj6ySWZurFs9GyT5dsdMCqdjlL3s2Kq4R/xrvGfv74Mdr/AOp2colykEspERjOHMMbjSWJyNRZG7dCPvUvacEiinlnQN4swQOSxIIQaVwD0OMVBwcOurVmNnomt2Zn+Xkbw2jZiWbwpNxpJJOlht2rYk5gvWGmPh8gk9ZZYljX31AksPtjNd8v6Xx+pTeIv3Ln9P4MnD+KSfNXNvKQ3h6JI2AAPhS5wjAbalIxnuMGtw3KsWXIJGNS5BIDDbUOwI9etRvDOGm1jlmupFaeVvEnk+lFAGFRc9EUbDPrUXwy3kubpb7+XEFMcSFcNLCQ38Rj1GWKlQew981xJJtvx/0tVPCSxlv+D85b5eV5rmB5pxHbSKII0leJY45QZlI04JOSw36af26DmCTVNY20Z/vEl9bug2ZlSFvFklIPUBVP3/esfKPKRvLi/nW4mgAmjgBhMeHMUS69SurbgtgEY7133LfJNtZM8kYeS4k+ueZvEmYdhqP0r7KANh6VfrplJqbfwY910Y7oRXlr/wBJ8UpSrpQFKUoBSlKAUpSgFKUoBSlKAUpSgFKUoDHcW6SKUkVXRhhlYBlYehB2IqBj+HfDFJZbK2BOf9UnfrgY2/SuipQFK3PDhw+RbW+H8GOTNlcuP4bL5tCM/RJkUlcHGQMj3y3PLSu3jW8jQTNuZIsFZPTxEPlkHv196uG4t0kUpIqujDDKwDKR6EHYiuD5v+H1tDa3FzYK9rcxQvKvgMyxu0aMwRod4yDjH05qnZpsvdF4NGrXYioTWfz8nOxtxKPbw7acdiryQMfchgw/Y1o2POF1cuYraO0MgBJPzJkCgEAkqqgncjvXrg3PLLFE3EYjCJEVknUFoHDAEZIyY29j/QVKT88WCDa4jYnoseZGY+gVM7/equ1rhxyWHNS5UsGsnKjyMHv5jcMpysQUR26n18P8ZHq37V7uuK65PlrJfmLw7BE3SLt4k7jZEHodzsMb1E8YivL2F5TG8VrGA8dqdpbvSQzCbG6qVDAJ1yQd9qtzlG7spbVH4eI1t26LGqoFbbKso+lxtkHepa6FZzJ9eCKzVSqWILvyeuUuXVsbSOAHUygtI+MGSVzqkc/dicegwO1TFKVomWKUpQClKUApSlAKUpQClKUApSlAKUpQClK0ON8cgtIWmuXEcS4yTkkk9FUDdmPoN6A2Ly+jhQvNIkaDqzsqKP1bAquuN/GAR3oS1RLmzRQJnRhqZ2O/gtnQ2hcZBO5bGRitDmRLjjCYmDWlqvngiIRpmkAOiafOQgAO0QOdzk1w9xaTW8ohuU0uwYo6nVHKFxqKnquMjysARmqd2o2r2clynTbvr4LKtPjMskjRLZTmcrqhRXhPiLg5LsSFjwQMgFuufWvPF+LcSvYmhYQ2UEgKyFHNxOUIwyq2lUTIyNW5GdulVxNaK5UtnUhyrKWVlPqrLgip7kHitw8skZd57RUJWaQElJAwUxCU/wAwYye+MfvBHVynHjhrsnekhCXPKfR2VrarHGsaDEaIEUeiqMAe+wr9htkT6FVc9dKhc/tWSlVclzAqJuOWYjIZoTJb3DdZbdzEzd/OB5X/AOIHNS1K9jJxeUcyipLDRqwcx8Utj5vDv4fsttcgbdMfwpMDthSa6jl3ne1vCY42aO4X67eZfDmX30H6h/vKSPeoGo/jPA47lV1ZSWM6oZk2lhcbhkb7426H+tW69U1xIqWaRPmBZtK47knnKSZ2s74Bb+JdWobR3UWcCeP0P5l7H9QvY1oJprKM5pp4YpSlengpSlAKUpQClKUApSlAKUqF5s5njsbcysC8jMEhiX65pW+iNfv3PYAmgHNHNcNjGpky8sjaIYUGZJn/ACqPTpljsMjPUZ4aCwmnlF1xBtc4OYogcwWo7CMdGkx1kO/pX7wzhkhla7vWEl9IMEj6II+oghHZR3PVjknrvK1m36jd7Y9GnRp9vul2KrjmiZJOIu0bF/DhET56RyBtWhD7g5bbYgb9QO/t+IxPr0SI3hMVkwwPhsOob0Iwevoarbit7Hc3rXEA0wmMJqwV+YYH+YVPYDCg4ycVV6i8lruSwfoqU5L5gFuUsp9oyxFtL2OolvBf0bJOk984qLFavEbTxY2QHSTgq35WBBB/cVBVPDw+n95JbIZWV2vvBbVK4Hlzjl1JxJFnm1LJDKfDUBIgU0kaV3OfqOSc/ptXfVO1giTyKUpXh0ftKg+c7xks3WM4lmZLeMjrqmYJkeh06zn2qaVAoAHQDA+w2Fe44yeZ5wRvHeC+OqtGxiuoW128w+qOQf5oejL3FdZyRzcL2FhIvh3kBEdzF+STH1LucxtuVP8AnioaoXi8UlvMnELUEzQjTNGv/ubbq8Z9XX6lPqO+1WtPdte19FTU07luXZa9K0+D8WiuoI54GDxSqGUj0PY+hByCOxBHatytIzBSlKAUpSgFKUoBSlKAVWHF7g3PG5xJjRw+KNIV/wDkuUEkkp99OEFWfXGc58kPNKL2wZY79F0kN/KuYhv4UvofRxuP2Kx2xcotIkqkozTZq0qL4Rx4TM8UiNBdxbSwP9af7yno8Z7ONtx6ipSseUXF4ZtRkpLKILjfLPiP8xbN4F6BtIB5JR/s516Oh6Z6jb0xVb8ER0RoZV0ywSNGwyDjG43H3x+lXLXE/EXhSKsV2iqsyzJHIRhTLHJ5cH8zA6SM+hrrO+Ox/scNbJb1+5Bg1+14U17FUS4a9xbklXjcxzRtqjkXqjdOncHoQeorvOU+Y/mbUyTaUlidopt8KHXHmGeikEH9643FaV7wOOQPkEM433bGoAhXK5wSPXFT12LG2XRDZW87o9luUrn+TeY/mYiko03UAVJV9dvLIvqrAZ9j+megqVrDwcJ5WTn+b7BJzZQSgmOXiMCMASp0lZM4I3B+1Zp2n4bIsN+2u1c6be8Pf8sVz2STHR+jY++PXMT6XsW644paf8zMn/6qzr2xjmjaKZQ8bqVZWGQynqCKv01xsqwzPvslXblHE1+1B3NjJwmdIJWL8NmfRbSsctbud1t5T3Q48rfofacqnZW63hl2uxWLKIzlu+PDuILB0sL9z4Y/DBeYyVX0WUdB+YbYqz6q7mjhpntZETaVQJIm7rNGdcZHocjH6mu85V42Lyyt7kY/ixKxA30tjDr+jBh+laGms3xw/Bm6mvZPK8krSlKslYUpSgFKUoBSlKAUpSgOf5s5Kgv1UvqjuI94biM6ZYj7Huvqp2+x3riLm5vLDy8RiaWEdLy3QvGR6zRDzRH1IBXfarXqE5l5vt7IKJSzTSZ8KGJS80pHUIo7e5wPeo7K4zXuJK7JQftOVseIxTIHhkSRD+JGDD7HHQ+x3rhOfbpmvoon/lJB4sY7NKWZWb3ZVAA9Mk96mrC/DcZnK2ptVns0lKMY8u6SlDIRHkKSGIIyTtnvUX8SSwntCy/wFEgD42E74AVj28q7epz6bZkoKMmlzwakZuUU2sckIprMprWU1mRqoMupmwtZVWsUZrOlRslRhEEqTJcWzKsygodQJSSM9UcDB67gjvW/Z80XkM5a51XEDx/TBGg8KQHbAJBKlcjJJryorKq13HUSisPlHEtPGTyuGYeJ8TvLp0ddFvHFNHNFG6iVmeJwytKwPlG30qe+5rPxHjt215a3txKDLFdQokUWpIVikYRSqFJJLOGOWJPQDoMV7UV5S18a7sYMZ8S8jZh6pDmd/TsgH696n0+qtlZGC4WSDUaauNcpvl4On+K/EjPKvDc6YGhWedsKXYa2WKNCc6fMjMWxnYAdTULy9zBIkwtbp9ZYH5eYgAyY6xSY28QDcH8Q9+sj8YOGvHc294oPhtH8tKeyNqMkJPsS0i59SPWuLuYBKmkkgghlYHDI67q6nsQas6uyULcS+kpaWKcMx7LPBr18JZCtvc2xx/db6dEA/wBk5E6H/nb9q4fgnN99NrjFvBJNCBrHjGJ5AekqAqV0k++x222qa+GHHQ/F72No5IZZreCVo5FAKvDmJvMPqBDoQRsQTVjSpxkzjVSUoplsUpSr5nilKUApSlAKUpQClKUAqj34rOeIXqwReJxBrmVXkm1LFa2qsVt1z1Kso1hF+rVnerqu5GWN2UZYKxUbnJAJAwOu9UhwrjRh4dbmDE3EL5mYZ3MlwxJlklP5U6H7AetV9Q/bgsade7Jiv4JbO/sp5rhriWZmt5E0qpEb7qYo130K+569vWsfxA4q0lwtqMeFEI5nwclpDq8NT6Ko82O5IrqOA8tJb5kcma7cfxZ33dieqr+ROwUdqr3m57f5rXaNMWmmYyPhWtmZBmURuwyzDy7KSBn7CqX19eF2Xvo78voxq1ZkatRWrNG1Umi4mb0ZrajNaMTVtxtUEkTxZtpWda1kNZ1aoGTIyrWFr75a5tbzSXW1lZpFG7eFIjRSMo7lQdWPasoNega6qsdU1NeDy2tWwcH5LN5o4tZPwuWa4PiWMkIPlGTIsmAgQH8ZYrjpg46YqjpY5bY+HdDQ4TWCzBsx+7DALr9Le+/Qiuk4NIJrGThDMsN1HObiwZ8CKYeL46x5/OGZlK9cMCM4IpzBBNNecOTiFm0ERklb+I0UivMsYZIwyE+XI6NjVtscbfQXxV0U113k+dp/xSaffWDU5L4a7z/PP/Dt44nWMtlTKG3ZyD0iABIz1O9dDf2q3kMV1ZvouUHiWs4BUg7+Rs7+G26lTtvn76nOF4ZivD4G/jT/AM4j/UWwwZGb0LDygHrk+orPe3hS8s7O2OlFVpZQOgt0Uxxofu23/CKrJNYa4+P0RbeOU+V5/Vlhcm8zC+tVl06JVZop4z1inQ4dPt0I9mFTlV3yAxXivEY1H8No7WZjnZZSrKdvVgM5/wB33qxK1YS3RTMqcdsmhSlK6ORSlKAUpSgFKUoBVS3/AAWCHmCTw4xHmxEqqM6Wd5Ss0ir0U4AB04zue5q2qgeZ+TIL7w2lMkc0JJjmhfw5U1bMobB8p2yCK4sjui0d1y2SUjhuKxvd3CcOgYq0g13Tr1htR9Qz2eT6R7EnpWt8XZ+HpbRWdvgXdqymGOIArEhwrpK3RAyEnH1EgHFWTy5ytb2MbLApy51SSOxeWVgManc7k+3QZOAM186ceihS8uVtpPFthMxjkJLFtWGk834wHLKH31Yzk1A4+jXhck6l61mXwYlas8bVoJP7en6ev7VkS5Pp/X2z6VmuLNJSRKxNW3G9RsEuf3I/Y4raSSq0oliLJBHrOr1HrLWVZahcSZSN9XrIHrRWasiy1G4kikZruzjmXRKoZD2P+YPUH3Fd7yBw9L3g0aX395UyTj+NlyAk0kaeY7khQMNnO9V3dX4ijZzuFHQdSSQAB7kkD9at7kHgMlnw+GGbHjed5ADkK8rtKUG5+nVpyNjjPetf8MUsS+DI/E3HMfkrX5CbhAa3SyLyTXDrBOrRiOfUXkiEjk61ZUDAqR+A4O+Tu8K4etnHNdXsqm4kw08vRFUfRFGPyjoB1Y/oKszmDl6G9hMNwpK6gyspKvG67rIjDdWB7/fsaqDmDlXweItFcyS3CeGs1o07lxpHllXGAmtWwc46OtWtTDZFz8efkq0W5ai+/HwaXA+M3SXMvEICUkmIxbyfy5LdBpjSQD6XwNQYfST3BINy8rc0w30PiRZV1OmWJvrik7ow/wAj0I3FVBcnSawWfEJoJxcWraZ1wGB+ieMHPhSe3o3VT0qnp9a1LE+v4JrtLuWY9/yX/SoblXmiK/g8WLKsDoljb64pB9SN/wBD0Iwama2uzMFKUoBSlKAUpSgFKUoDFd2qSxtHIoaN1KMp6MrDDA+xBNVvxj4GWxQ/JSyQOB5Vc+NFsOhDecD3DbZ6dqs2leNJ8M9Ta6PlxuDXSySxfLyu8EjxyGJdcepPq0ttnqDjrv0rBBMDnGcqSGBBDKR1BB3Bq3bKMpd8RjO5W9MgOMeWeKKQft5hn2qC5t5Ja4kE9syJPgLIH1aJVH0klckOOmcdNu1ZVijucejVrcnBS7OJVqyh6x8S4HexeIskXhhInkadTriCKpPlO3nJwoU775q1eGfCGxnsrd3WaG5e3jaR455NXiMgZi2osrYYnt7dKQ0rms5E9UoPGCsRLXsTVrcWsZ7KUwXqlJFOA5B8OZc4WRH6YPp2OR7Vi8Wq06XF4ZYhcpLKJJZ6zJPULcXoRGY42BO5xkgbD9eldNyjyXcXtx4M7C2jEEVw+g65WjlLKqqSAI28jZJBI9KQ00rOhPURrXJs8n8lw8UiuI5buaK6jlZXjBjZGhJDxSKjLlRg6cg9U96u+xtzHEiM7SMiKpdsanKgAu2NsnqfvWhwHlS0slItYUjJADMBmR8Enzucs25PU96lq3IQUFhGJObk8sVzHxB5ca7tMwj+9wN40B6ZdQQ0Z/3XUspHuPSunpXTSawzlPHKPnifiKyorp0YA47j1B9wcj9K1o0Z9ldkOc5UKf0IYHI/aug584B8pxFgoxBd6p4vRZR/pEY/UiQf4z6VDwppNfN3V+jNx/0bdU/UipGxyvxyeCRrqEapYpHguYlyqXccZ2KjtIAcqd98r0NXnwbjEN1Ak9u4eKQZUj9iCOoYHIIO4INUdaaIhhBgFmY9d2Y5Y7+9THLPMv8AZ85c/wCgTsPmFH+okOwuVHZTsHx6Bu1XdHqvd6cuvH9f1/oq6rT8b135LmpXmOQMAykFSAQQcgg7gg9xXqtgzRSlKAUpSgFKUoBSlKArjj8Rh40egS8s1YdtU1s+lvufCdf0FbVZPinDpSzulHmt76NSfSKfMEg/XUleKzNVHE8/JqaSWYY+Dn+eoy9jJGoJMkkEeB1bXPGpUe5BxVtgVVvMq+SD2vrM/f8AvEYx/U/tVp1Y0n0fuVtX9f7GtxLh6TwyQyqGjkRkYHoQwwa+Wrq3kgd7Zhm5il8DSc+Z9QRCO5DAqa+rqqp+FQ/2xxB2iTxElt3jcqCwElumoqx3HnV/613qEtmX4ONO3vwvJo8v8iQ251zaZ7jbDsg0x47Rqc6f8R3PtU7yxKw47IufK3C1YjbqtywU+v42/etmsHJWH4zeNgZis7aLPca2klI+x2/YVU0zbsLmpSjXwWJSlK0zLFKUoDifjBZK3C3lLBZLZ0niJzguDo8Pbc61dkx6sPSq0tLNxGokOqQKNRwBlu+w261c3OXLnz9lLba/DL6CrY1YZHWRcjuMqM+1Vb4FzDdva3ccQdIklDxu5WRXJGUVlBwCGBydiB1zmsv8Rrk4qSXXZf0c0m4t9kXPCRWOOTYg7gjBB3BHcVL38QxUIX3rHj0aR0Pw/wDiYLRTa3Udx8quPAkMbO0S94mAyzIv4SMkDbsKt/h3EYriJJoHDxSLqRl6EH/zp2xXz1cJVnfBLi0EnC44o5A0sRkMqHIaPxJHkXY/hIIwRt17g1vaS92pp+DJ1NKraa8lgUpSrxUFKUoBSlKAUpWG8vEijaSVgkaKWZmOAqgZJJ9MUBxfxTutSWlov13F5GxGx/gwHxpG9saU/evOahuG3D3tw/EZQVDr4dpG3WO1zkOR2eQ+Y+gwMkVMVl6malPC8Grpa3GGX5IjmkP8sXiQyvDNDMEHVvBlSVlHvpBqwuA8xW97F4trIsidDj6kbrpdTurexqsbQlOLzIn0TWkc8g3wsqv4Kke7J1/wipHh+IeNWjRYVrqK4jnA28RYkEsbkDqwbbUexxUunntez55ItTDct/xwWcTVNtzGBHfcVZSyTTKIUBI1QREW0JBP06iWf/iqzOcraaTh92lv/Pe2lVAM5LFCMLjGGPQH1IqvOD/K3vDxCozD4KwyR9HiZQAVYdVZWGcn0BqXUvEUn1nkh0scybXeOCfH7H09Pao294MTMLi2le3u1XT4qYYOnXRLGfLImexwRtvtWXhFi8MQjkmabSfK7qFbRtpViPqI3822a3azlJxeYs0nFTWJI/eDfEKSKVLfiqJGXOmK6jJFvK3ZH1bxSHc4Ox7H16mHmizeUQpcwNMc4jEsZc46gKDnOx29q46/sI542imUPG4wynuP+hHUHsaq204dDbTNb8RuHgW3ZJLbwVCNKpLskpkjQuzrjGdsetaFWo3Lnsz7dNtfD4PpalVz8NObnnuJbYTtd26xeJHM6sJom1aTDMSAWyDqViBkBhvjaxqtJ5WSo1h4FcD8WLMIlteDrBMIpDnGYLjEbffEngt7YPrXfVpcZ4THdW8tvMMxyoyN64I6j0IOCD6gV5OKnFxfk9jLa00UzxC52qGRCWqQFnJFLJa3H+kQHBPQSxn+XMvsw6+hyKw3kwiaIEeWRymrONLaSy7d8kYr5eUZQk62uTfi1KKn4P2aDy1G2Pi2sqTWZ8OeIYQ7lWTvFIPxRn0PTYjBFb93xBUZFOcyNpUD2BYn7DH9RWe2gBNe12TrxJHlkYz4Zc/K3MUd9ax3Ee2oYdD1jkXZ429w2R77HvUtVafCGQifiUQ/lrNA4AH45IfOf10rVl19NXLfFS+UYM47ZNClKV2ciqyl5mvb6SVoJ/lbJJXjjKRo0s/hnS0paQEImoHAC52OasqVNSkZIyCMjYjPcHsaovjNtdWPDpLGWGVRHphF2iFrdreSQBpS4+htDMCp7mord+PaTU7M+86214vxLQHgvoJ0OSplt1IYdPrgdQcH0XtWrf8AD7m+K/2pLG8SEFbe3EkcDMDkPLrJaQ9MLsox3yakFRIYsIMRRR+UDpoRdgP0FQvC+NyjhS3cuJZRbtMwGF1fU4XYYGFwOnas/wBaxrs0PRri+UdCBWC+vo4Y2kmdUjUZZmOAP+59hua9WlyskaSJurorr9mAYf0NaPBeFLfcWfxsPb8PjiZYzurXUwLK7Do2hBt6Eg1xVXvltJLbPTjuMPD0vrvVNZWSRI6qFuLtjEZFBJUiJAXKb6hkgHO1dTylyJ8tK11dS/MXzLo140xxRk58OFPwjPVup9snPW0rUhVGHSMmdsp9sVzPHvh5ZXUnjFWhuf8Ab27GGU/4iNm6D6geldNSpCM4OX4c3Sg+DxOYfl8aG3m/+xwpP3yKhrXiM8Nz8nxBFS5KloZEz4N0g+opn6XHdD9+mKtWuc565RF/baFOi6ibxbaXcGKZfpOR+E9CN9t8ZAqCdEJLrBPXfOLznJC1B8VSZbpJLa2EkghZGleZYkClw2jGGZmyuQcYGo9c7eOE80gv8tfL8tfps8cnlWQ9NcLfS6nqAD9sjep1pVAySAPUkAfvWY04PDRqJxmspnHXPEbheJcPeS28C4a7ijWeOVZEkhc6ZoZCQpzpOVBz02q8BVQ3F8l5eWdraFZpI7yG5mZCGSGKBtbF2GQGJ8oHqfcZt6tPT52crBl6jG/h5FKUqcgOV575L+dRZICsd9DkxSEbMPxQyY3Mbf8AKdx3BqDishybe9iMUp6xSbZx+KNhs4z0ZDX0TWpxLhMFwmi4ijlTOdMiK659cMDvVW/TRuw+mvJYq1Eq+O18HzpBYpGdeXZsYDOxchfyqT0Fb/CbqSaTwrOM3E/5U3VfQyyfTGvuT9quEfDThWvX8jb59NA0dMfR9P8ASp+0so4kCRIsaDoqKEUfYDaoFoE3mcskr1bxiKwQvJPKvyNuVd/EuJXMs7jIUyEAYQHoiqAo+2e+K6GlK0EklhFNvPIpSlengrDeWaSxvHKoaN1Kup6MrDBB/Ss1KA4Vfhd4eEt7+6jt9x4R8GXSvZI3kUsqj31VF2fw8v7NDb2r209nltHzJljlVXyWRvDVlcbnoB16DtZ1K4dcX2iRWTXTKv4J8O+K28AhW6tdAzp1RTSGIHfQjFhqVd8ah/2rs+UuVEsYmUO8ssrmSaWT6pJCAM4GyqAAAo6Cp2leqEU8pHLnKSw2KUpXRyKUpQClKUBo8V4Hb3K6LmGOZRnAkRXwTsSufpPuKh0+GfCgQRY2+xzugI/Y7GumpQGrw/hUMC6beKOJPyxosY/ZQB61tUpQCuelkv2LGMBQrS6QyrhwpcRKPNnSwC5Y6SM7bHboaUByfD5OJjUsgBOAVYiMruWDZIYbgAYAB3+o4Oa25JOIAYARmxscJpJ0ZOoawQA2wxnO+cbE9DSgIK3S+WTzsHjDD8KBmUtID0IC6V8I9N9+ta8P9ojSXKkeEuVUJtISdQ3bfGlN8jZ36kAV0tKA8pnAzjON8dM98V6pSgP/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4" name="Picture 12" descr="http://earlyhumans.phillipmartin.info/earlyhumans_club.gif">
            <a:hlinkClick r:id="rId5"/>
          </p:cNvPr>
          <p:cNvPicPr>
            <a:picLocks noChangeAspect="1" noChangeArrowheads="1"/>
          </p:cNvPicPr>
          <p:nvPr/>
        </p:nvPicPr>
        <p:blipFill>
          <a:blip r:embed="rId6" cstate="print"/>
          <a:srcRect/>
          <a:stretch>
            <a:fillRect/>
          </a:stretch>
        </p:blipFill>
        <p:spPr bwMode="auto">
          <a:xfrm>
            <a:off x="7543800" y="2514600"/>
            <a:ext cx="1600200" cy="200304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Heterotrophic Nutrition</a:t>
            </a:r>
            <a:endParaRPr lang="en-US" dirty="0"/>
          </a:p>
        </p:txBody>
      </p:sp>
      <p:sp>
        <p:nvSpPr>
          <p:cNvPr id="3" name="Content Placeholder 2"/>
          <p:cNvSpPr>
            <a:spLocks noGrp="1"/>
          </p:cNvSpPr>
          <p:nvPr>
            <p:ph sz="quarter" idx="1"/>
          </p:nvPr>
        </p:nvSpPr>
        <p:spPr>
          <a:xfrm>
            <a:off x="381000" y="1447800"/>
            <a:ext cx="8305800" cy="3886200"/>
          </a:xfrm>
        </p:spPr>
        <p:txBody>
          <a:bodyPr>
            <a:normAutofit/>
          </a:bodyPr>
          <a:lstStyle/>
          <a:p>
            <a:r>
              <a:rPr lang="en-US" dirty="0" smtClean="0"/>
              <a:t>4 Types of Food Dependency.</a:t>
            </a:r>
          </a:p>
          <a:p>
            <a:pPr lvl="1"/>
            <a:r>
              <a:rPr lang="en-US" dirty="0" smtClean="0"/>
              <a:t>Saprophytes, Herbivores, Carnivores, and Omnivores.</a:t>
            </a:r>
          </a:p>
          <a:p>
            <a:r>
              <a:rPr lang="en-US" b="1" dirty="0" smtClean="0">
                <a:solidFill>
                  <a:schemeClr val="accent1">
                    <a:lumMod val="75000"/>
                  </a:schemeClr>
                </a:solidFill>
              </a:rPr>
              <a:t>Saprophytes</a:t>
            </a:r>
            <a:r>
              <a:rPr lang="en-US" dirty="0" smtClean="0"/>
              <a:t> are decomposers. Ex: Mushrooms (Fungi), bacteria of decay</a:t>
            </a:r>
          </a:p>
          <a:p>
            <a:pPr>
              <a:buNone/>
            </a:pPr>
            <a:endParaRPr lang="en-US" dirty="0" smtClean="0"/>
          </a:p>
          <a:p>
            <a:pPr>
              <a:buNone/>
            </a:pPr>
            <a:endParaRPr lang="en-US" dirty="0"/>
          </a:p>
        </p:txBody>
      </p:sp>
      <p:pic>
        <p:nvPicPr>
          <p:cNvPr id="2050" name="Picture 2" descr="http://t0.gstatic.com/images?q=tbn:ANd9GcRzERLrJhIcstsvr2TdbfyEN4aKf28lV98T4-0tB8myiltRAZ5X">
            <a:hlinkClick r:id="rId2"/>
          </p:cNvPr>
          <p:cNvPicPr>
            <a:picLocks noChangeAspect="1" noChangeArrowheads="1"/>
          </p:cNvPicPr>
          <p:nvPr/>
        </p:nvPicPr>
        <p:blipFill>
          <a:blip r:embed="rId3" cstate="print"/>
          <a:srcRect/>
          <a:stretch>
            <a:fillRect/>
          </a:stretch>
        </p:blipFill>
        <p:spPr bwMode="auto">
          <a:xfrm>
            <a:off x="1447800" y="4191000"/>
            <a:ext cx="2851336" cy="1981200"/>
          </a:xfrm>
          <a:prstGeom prst="rect">
            <a:avLst/>
          </a:prstGeom>
          <a:noFill/>
        </p:spPr>
      </p:pic>
      <p:pic>
        <p:nvPicPr>
          <p:cNvPr id="22530" name="Picture 2" descr="http://lupusuva1phototherapy.com/wp-content/uploads/2013/05/Blue-Virus-300x228.jpg"/>
          <p:cNvPicPr>
            <a:picLocks noChangeAspect="1" noChangeArrowheads="1"/>
          </p:cNvPicPr>
          <p:nvPr/>
        </p:nvPicPr>
        <p:blipFill>
          <a:blip r:embed="rId4"/>
          <a:srcRect/>
          <a:stretch>
            <a:fillRect/>
          </a:stretch>
        </p:blipFill>
        <p:spPr bwMode="auto">
          <a:xfrm>
            <a:off x="4876800" y="4114800"/>
            <a:ext cx="2857500" cy="21717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6858000" cy="6001643"/>
          </a:xfrm>
          <a:prstGeom prst="rect">
            <a:avLst/>
          </a:prstGeom>
        </p:spPr>
        <p:txBody>
          <a:bodyPr wrap="square">
            <a:spAutoFit/>
          </a:bodyPr>
          <a:lstStyle/>
          <a:p>
            <a:r>
              <a:rPr lang="en-US" sz="3200" u="sng" dirty="0" smtClean="0"/>
              <a:t>Herbivores:</a:t>
            </a:r>
            <a:r>
              <a:rPr lang="en-US" sz="3200" dirty="0" smtClean="0"/>
              <a:t> are plant consumers. Ex: Rabbits, deer, grasshopper</a:t>
            </a:r>
          </a:p>
          <a:p>
            <a:endParaRPr lang="en-US" sz="3200" dirty="0" smtClean="0"/>
          </a:p>
          <a:p>
            <a:endParaRPr lang="en-US" sz="3200" dirty="0" smtClean="0"/>
          </a:p>
          <a:p>
            <a:endParaRPr lang="en-US" sz="3200" dirty="0" smtClean="0"/>
          </a:p>
          <a:p>
            <a:endParaRPr lang="en-US" sz="3200" dirty="0" smtClean="0"/>
          </a:p>
          <a:p>
            <a:r>
              <a:rPr lang="en-US" sz="3200" dirty="0" smtClean="0"/>
              <a:t>Carnivores are animals that eat other animals. Ex: Wolves</a:t>
            </a:r>
          </a:p>
          <a:p>
            <a:endParaRPr lang="en-US" sz="3200" dirty="0" smtClean="0"/>
          </a:p>
          <a:p>
            <a:endParaRPr lang="en-US" sz="3200" dirty="0" smtClean="0"/>
          </a:p>
          <a:p>
            <a:r>
              <a:rPr lang="en-US" sz="3200" dirty="0" smtClean="0"/>
              <a:t>Omnivores are animals that eat both plants and animals. Ex: Humans</a:t>
            </a:r>
          </a:p>
        </p:txBody>
      </p:sp>
      <p:pic>
        <p:nvPicPr>
          <p:cNvPr id="3" name="Picture 8" descr="http://t1.gstatic.com/images?q=tbn:ANd9GcSD5J41GVDvbEnQviObD-WCZMsbT_OB8xa2W1hfSvJ_6r50s4I8">
            <a:hlinkClick r:id="rId2"/>
          </p:cNvPr>
          <p:cNvPicPr>
            <a:picLocks noChangeAspect="1" noChangeArrowheads="1"/>
          </p:cNvPicPr>
          <p:nvPr/>
        </p:nvPicPr>
        <p:blipFill>
          <a:blip r:embed="rId3" cstate="print"/>
          <a:srcRect/>
          <a:stretch>
            <a:fillRect/>
          </a:stretch>
        </p:blipFill>
        <p:spPr bwMode="auto">
          <a:xfrm>
            <a:off x="7543800" y="5562600"/>
            <a:ext cx="1219200" cy="1109721"/>
          </a:xfrm>
          <a:prstGeom prst="rect">
            <a:avLst/>
          </a:prstGeom>
          <a:noFill/>
        </p:spPr>
      </p:pic>
      <p:pic>
        <p:nvPicPr>
          <p:cNvPr id="4" name="Picture 6" descr="http://t0.gstatic.com/images?q=tbn:ANd9GcS5qXebtGJcge_JNFCZ_5xPqUFc7kKxwrDa3PyHfSweXF2SdQMKqw">
            <a:hlinkClick r:id="rId4"/>
          </p:cNvPr>
          <p:cNvPicPr>
            <a:picLocks noChangeAspect="1" noChangeArrowheads="1"/>
          </p:cNvPicPr>
          <p:nvPr/>
        </p:nvPicPr>
        <p:blipFill>
          <a:blip r:embed="rId5" cstate="print"/>
          <a:srcRect/>
          <a:stretch>
            <a:fillRect/>
          </a:stretch>
        </p:blipFill>
        <p:spPr bwMode="auto">
          <a:xfrm>
            <a:off x="6248400" y="4191000"/>
            <a:ext cx="1752600" cy="1147953"/>
          </a:xfrm>
          <a:prstGeom prst="rect">
            <a:avLst/>
          </a:prstGeom>
          <a:noFill/>
        </p:spPr>
      </p:pic>
      <p:pic>
        <p:nvPicPr>
          <p:cNvPr id="5" name="Picture 4" descr="http://t0.gstatic.com/images?q=tbn:ANd9GcT-W2KosOj2rf5bThkhbDJbEZ4_RtwXiHfhDbpdA0jyG9SsFKx8">
            <a:hlinkClick r:id="rId6"/>
          </p:cNvPr>
          <p:cNvPicPr>
            <a:picLocks noChangeAspect="1" noChangeArrowheads="1"/>
          </p:cNvPicPr>
          <p:nvPr/>
        </p:nvPicPr>
        <p:blipFill>
          <a:blip r:embed="rId7" cstate="print"/>
          <a:srcRect/>
          <a:stretch>
            <a:fillRect/>
          </a:stretch>
        </p:blipFill>
        <p:spPr bwMode="auto">
          <a:xfrm>
            <a:off x="6477000" y="1371600"/>
            <a:ext cx="1752600" cy="130860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6879600" cy="1143000"/>
          </a:xfrm>
          <a:prstGeom prst="rect">
            <a:avLst/>
          </a:prstGeom>
        </p:spPr>
        <p:txBody>
          <a:bodyPr lIns="91425" tIns="91425" rIns="91425" bIns="91425" anchor="b" anchorCtr="0">
            <a:noAutofit/>
          </a:bodyPr>
          <a:lstStyle/>
          <a:p>
            <a:pPr>
              <a:buNone/>
            </a:pPr>
            <a:r>
              <a:rPr lang="en"/>
              <a:t>Ecology</a:t>
            </a:r>
          </a:p>
        </p:txBody>
      </p:sp>
      <p:sp>
        <p:nvSpPr>
          <p:cNvPr id="86" name="Shape 86"/>
          <p:cNvSpPr txBox="1">
            <a:spLocks noGrp="1"/>
          </p:cNvSpPr>
          <p:nvPr>
            <p:ph type="body" idx="1"/>
          </p:nvPr>
        </p:nvSpPr>
        <p:spPr>
          <a:xfrm>
            <a:off x="457200" y="1600200"/>
            <a:ext cx="8229600" cy="4840199"/>
          </a:xfrm>
          <a:prstGeom prst="rect">
            <a:avLst/>
          </a:prstGeom>
        </p:spPr>
        <p:txBody>
          <a:bodyPr lIns="91425" tIns="91425" rIns="91425" bIns="91425" anchor="t" anchorCtr="0">
            <a:noAutofit/>
          </a:bodyPr>
          <a:lstStyle/>
          <a:p>
            <a:pPr lvl="0" rtl="0">
              <a:buNone/>
            </a:pPr>
            <a:r>
              <a:rPr lang="en" u="sng"/>
              <a:t>Definition</a:t>
            </a:r>
            <a:r>
              <a:rPr lang="en"/>
              <a:t>- the study of the interaction between plants and animals and their interrelationships with the physical environment.</a:t>
            </a:r>
          </a:p>
          <a:p>
            <a:pPr marL="457200" lvl="0" indent="-431800">
              <a:buClr>
                <a:schemeClr val="lt1"/>
              </a:buClr>
              <a:buSzPct val="166666"/>
              <a:buFont typeface="Arial"/>
              <a:buChar char="•"/>
            </a:pPr>
            <a:r>
              <a:rPr lang="en"/>
              <a:t>Organisms are studied in relationship to other organisms and their environment.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Carnivores:</a:t>
            </a:r>
            <a:br>
              <a:rPr lang="en-US" dirty="0" smtClean="0"/>
            </a:br>
            <a:r>
              <a:rPr lang="en-US" dirty="0" smtClean="0"/>
              <a:t>Predators and Scavengers</a:t>
            </a:r>
            <a:endParaRPr lang="en-US" dirty="0"/>
          </a:p>
        </p:txBody>
      </p:sp>
      <p:sp>
        <p:nvSpPr>
          <p:cNvPr id="3" name="Content Placeholder 2"/>
          <p:cNvSpPr>
            <a:spLocks noGrp="1"/>
          </p:cNvSpPr>
          <p:nvPr>
            <p:ph sz="quarter" idx="1"/>
          </p:nvPr>
        </p:nvSpPr>
        <p:spPr>
          <a:xfrm>
            <a:off x="609600" y="1143000"/>
            <a:ext cx="8153400" cy="4495800"/>
          </a:xfrm>
        </p:spPr>
        <p:txBody>
          <a:bodyPr/>
          <a:lstStyle/>
          <a:p>
            <a:r>
              <a:rPr lang="en-US" b="1" dirty="0" smtClean="0">
                <a:solidFill>
                  <a:schemeClr val="bg2">
                    <a:lumMod val="75000"/>
                  </a:schemeClr>
                </a:solidFill>
              </a:rPr>
              <a:t>Predators</a:t>
            </a:r>
            <a:r>
              <a:rPr lang="en-US" dirty="0" smtClean="0"/>
              <a:t> kill and eat other living animals. Ex: Lions, Sharks, Hawks (Prey)</a:t>
            </a:r>
          </a:p>
          <a:p>
            <a:endParaRPr lang="en-US" dirty="0" smtClean="0"/>
          </a:p>
          <a:p>
            <a:r>
              <a:rPr lang="en-US" b="1" dirty="0" smtClean="0">
                <a:solidFill>
                  <a:srgbClr val="00B050"/>
                </a:solidFill>
              </a:rPr>
              <a:t>Scavengers</a:t>
            </a:r>
            <a:r>
              <a:rPr lang="en-US" dirty="0" smtClean="0"/>
              <a:t> eat dead organisms that they have not killed themselves. Ex: Vultures, Hyenas, Crabs</a:t>
            </a:r>
            <a:endParaRPr lang="en-US" dirty="0"/>
          </a:p>
        </p:txBody>
      </p:sp>
      <p:pic>
        <p:nvPicPr>
          <p:cNvPr id="1026" name="Picture 2" descr="http://t3.gstatic.com/images?q=tbn:ANd9GcTIOvoNCGmKr-4MYG2WcACxpz4io1ihXYaQ2Qum9iAsenONQ02YLw">
            <a:hlinkClick r:id="rId2"/>
          </p:cNvPr>
          <p:cNvPicPr>
            <a:picLocks noChangeAspect="1" noChangeArrowheads="1"/>
          </p:cNvPicPr>
          <p:nvPr/>
        </p:nvPicPr>
        <p:blipFill>
          <a:blip r:embed="rId3" cstate="print"/>
          <a:srcRect/>
          <a:stretch>
            <a:fillRect/>
          </a:stretch>
        </p:blipFill>
        <p:spPr bwMode="auto">
          <a:xfrm>
            <a:off x="1447800" y="4194474"/>
            <a:ext cx="1752600" cy="2663526"/>
          </a:xfrm>
          <a:prstGeom prst="rect">
            <a:avLst/>
          </a:prstGeom>
          <a:noFill/>
        </p:spPr>
      </p:pic>
      <p:pic>
        <p:nvPicPr>
          <p:cNvPr id="1028" name="Picture 4" descr="http://specials-images.forbes.com/imageserve/0aM4fqa8xO2jb/0x600.jpg?fit=scale&amp;background=000000">
            <a:hlinkClick r:id="rId4"/>
          </p:cNvPr>
          <p:cNvPicPr>
            <a:picLocks noChangeAspect="1" noChangeArrowheads="1"/>
          </p:cNvPicPr>
          <p:nvPr/>
        </p:nvPicPr>
        <p:blipFill>
          <a:blip r:embed="rId5" cstate="print"/>
          <a:srcRect/>
          <a:stretch>
            <a:fillRect/>
          </a:stretch>
        </p:blipFill>
        <p:spPr bwMode="auto">
          <a:xfrm>
            <a:off x="4953000" y="3886200"/>
            <a:ext cx="3962400" cy="259805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Symbiotic Relationships</a:t>
            </a:r>
            <a:br>
              <a:rPr lang="en-US" dirty="0" smtClean="0"/>
            </a:br>
            <a:endParaRPr lang="en-US" dirty="0"/>
          </a:p>
        </p:txBody>
      </p:sp>
      <p:pic>
        <p:nvPicPr>
          <p:cNvPr id="23554" name="Picture 2" descr="http://www.biologie.uni-hamburg.de/b-online/library/micro229/terry/images/micro/symbiosis.gif"/>
          <p:cNvPicPr>
            <a:picLocks noChangeAspect="1" noChangeArrowheads="1"/>
          </p:cNvPicPr>
          <p:nvPr/>
        </p:nvPicPr>
        <p:blipFill>
          <a:blip r:embed="rId2" cstate="print"/>
          <a:srcRect/>
          <a:stretch>
            <a:fillRect/>
          </a:stretch>
        </p:blipFill>
        <p:spPr bwMode="auto">
          <a:xfrm>
            <a:off x="2133600" y="0"/>
            <a:ext cx="4800600" cy="44463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5000" dirty="0" smtClean="0"/>
              <a:t>What is a Symbiotic relationship?</a:t>
            </a:r>
            <a:endParaRPr lang="en-US" sz="5000" dirty="0"/>
          </a:p>
        </p:txBody>
      </p:sp>
      <p:sp>
        <p:nvSpPr>
          <p:cNvPr id="3" name="Content Placeholder 2"/>
          <p:cNvSpPr>
            <a:spLocks noGrp="1"/>
          </p:cNvSpPr>
          <p:nvPr>
            <p:ph sz="quarter" idx="1"/>
          </p:nvPr>
        </p:nvSpPr>
        <p:spPr>
          <a:xfrm>
            <a:off x="0" y="1524000"/>
            <a:ext cx="8153400" cy="2514600"/>
          </a:xfrm>
        </p:spPr>
        <p:txBody>
          <a:bodyPr>
            <a:normAutofit fontScale="92500" lnSpcReduction="20000"/>
          </a:bodyPr>
          <a:lstStyle/>
          <a:p>
            <a:r>
              <a:rPr lang="en-US" dirty="0" smtClean="0"/>
              <a:t>Two different organisms that live in close nutritional relationships with each other to the benefit of at least one organism</a:t>
            </a:r>
          </a:p>
          <a:p>
            <a:r>
              <a:rPr lang="en-US" dirty="0" smtClean="0"/>
              <a:t>It can or cannot be beneficial to both organisms</a:t>
            </a:r>
          </a:p>
          <a:p>
            <a:r>
              <a:rPr lang="en-US" dirty="0" smtClean="0"/>
              <a:t>There are three types of relationships</a:t>
            </a:r>
          </a:p>
          <a:p>
            <a:pPr>
              <a:buNone/>
            </a:pPr>
            <a:endParaRPr lang="en-US" dirty="0"/>
          </a:p>
        </p:txBody>
      </p:sp>
      <p:sp>
        <p:nvSpPr>
          <p:cNvPr id="6" name="Right Arrow 5"/>
          <p:cNvSpPr/>
          <p:nvPr/>
        </p:nvSpPr>
        <p:spPr>
          <a:xfrm>
            <a:off x="1143000" y="44196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143000" y="51054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143000" y="5791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33600" y="4191000"/>
            <a:ext cx="6172200" cy="2446824"/>
          </a:xfrm>
          <a:prstGeom prst="rect">
            <a:avLst/>
          </a:prstGeom>
          <a:noFill/>
        </p:spPr>
        <p:txBody>
          <a:bodyPr wrap="square" rtlCol="0">
            <a:spAutoFit/>
          </a:bodyPr>
          <a:lstStyle/>
          <a:p>
            <a:pPr>
              <a:lnSpc>
                <a:spcPct val="150000"/>
              </a:lnSpc>
            </a:pPr>
            <a:r>
              <a:rPr lang="en-US" sz="3000" b="1" dirty="0" smtClean="0">
                <a:solidFill>
                  <a:srgbClr val="FF0000"/>
                </a:solidFill>
              </a:rPr>
              <a:t>Mutualism</a:t>
            </a:r>
            <a:r>
              <a:rPr lang="en-US" sz="3000" b="1" dirty="0" smtClean="0"/>
              <a:t>   </a:t>
            </a:r>
          </a:p>
          <a:p>
            <a:pPr>
              <a:lnSpc>
                <a:spcPct val="150000"/>
              </a:lnSpc>
            </a:pPr>
            <a:r>
              <a:rPr lang="en-US" sz="3000" b="1" dirty="0" smtClean="0">
                <a:solidFill>
                  <a:srgbClr val="00B050"/>
                </a:solidFill>
              </a:rPr>
              <a:t>Commensalism</a:t>
            </a:r>
            <a:endParaRPr lang="en-US" sz="3000" b="1" dirty="0">
              <a:solidFill>
                <a:srgbClr val="00B050"/>
              </a:solidFill>
            </a:endParaRPr>
          </a:p>
          <a:p>
            <a:pPr>
              <a:lnSpc>
                <a:spcPct val="150000"/>
              </a:lnSpc>
            </a:pPr>
            <a:r>
              <a:rPr lang="en-US" sz="3000" b="1" dirty="0">
                <a:solidFill>
                  <a:srgbClr val="7030A0"/>
                </a:solidFill>
              </a:rPr>
              <a:t>P</a:t>
            </a:r>
            <a:r>
              <a:rPr lang="en-US" sz="3000" b="1" dirty="0" smtClean="0">
                <a:solidFill>
                  <a:srgbClr val="7030A0"/>
                </a:solidFill>
              </a:rPr>
              <a:t>arasitism</a:t>
            </a:r>
          </a:p>
          <a:p>
            <a:endParaRPr lang="en-US" dirty="0"/>
          </a:p>
        </p:txBody>
      </p:sp>
      <p:pic>
        <p:nvPicPr>
          <p:cNvPr id="26630" name="Picture 6" descr="http://webecoist.com/wp-content/uploads/2009/01/symbiotic-animals.jpg"/>
          <p:cNvPicPr>
            <a:picLocks noChangeAspect="1" noChangeArrowheads="1"/>
          </p:cNvPicPr>
          <p:nvPr/>
        </p:nvPicPr>
        <p:blipFill>
          <a:blip r:embed="rId2" cstate="print"/>
          <a:srcRect/>
          <a:stretch>
            <a:fillRect/>
          </a:stretch>
        </p:blipFill>
        <p:spPr bwMode="auto">
          <a:xfrm>
            <a:off x="6019800" y="3505201"/>
            <a:ext cx="3124200" cy="3352800"/>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924800" cy="4093428"/>
          </a:xfrm>
          <a:prstGeom prst="rect">
            <a:avLst/>
          </a:prstGeom>
        </p:spPr>
        <p:txBody>
          <a:bodyPr wrap="square">
            <a:spAutoFit/>
          </a:bodyPr>
          <a:lstStyle/>
          <a:p>
            <a:r>
              <a:rPr lang="en-US" sz="4400" b="1" dirty="0" smtClean="0">
                <a:solidFill>
                  <a:schemeClr val="bg1">
                    <a:lumMod val="95000"/>
                  </a:schemeClr>
                </a:solidFill>
              </a:rPr>
              <a:t>What is Commensalism</a:t>
            </a:r>
          </a:p>
          <a:p>
            <a:r>
              <a:rPr lang="en-US" sz="4400" b="1" dirty="0" smtClean="0">
                <a:solidFill>
                  <a:schemeClr val="bg1">
                    <a:lumMod val="95000"/>
                  </a:schemeClr>
                </a:solidFill>
              </a:rPr>
              <a:t>		(+, 0)</a:t>
            </a:r>
          </a:p>
          <a:p>
            <a:endParaRPr lang="en-US" sz="4400" b="1" dirty="0" smtClean="0">
              <a:solidFill>
                <a:schemeClr val="bg1">
                  <a:lumMod val="95000"/>
                </a:schemeClr>
              </a:solidFill>
            </a:endParaRPr>
          </a:p>
          <a:p>
            <a:r>
              <a:rPr lang="en-US" sz="3200" b="1" dirty="0" smtClean="0">
                <a:solidFill>
                  <a:schemeClr val="bg1">
                    <a:lumMod val="95000"/>
                  </a:schemeClr>
                </a:solidFill>
              </a:rPr>
              <a:t>When one organism benefits without the harm to another organism</a:t>
            </a:r>
          </a:p>
          <a:p>
            <a:r>
              <a:rPr lang="en-US" sz="3200" b="1" dirty="0" smtClean="0">
                <a:solidFill>
                  <a:schemeClr val="bg1">
                    <a:lumMod val="95000"/>
                  </a:schemeClr>
                </a:solidFill>
              </a:rPr>
              <a:t>	1. Remora and shark</a:t>
            </a:r>
          </a:p>
          <a:p>
            <a:r>
              <a:rPr lang="en-US" sz="3200" b="1" dirty="0" smtClean="0">
                <a:solidFill>
                  <a:schemeClr val="bg1">
                    <a:lumMod val="95000"/>
                  </a:schemeClr>
                </a:solidFill>
              </a:rPr>
              <a:t>	2. barnacle and whale</a:t>
            </a:r>
            <a:endParaRPr lang="en-US" sz="3200" dirty="0"/>
          </a:p>
        </p:txBody>
      </p:sp>
      <p:sp>
        <p:nvSpPr>
          <p:cNvPr id="58370" name="AutoShape 2" descr="Image result for rem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2" name="Picture 4" descr="http://rateeveryanimal.com/wp-content/uploads/2012/11/remora_on_shark.jpg"/>
          <p:cNvPicPr>
            <a:picLocks noChangeAspect="1" noChangeArrowheads="1"/>
          </p:cNvPicPr>
          <p:nvPr/>
        </p:nvPicPr>
        <p:blipFill>
          <a:blip r:embed="rId2"/>
          <a:srcRect/>
          <a:stretch>
            <a:fillRect/>
          </a:stretch>
        </p:blipFill>
        <p:spPr bwMode="auto">
          <a:xfrm>
            <a:off x="3200400" y="4724400"/>
            <a:ext cx="2962275" cy="1924051"/>
          </a:xfrm>
          <a:prstGeom prst="rect">
            <a:avLst/>
          </a:prstGeom>
          <a:noFill/>
        </p:spPr>
      </p:pic>
      <p:pic>
        <p:nvPicPr>
          <p:cNvPr id="5" name="Picture 22" descr="http://www.wilhelmus.ca/wp-content/uploads/happy-sad-faces1.jpg"/>
          <p:cNvPicPr>
            <a:picLocks noChangeAspect="1" noChangeArrowheads="1"/>
          </p:cNvPicPr>
          <p:nvPr/>
        </p:nvPicPr>
        <p:blipFill>
          <a:blip r:embed="rId3" cstate="print"/>
          <a:srcRect l="1702" t="16134" r="65957" b="22556"/>
          <a:stretch>
            <a:fillRect/>
          </a:stretch>
        </p:blipFill>
        <p:spPr bwMode="auto">
          <a:xfrm>
            <a:off x="5334000" y="1676400"/>
            <a:ext cx="685800" cy="685800"/>
          </a:xfrm>
          <a:prstGeom prst="rect">
            <a:avLst/>
          </a:prstGeom>
          <a:noFill/>
        </p:spPr>
      </p:pic>
      <p:pic>
        <p:nvPicPr>
          <p:cNvPr id="58374" name="Picture 6" descr="http://rs784.pbsrc.com/albums/yy123/fantasyworld123_2010-nancy-sylva/straight-face.jpg~c200"/>
          <p:cNvPicPr>
            <a:picLocks noChangeAspect="1" noChangeArrowheads="1"/>
          </p:cNvPicPr>
          <p:nvPr/>
        </p:nvPicPr>
        <p:blipFill>
          <a:blip r:embed="rId4"/>
          <a:srcRect/>
          <a:stretch>
            <a:fillRect/>
          </a:stretch>
        </p:blipFill>
        <p:spPr bwMode="auto">
          <a:xfrm>
            <a:off x="6629400" y="1676400"/>
            <a:ext cx="838200" cy="838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500" b="1" dirty="0" smtClean="0">
                <a:solidFill>
                  <a:schemeClr val="bg1">
                    <a:lumMod val="95000"/>
                  </a:schemeClr>
                </a:solidFill>
              </a:rPr>
              <a:t>What is Mutualism?</a:t>
            </a:r>
            <a:endParaRPr lang="en-US" sz="5500" dirty="0">
              <a:solidFill>
                <a:schemeClr val="bg1">
                  <a:lumMod val="95000"/>
                </a:schemeClr>
              </a:solidFill>
            </a:endParaRPr>
          </a:p>
        </p:txBody>
      </p:sp>
      <p:sp>
        <p:nvSpPr>
          <p:cNvPr id="3" name="Content Placeholder 2"/>
          <p:cNvSpPr>
            <a:spLocks noGrp="1"/>
          </p:cNvSpPr>
          <p:nvPr>
            <p:ph sz="quarter" idx="1"/>
          </p:nvPr>
        </p:nvSpPr>
        <p:spPr/>
        <p:txBody>
          <a:bodyPr/>
          <a:lstStyle/>
          <a:p>
            <a:r>
              <a:rPr lang="en-US" dirty="0" smtClean="0"/>
              <a:t>A relationship in which two organisms of different species work together, each benefiting from the relationship. </a:t>
            </a:r>
          </a:p>
          <a:p>
            <a:r>
              <a:rPr lang="en-US" dirty="0" smtClean="0"/>
              <a:t>Organisms in a </a:t>
            </a:r>
            <a:r>
              <a:rPr lang="en-US" dirty="0" err="1" smtClean="0"/>
              <a:t>mutualistic</a:t>
            </a:r>
            <a:r>
              <a:rPr lang="en-US" dirty="0" smtClean="0"/>
              <a:t> relationship often evolve together.</a:t>
            </a:r>
          </a:p>
          <a:p>
            <a:pPr>
              <a:buNone/>
            </a:pPr>
            <a:endParaRPr lang="en-US" dirty="0"/>
          </a:p>
        </p:txBody>
      </p:sp>
      <p:pic>
        <p:nvPicPr>
          <p:cNvPr id="28674" name="Picture 2" descr="https://encrypted-tbn3.gstatic.com/images?q=tbn:ANd9GcTGwrNvUtjMISIzX_ZsXZa6Fy3w1GbygOUdrgepeRA5LmMmhOM"/>
          <p:cNvPicPr>
            <a:picLocks noChangeAspect="1" noChangeArrowheads="1"/>
          </p:cNvPicPr>
          <p:nvPr/>
        </p:nvPicPr>
        <p:blipFill>
          <a:blip r:embed="rId2" cstate="print"/>
          <a:srcRect/>
          <a:stretch>
            <a:fillRect/>
          </a:stretch>
        </p:blipFill>
        <p:spPr bwMode="auto">
          <a:xfrm>
            <a:off x="4953000" y="4104344"/>
            <a:ext cx="4191000" cy="2753655"/>
          </a:xfrm>
          <a:prstGeom prst="rect">
            <a:avLst/>
          </a:prstGeom>
          <a:noFill/>
        </p:spPr>
      </p:pic>
      <p:pic>
        <p:nvPicPr>
          <p:cNvPr id="28676" name="Picture 4" descr="http://www.cals.ncsu.edu/course/ent525/close/image003.jpg"/>
          <p:cNvPicPr>
            <a:picLocks noChangeAspect="1" noChangeArrowheads="1"/>
          </p:cNvPicPr>
          <p:nvPr/>
        </p:nvPicPr>
        <p:blipFill>
          <a:blip r:embed="rId3" cstate="print"/>
          <a:srcRect l="16071" t="17881" r="14286" b="10596"/>
          <a:stretch>
            <a:fillRect/>
          </a:stretch>
        </p:blipFill>
        <p:spPr bwMode="auto">
          <a:xfrm>
            <a:off x="0" y="4536831"/>
            <a:ext cx="3352800" cy="2321169"/>
          </a:xfrm>
          <a:prstGeom prst="rect">
            <a:avLst/>
          </a:prstGeom>
          <a:noFill/>
        </p:spPr>
      </p:pic>
      <p:pic>
        <p:nvPicPr>
          <p:cNvPr id="8" name="Picture 22" descr="http://www.wilhelmus.ca/wp-content/uploads/happy-sad-faces1.jpg"/>
          <p:cNvPicPr>
            <a:picLocks noChangeAspect="1" noChangeArrowheads="1"/>
          </p:cNvPicPr>
          <p:nvPr/>
        </p:nvPicPr>
        <p:blipFill>
          <a:blip r:embed="rId4" cstate="print"/>
          <a:srcRect l="1702" t="16134" r="65957" b="22556"/>
          <a:stretch>
            <a:fillRect/>
          </a:stretch>
        </p:blipFill>
        <p:spPr bwMode="auto">
          <a:xfrm>
            <a:off x="5638800" y="1066800"/>
            <a:ext cx="685800" cy="685800"/>
          </a:xfrm>
          <a:prstGeom prst="rect">
            <a:avLst/>
          </a:prstGeom>
          <a:noFill/>
        </p:spPr>
      </p:pic>
      <p:pic>
        <p:nvPicPr>
          <p:cNvPr id="9" name="Picture 22" descr="http://www.wilhelmus.ca/wp-content/uploads/happy-sad-faces1.jpg"/>
          <p:cNvPicPr>
            <a:picLocks noChangeAspect="1" noChangeArrowheads="1"/>
          </p:cNvPicPr>
          <p:nvPr/>
        </p:nvPicPr>
        <p:blipFill>
          <a:blip r:embed="rId4" cstate="print"/>
          <a:srcRect l="1702" t="16134" r="65957" b="22556"/>
          <a:stretch>
            <a:fillRect/>
          </a:stretch>
        </p:blipFill>
        <p:spPr bwMode="auto">
          <a:xfrm>
            <a:off x="6705600" y="1066800"/>
            <a:ext cx="685800" cy="685800"/>
          </a:xfrm>
          <a:prstGeom prst="rect">
            <a:avLst/>
          </a:prstGeom>
          <a:noFill/>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500" dirty="0" smtClean="0">
                <a:solidFill>
                  <a:srgbClr val="7030A0"/>
                </a:solidFill>
              </a:rPr>
              <a:t>What is Parasitism?</a:t>
            </a:r>
            <a:endParaRPr lang="en-US" sz="5500" dirty="0">
              <a:solidFill>
                <a:srgbClr val="7030A0"/>
              </a:solidFill>
            </a:endParaRPr>
          </a:p>
        </p:txBody>
      </p:sp>
      <p:sp>
        <p:nvSpPr>
          <p:cNvPr id="3" name="Content Placeholder 2"/>
          <p:cNvSpPr>
            <a:spLocks noGrp="1"/>
          </p:cNvSpPr>
          <p:nvPr>
            <p:ph sz="quarter" idx="1"/>
          </p:nvPr>
        </p:nvSpPr>
        <p:spPr>
          <a:xfrm>
            <a:off x="0" y="1219200"/>
            <a:ext cx="8610600" cy="2819400"/>
          </a:xfrm>
        </p:spPr>
        <p:txBody>
          <a:bodyPr/>
          <a:lstStyle/>
          <a:p>
            <a:r>
              <a:rPr lang="en-US" sz="2800" dirty="0" smtClean="0"/>
              <a:t>A relationship is one in which one organism the parasite lives off of another organism, the host. </a:t>
            </a:r>
          </a:p>
          <a:p>
            <a:r>
              <a:rPr lang="en-US" sz="2800" dirty="0" smtClean="0"/>
              <a:t>It is usually harming it and possibly causing death. </a:t>
            </a:r>
          </a:p>
          <a:p>
            <a:r>
              <a:rPr lang="en-US" sz="2800" dirty="0" smtClean="0"/>
              <a:t>Sometimes parasite lives on or in the body of the host.</a:t>
            </a:r>
          </a:p>
          <a:p>
            <a:r>
              <a:rPr lang="en-US" sz="2800" dirty="0" smtClean="0"/>
              <a:t>It is a Host</a:t>
            </a:r>
            <a:endParaRPr lang="en-US" sz="2800" dirty="0"/>
          </a:p>
        </p:txBody>
      </p:sp>
      <p:pic>
        <p:nvPicPr>
          <p:cNvPr id="4" name="Picture 22" descr="http://www.wilhelmus.ca/wp-content/uploads/happy-sad-faces1.jpg"/>
          <p:cNvPicPr>
            <a:picLocks noChangeAspect="1" noChangeArrowheads="1"/>
          </p:cNvPicPr>
          <p:nvPr/>
        </p:nvPicPr>
        <p:blipFill>
          <a:blip r:embed="rId2" cstate="print"/>
          <a:srcRect l="66384" t="16134" r="1275" b="22556"/>
          <a:stretch>
            <a:fillRect/>
          </a:stretch>
        </p:blipFill>
        <p:spPr bwMode="auto">
          <a:xfrm>
            <a:off x="4191000" y="3429000"/>
            <a:ext cx="685800" cy="685800"/>
          </a:xfrm>
          <a:prstGeom prst="rect">
            <a:avLst/>
          </a:prstGeom>
          <a:noFill/>
        </p:spPr>
      </p:pic>
      <p:pic>
        <p:nvPicPr>
          <p:cNvPr id="5" name="Picture 22" descr="http://www.wilhelmus.ca/wp-content/uploads/happy-sad-faces1.jpg"/>
          <p:cNvPicPr>
            <a:picLocks noChangeAspect="1" noChangeArrowheads="1"/>
          </p:cNvPicPr>
          <p:nvPr/>
        </p:nvPicPr>
        <p:blipFill>
          <a:blip r:embed="rId2" cstate="print"/>
          <a:srcRect l="1702" t="16134" r="65957" b="22556"/>
          <a:stretch>
            <a:fillRect/>
          </a:stretch>
        </p:blipFill>
        <p:spPr bwMode="auto">
          <a:xfrm>
            <a:off x="3276600" y="3429000"/>
            <a:ext cx="685800" cy="685800"/>
          </a:xfrm>
          <a:prstGeom prst="rect">
            <a:avLst/>
          </a:prstGeom>
          <a:noFill/>
        </p:spPr>
      </p:pic>
      <p:pic>
        <p:nvPicPr>
          <p:cNvPr id="29698" name="Picture 2" descr="http://www.marietta.edu/~biol/biomes/images/deciduous/icatalp1.jpg"/>
          <p:cNvPicPr>
            <a:picLocks noChangeAspect="1" noChangeArrowheads="1"/>
          </p:cNvPicPr>
          <p:nvPr/>
        </p:nvPicPr>
        <p:blipFill>
          <a:blip r:embed="rId3" cstate="print"/>
          <a:srcRect b="28115"/>
          <a:stretch>
            <a:fillRect/>
          </a:stretch>
        </p:blipFill>
        <p:spPr bwMode="auto">
          <a:xfrm>
            <a:off x="685800" y="4876800"/>
            <a:ext cx="3894664" cy="1752600"/>
          </a:xfrm>
          <a:prstGeom prst="rect">
            <a:avLst/>
          </a:prstGeom>
          <a:noFill/>
        </p:spPr>
      </p:pic>
      <p:sp>
        <p:nvSpPr>
          <p:cNvPr id="29700" name="AutoShape 4" descr="data:image/jpeg;base64,/9j/4AAQSkZJRgABAQAAAQABAAD/2wCEAAkGBxQSEhQUEhQUFhQUFxQUGBUUFxQUFRUUFBUXFhQXFRYYHCggGBolHBQUITEhJSkrLi4uFx8zODMsNygtLiwBCgoKDg0OGhAQGywcHSQsLCwsLCwsLCwsLCwsLCwsLCwsLCwsLCwsLCwsLCwsLCwsLCwsLCw3NywxLDc3NyssLP/AABEIAMIBAwMBIgACEQEDEQH/xAAbAAACAwEBAQAAAAAAAAAAAAAAAQIDBAUGB//EAD8QAAEDAgMECAQDBgUFAAAAAAEAAhEDIQQSMQVBUWEGEyIycYGR8KGxwdEUQlIHI2Jy4fEVM1NjghYkQ5LC/8QAGAEBAQEBAQAAAAAAAAAAAAAAAAECAwT/xAAhEQEBAQACAwEAAwEBAAAAAAAAARECMRMhQRIDUWEUBP/aAAwDAQACEQMRAD8A+wBEJwkurgZKSaRQlJNMBJFJJSSKgScoSVOgEyEkKAKAUFIIaYSQiVUCJQUKLoQkgBUNMJIKgEkIQIpykgBDQCgICkjJBNCEaNBSRCqBJPMkrqatKE0So2RSKkAlCIIUVJIoQJJoQIIKaENJEp5UEKGowmEQgIFCZSIQhsEJJoKBITQAqUkJlCiIlJSKSBEJoQmLAQiUSkAhUkpQEICUwkAhAIQhU2LpShARCgYKEAIJQ0kJBMBUEIhSShEKEZVKEEIEQkQpIQQQpKMIEQiE01BGE0JhAoQEIQJJJzwNSOKr/FN4pq+1pSAQ1wOiaIihSSKKSSaCpgSJRCQVDTShKVUShCjKEGlJBKaKRQgpKBoKaAqGiEShECChIoYAEoTQgUIKcpICElVicUymJcQBzWI7YphwaTBN7ouOkuHt3bTqJy0mGo4DMQNYC7WcRIK4Gy6oNTE1391sjllptLnKTDjPa7YfSfD4mGsqN63LnNI2eALGx4Fa8XiqlxTYXeMAL4btCKAw2PpVAMXWc6uabT3G1HlzARuGWxG9dDpH+0rFV2AU8mGa4XObM48RoMo9Urf49+nd6S9J6lOp1ZYWuJiRcA8Fyq21a2ZrQ8j9UWgLyrsfiakB4JgZmuuZ/in1W7CYoACpUkOmCSZHKVxu2+nX88ZH0PY223NcGGpmjj3o58V7nB4kPbIXwuntJj6gcDlIMTOq970V6QAuhzrAXJNgBrfyU4Wys8+Mz098kF822t0ixeJrUn4N3V4VtenTJjtVi50EX1bAdbzX0kr0OV9CUiiU1E7IJJoJRQkgFIonoQmopoellVV0KxJhaHXCoZSy3VVoUYWOrXLXLRQrBwRFqAlKaIYQCkE0MBQhIoGko1KzW3cQBxK4uI6QhxyUGmo7iO6PNO1dmpUDRLjAhcfFbaLjkw7S936tGjz3qunsmpWObEPt/pts0eJ3rs0MOymAGtAHJX0dOXhdjl5D8Q7O7c38rfAK7aWxqdUXAB5LL0k6WYbAtJrVBmiRTbd7vBq8RiNqbS2kCWxgcHEmo8kVHt9J9E93prK1bW6Tf4e80jUFSRZrTLm/zcF4LaXSzFVqT6IcKVI5s2TV4Os/ZQxVTCuFWngs1QtnNiq/ee6PyAnu2svL7M2g5ry17ScxsQfLfusuXLljfGRs6M0ete+NGtgFxk8on3dZ9oYMgkl9h3Y0G6PFa8PsrJUL5cGk5oEjXkNy9vsjoBUxVE1T2G5TkbAl548phTtuzJ7ecwVHrMPTAqEPa6xnuA7lgxeHdTbkc8vDTY2ykax4p4R3VOfRrghoJa6JFwYBUqOFAIDTnh9gbi11zn6lurk+OdXr03M7Tnh9rtMgTEWXpuiT21KeSq+ATDjvI+qyYLZTK1So+oyGs7T/ANLW7yY3DVU9NcPVwFTqm/5bg19N8WgjcfCFuS3pm19jwD6dXEYWlTEUsO19U8C+A1knjdxXr8y+Dfsu25WNUMD8x1M3hpNx9V9ooDN+crpL/blyjcXqL64G8KtmEHM+JVjaAG5VlX+Inugn5KbA462HxVoCJTEAQQnCAquIoRKE9GNBQUpRKJqmtQDpVdKiWhakQiuWazgVfRxjjqtbmDgomiOCgpr4zLFplZnbTO5q3mg06wpCk0blTdcz8fUOjVoqVamQx3oW2EwEHjcJ0cr1zmxlUkXimyzfM6leqwmCZSaGsaGgaQr01bdNUYrEBjSTJHAAknwC8ZtLH7RxjurwdP8AD0dHV6ve/wCEH5A+K9wWyq61VrG5nODQLkkgAeMqTJ8ONx5PYfQLDYUmtWJxFcnMala4Dt+VvDmZK8b0p6dUcXVq4dri2hTBBcLGq4GCBwaN3FbOnvTxra9PDtDvw7pL6jZmoIMMZvid+9fN8Vsd1R7qjKeVhJhu+Drbcs8rvbpxn2sQwo7lMmJOugB4ru4DYk5Oq7dadAJF7XW2js19PDsdWYGNrVG0qTXEdZUcTALW7m3FzxX2fo50ao4NmWm3tHvONyTvuszj79t28eMeX6LdCI7eKg1P0jutHPiV2zsephzNA56e+m47t+U8V6doSIWnK8re3xbpP0brV67qzMO9rXkDIY7w3nxWKp0IxdwyiQZ/UAL8191jkhPzK1P5bjwnQrZTcK6pTrNGao2HFwkEEQW5uESnSwdAUsRg8WxrxgmmpSLhOfBuBdRIO8sgsP8AKOK7e0jkxVJ25wLT73rzf7WMIxlKjWbLamZ1J2T82HqQ6s0t3jsg21utcZNkZlvJwth7AbszFYauGSzE0zP+049uPCD8F9S6hrwHN3ixC5O3MO3FYQCnGYsbUouHdd2ZZlJ0kWjVaeh0/hKUmTF+RkyL8DIS5ZsG1lUtMO9VtCi9koY2BCjO6kkhNVClJBTChoBQlCaGrGPB0MphZMjtcgB4tdf5BL8QW6h0fxD/AOhIVVsTVNPEA6GPfFWhA0KDqgGpCeZBJMFRCENMpAJpEwoGUlW6twuuNjdovBsQB4hUzXdXkP2j7Bq43DinSexpDsxzkgOjdK1jHvOtRg8XALXSw4d3qjT4Oafql/1Zcr5a/oW59MDFvb1sQBTLqhECB2ivUdHujOHwdF1XEVOyBmc+ro1o5HRexfgqNMF74AAkudaAPFcHBbOftCo2viGOpYVhzUcK8Q6o4G1bEjh+mn5m6nr43+rWPDbNbj6+HxdZnV0sOc1Ci5oFRwF2vqz3QTDgzcWhe2/EBQ/BtR1JGl0YvtIVwpGsOKrY4aEQVYaQ4IhioDvTCr6gFRNDgSqOb0iwRe1rhqxwdKeOwgxNAQGl7QSzMJAdGnnotz2O0sRvXKo1zRqQQQx3pxQjBsvZrnYdhwVXqA0FjsLVb12HD2nttLTDmGZu07xZc/Z22amz67qeNpdVRrHNTqUS+vSa+2YEhuZjTc3FuK7desMNiRUkfh8SQ18fkr6MfyDu6ecLZ0lwpfRJZ/m0znpn+Nug8DofFX/Gv024LH06zBUpVGVKZFnsIc0+BCGVybhpjjxXk8BsuhiqdOo0OoNcSWuoPdRfTqHvMcBYiZs4FdN9PGUGjqq1LEhura7eqqOFtKlMZZHNt1mf0Y7tKsDbfwOqmVxMLtB1Xv0H0XN0Jc1wMcCNy3UMdJyvEO+BHEIzlbSEJB4KArqCE0rIQGZ53AeJ+yOrd+r0AURTYe92uZKOoaO6S3+XT0NlGkKmBad7geIMf0KoqM6oEuJDWguLpOWAJOYflPwWsVogOi9g4WH/ACG7xWPboztp0P8AXqNa4f7TO3V+AjzUoyUpFPraoIc/tATIaw91oPhB8V0cIw5bOWTaFUCWgSztAxoDy5KzDVhTpgzqAY42Csp7bgXDWEPxDQJXArbdJdlaJOmQa+JKbtm1ahzVHlo/SyB8SrlPy6rsa51qbSeegUThKr+8/LyaPqQqmbIaBdzz/wAz9FDFMp02l2d4jcC4k8ABNyVOjFtXZdMCXue7+Z5j5rCzC0bGmxmWYmJn1XKx+LqOOQE9owWujsjgTxWynTZIBJm1hpItpu81Vx6GnSpt3M9AuHh+txJ6yn+EZh3Bwbmpl1YkEtzbmgSCQN66tFziC0MAMRLoGoiRCnhKBp02sLA4NAHZNzG+Cpe2enIwPQ5jRNatiK9Scwc9+VjTM9ik3sAaWIK7HVPabgPHFnYf/wCuh8oV9IgiWGR7kciOClUrBrZJgc+J3eKG1ClDhLXO9TbkQdExSP6nfD7LK+qQ4PawtJ/UQM0cQLgxK10qoMHSdP7qpqt+HJ1e70H2VNCi6XNL3dmOGhEjcp7Q2kyiAXzJsGi7ieQXnqm3zmIEgkkuDR1jzuDABaYtOgUax3sQ8M71R8mwAu5x4Bo1XOdiiHNDqmUl4b1eYOc1pBJNQ6A20XNbhK9c5o6inv7Waq8fxvvA5N4aqs7Hb1oZMMZSdUIbAlznZWW8nHyUWR38XXptBHWmb2DpPwXF/ECrSvnJ5kC6twGy6Zp9lptmBMm8aT5KGAwDG0qZuJbOqbhXmtr1agpupPBNN4IiT5EHcdCtmxekeIqZabmhzmgAnwtJ4r0TMFSeeI/iUMfs1kfuf3dRt2uAsDwPEK7vpd9OPsurUbWq0HARV/egNItNnEeYlehweJLmguDQbg5pHaFtdF5zaW1mtxWFzMNKsCWPztIpvY9pJc1+kAgLuYHEAuqhr2gSHZQQ6Q4ajiCrZiV1hVe0XpiOII0XP2zjmNa15lpp1GPuIlhOWoJ07rj6BOq9tOCBqQ3KSSL/AJhwjUjgltPDzSqsH5qdQHeO4d32U1HQcW6sPmLp08WDY2K5uFwoqMY4AscWMJymDdovwISxLX0xNSXAf+RojKP426xzCDpnGt9hCopVWuAIuCJkCQmmmJ1MCRo8g8oCTOtZecw3yL+oXE/6rED92fVRPS+BamJ3STHwCn6jc/j5PQ1cba7QbaaWXJoY/wD7jMW2oUcsz+asczvRrG+q5NTpLmbHVt8ZPjELlP2s6XkBoznMbcg0DwgKXnF8XJ38XtMlrWsG7Xmbn6p0v0vJgAaWgbmjgvK0NovB7wtxE/BWUdu1JBLmGL6WJPFScovi5Y9vs9gDjlbpof0hdF1aBeSV4bBbfqtm4vy3qyp0hqg2LQeMAq3nE8XJ7almcLnyXJ2sYeL2YM8ARNQ9ln1PkvNHpLiATDoPEAQuTi9p1i8uL3yY0PDRT9w8XJ7DZ+F7cuG8OJOpmR9FroOb+JDWgFpJHOQ0rwh2jVIk1HbrzuG5Qp4p8g5nHhcjde6l5xrw19Ze3KZBstMz7C+R1cS4aF192Y/dVMquJkk8dT6WVv8AJC/+evrFQZHg2AeQ1wt3j3XeO7nIWB9YOfmcW5Q4taC5oEN77rnUm3kvnLcS8byY3yZ9dVWKnEX971PIf89fQsZtmmLk6EaX8Yjeud/jju22m2xMjM5rIHGSYC8eH2EbtEn4jjdS8614ZO3WfihVql1Z/V5eyA05swNyc/wsF18HXoUxZzY0ywYPM2v5rxHXEm3u9k3VHTc28dSs/vGvE+hHbdJxAL2xqbG54aLPhdtYcPrvNQXcKYmT2WNubfxErwokHWfApwGgj4+PzV8qeCf297s/pDRbSc3Mc3bI7LoOoaJG9ccbVZLJcQAGiImeK83SfGlgnVdpyS/yL4eL252/QHWd4ku7PZtlaAG/VRp7fpEzJjmNF4frc27RaGE+9dE8hf4Y9njNt0KoyPpl7NSDEE8IK5FJ2Fa9xZhWNILS0iA5pHguCTO+OaVBxvc8PVPJTw8XqcZt8OcXZLZXNADgbnU+ijS6VhjCDTzEgiSbaRw5rzrQGmDfVRpkSPRSc7V8PF39ndLnMp029UP3bWsBkiQBBkR5rRV6YvNmsY3+bM74Bedz+ipqk5racVf3U8PHtrdj60nK8tF4a0w0eA3IVAaN5v5prP7PHxPrCN/ooscqXP04qitV4FYd8ay6/wAEoBBKzU3nf7ncrhPolpQ0fFRLPihz/j9ksyRPa5gPvVOo0jeVAbvel1OobQlq4pc77eape4z4qx/P+6p1KXl8SxY+t2bcQFbQrwIj+iiKYQWqav5WZ/TxlWDksZt79VJlT7q1bxaAY3XUnAGFR1vvlwSz2kJpYnVtoqXSNfFN8yl79Ut1c1dSZbx9UntjmrA20eary+SpYzzf2FI0598FY9vJNqydobp4rNWPNXvduVIBKu4zZ8Son4fNanVrKunR+iuFNSe17ii58N3FW4YRvUC++5OkZ8ldZ6XObOuqpa0g2WhpWcPv/TmnXQ0uss9QndqrDfeqw7d7srLopOZC1AjkhZ2Lih44b0BsqTzf3Ckz3CkxclRyxz+iYcAmef8ARUPMpWsJz5/twUwd/wAlXTGmvD0UiIV30YtaU3u+ygB8FY0aJSzOiAU8qREKTfcJvokRd6o3e4UieChUKzcwQqFNjVElMnRON+KTm7+KVQwph6ibq6F1nvyQ1/veoVaarpjTWPcJaja0pB3BVNf6W4XU3ujVCgOlQc6PNDHJG6Q+K3D3fVWU6cfZTaFbHvd6J6SRFjYKslLf78kEDj6puLYrIUmt+G7kolRv81d9HxY58BVyCVEjgrKbbykZxFo4wilr9VZU0hVDX6prUnpdHihQNSLfdNTVVkoY74+aQjl73KLnf296JLsLPpVXe+agzf8AJPwVwYnST2VNv3hOEyfe9Kffgi4k6ffzUgZ+CTTdSjS39k0vZubw+KAbIKRHos/SDioPHP0QSbpOWv8ARAjgPFISdEJs0+ym1cKVNnEqBahh8E9ixwUMnD7e9FaPH2Ez75omMzOG+fVTDrXSedeKz5re5Wu0tTJ+PuT8VbT9n5qAE7/ONVa23HhCfcItYPL7Jz75KLeasAHv6qLTEKL7JlRf6BTIekJ5bvmkB6oniiFZtTswP7KxjdyqupNdf7oYsI8Emt/twSL4S6xA8k6fMhNVCohX8mqyfqouGnmhCzOkps08lobu97kITl0s6RKr3hCFnkrQzeot3IQt/FSOiTt/l8kIWb05qqm7xCb9/j9EIV+NQuKrp7ve9NCzCJVNydIX80kLXJqLRoPEKAN3JIWErJV3+JVbDbyQhb+s1ooa+RV7PfokhavcX+lm9M700KQ5dlT1980hp6IQs0gcqmn6fNCFnj23VxUWfZCF1J0Q1PiEjp74oQpGOXSAQhC2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QSEhQUEhQUFhQUFxQUGBUUFxQUFRUUFBUXFhQXFRYYHCggGBolHBQUITEhJSkrLi4uFx8zODMsNygtLiwBCgoKDg0OGhAQGywcHSQsLCwsLCwsLCwsLCwsLCwsLCwsLCwsLCwsLCwsLCwsLCwsLCwsLCw3NywxLDc3NyssLP/AABEIAMIBAwMBIgACEQEDEQH/xAAbAAACAwEBAQAAAAAAAAAAAAAAAQIDBAUGB//EAD8QAAEDAgMECAQDBgUFAAAAAAEAAhEDIQQSMQVBUWEGEyIycYGR8KGxwdEUQlIHI2Jy4fEVM1NjghYkQ5LC/8QAGAEBAQEBAQAAAAAAAAAAAAAAAAECAwT/xAAhEQEBAQACAwEAAwEBAAAAAAAAARECMRMhQRIDUWEUBP/aAAwDAQACEQMRAD8A+wBEJwkurgZKSaRQlJNMBJFJJSSKgScoSVOgEyEkKAKAUFIIaYSQiVUCJQUKLoQkgBUNMJIKgEkIQIpykgBDQCgICkjJBNCEaNBSRCqBJPMkrqatKE0So2RSKkAlCIIUVJIoQJJoQIIKaENJEp5UEKGowmEQgIFCZSIQhsEJJoKBITQAqUkJlCiIlJSKSBEJoQmLAQiUSkAhUkpQEICUwkAhAIQhU2LpShARCgYKEAIJQ0kJBMBUEIhSShEKEZVKEEIEQkQpIQQQpKMIEQiE01BGE0JhAoQEIQJJJzwNSOKr/FN4pq+1pSAQ1wOiaIihSSKKSSaCpgSJRCQVDTShKVUShCjKEGlJBKaKRQgpKBoKaAqGiEShECChIoYAEoTQgUIKcpICElVicUymJcQBzWI7YphwaTBN7ouOkuHt3bTqJy0mGo4DMQNYC7WcRIK4Gy6oNTE1391sjllptLnKTDjPa7YfSfD4mGsqN63LnNI2eALGx4Fa8XiqlxTYXeMAL4btCKAw2PpVAMXWc6uabT3G1HlzARuGWxG9dDpH+0rFV2AU8mGa4XObM48RoMo9Urf49+nd6S9J6lOp1ZYWuJiRcA8Fyq21a2ZrQ8j9UWgLyrsfiakB4JgZmuuZ/in1W7CYoACpUkOmCSZHKVxu2+nX88ZH0PY223NcGGpmjj3o58V7nB4kPbIXwuntJj6gcDlIMTOq970V6QAuhzrAXJNgBrfyU4Wys8+Mz098kF822t0ixeJrUn4N3V4VtenTJjtVi50EX1bAdbzX0kr0OV9CUiiU1E7IJJoJRQkgFIonoQmopoellVV0KxJhaHXCoZSy3VVoUYWOrXLXLRQrBwRFqAlKaIYQCkE0MBQhIoGko1KzW3cQBxK4uI6QhxyUGmo7iO6PNO1dmpUDRLjAhcfFbaLjkw7S936tGjz3qunsmpWObEPt/pts0eJ3rs0MOymAGtAHJX0dOXhdjl5D8Q7O7c38rfAK7aWxqdUXAB5LL0k6WYbAtJrVBmiRTbd7vBq8RiNqbS2kCWxgcHEmo8kVHt9J9E93prK1bW6Tf4e80jUFSRZrTLm/zcF4LaXSzFVqT6IcKVI5s2TV4Os/ZQxVTCuFWngs1QtnNiq/ee6PyAnu2svL7M2g5ry17ScxsQfLfusuXLljfGRs6M0ete+NGtgFxk8on3dZ9oYMgkl9h3Y0G6PFa8PsrJUL5cGk5oEjXkNy9vsjoBUxVE1T2G5TkbAl548phTtuzJ7ecwVHrMPTAqEPa6xnuA7lgxeHdTbkc8vDTY2ykax4p4R3VOfRrghoJa6JFwYBUqOFAIDTnh9gbi11zn6lurk+OdXr03M7Tnh9rtMgTEWXpuiT21KeSq+ATDjvI+qyYLZTK1So+oyGs7T/ANLW7yY3DVU9NcPVwFTqm/5bg19N8WgjcfCFuS3pm19jwD6dXEYWlTEUsO19U8C+A1knjdxXr8y+Dfsu25WNUMD8x1M3hpNx9V9ooDN+crpL/blyjcXqL64G8KtmEHM+JVjaAG5VlX+Inugn5KbA462HxVoCJTEAQQnCAquIoRKE9GNBQUpRKJqmtQDpVdKiWhakQiuWazgVfRxjjqtbmDgomiOCgpr4zLFplZnbTO5q3mg06wpCk0blTdcz8fUOjVoqVamQx3oW2EwEHjcJ0cr1zmxlUkXimyzfM6leqwmCZSaGsaGgaQr01bdNUYrEBjSTJHAAknwC8ZtLH7RxjurwdP8AD0dHV6ve/wCEH5A+K9wWyq61VrG5nODQLkkgAeMqTJ8ONx5PYfQLDYUmtWJxFcnMala4Dt+VvDmZK8b0p6dUcXVq4dri2hTBBcLGq4GCBwaN3FbOnvTxra9PDtDvw7pL6jZmoIMMZvid+9fN8Vsd1R7qjKeVhJhu+Drbcs8rvbpxn2sQwo7lMmJOugB4ru4DYk5Oq7dadAJF7XW2js19PDsdWYGNrVG0qTXEdZUcTALW7m3FzxX2fo50ao4NmWm3tHvONyTvuszj79t28eMeX6LdCI7eKg1P0jutHPiV2zsephzNA56e+m47t+U8V6doSIWnK8re3xbpP0brV67qzMO9rXkDIY7w3nxWKp0IxdwyiQZ/UAL8191jkhPzK1P5bjwnQrZTcK6pTrNGao2HFwkEEQW5uESnSwdAUsRg8WxrxgmmpSLhOfBuBdRIO8sgsP8AKOK7e0jkxVJ25wLT73rzf7WMIxlKjWbLamZ1J2T82HqQ6s0t3jsg21utcZNkZlvJwth7AbszFYauGSzE0zP+049uPCD8F9S6hrwHN3ixC5O3MO3FYQCnGYsbUouHdd2ZZlJ0kWjVaeh0/hKUmTF+RkyL8DIS5ZsG1lUtMO9VtCi9koY2BCjO6kkhNVClJBTChoBQlCaGrGPB0MphZMjtcgB4tdf5BL8QW6h0fxD/AOhIVVsTVNPEA6GPfFWhA0KDqgGpCeZBJMFRCENMpAJpEwoGUlW6twuuNjdovBsQB4hUzXdXkP2j7Bq43DinSexpDsxzkgOjdK1jHvOtRg8XALXSw4d3qjT4Oafql/1Zcr5a/oW59MDFvb1sQBTLqhECB2ivUdHujOHwdF1XEVOyBmc+ro1o5HRexfgqNMF74AAkudaAPFcHBbOftCo2viGOpYVhzUcK8Q6o4G1bEjh+mn5m6nr43+rWPDbNbj6+HxdZnV0sOc1Ci5oFRwF2vqz3QTDgzcWhe2/EBQ/BtR1JGl0YvtIVwpGsOKrY4aEQVYaQ4IhioDvTCr6gFRNDgSqOb0iwRe1rhqxwdKeOwgxNAQGl7QSzMJAdGnnotz2O0sRvXKo1zRqQQQx3pxQjBsvZrnYdhwVXqA0FjsLVb12HD2nttLTDmGZu07xZc/Z22amz67qeNpdVRrHNTqUS+vSa+2YEhuZjTc3FuK7desMNiRUkfh8SQ18fkr6MfyDu6ecLZ0lwpfRJZ/m0znpn+Nug8DofFX/Gv024LH06zBUpVGVKZFnsIc0+BCGVybhpjjxXk8BsuhiqdOo0OoNcSWuoPdRfTqHvMcBYiZs4FdN9PGUGjqq1LEhura7eqqOFtKlMZZHNt1mf0Y7tKsDbfwOqmVxMLtB1Xv0H0XN0Jc1wMcCNy3UMdJyvEO+BHEIzlbSEJB4KArqCE0rIQGZ53AeJ+yOrd+r0AURTYe92uZKOoaO6S3+XT0NlGkKmBad7geIMf0KoqM6oEuJDWguLpOWAJOYflPwWsVogOi9g4WH/ACG7xWPboztp0P8AXqNa4f7TO3V+AjzUoyUpFPraoIc/tATIaw91oPhB8V0cIw5bOWTaFUCWgSztAxoDy5KzDVhTpgzqAY42Csp7bgXDWEPxDQJXArbdJdlaJOmQa+JKbtm1ahzVHlo/SyB8SrlPy6rsa51qbSeegUThKr+8/LyaPqQqmbIaBdzz/wAz9FDFMp02l2d4jcC4k8ABNyVOjFtXZdMCXue7+Z5j5rCzC0bGmxmWYmJn1XKx+LqOOQE9owWujsjgTxWynTZIBJm1hpItpu81Vx6GnSpt3M9AuHh+txJ6yn+EZh3Bwbmpl1YkEtzbmgSCQN66tFziC0MAMRLoGoiRCnhKBp02sLA4NAHZNzG+Cpe2enIwPQ5jRNatiK9Scwc9+VjTM9ik3sAaWIK7HVPabgPHFnYf/wCuh8oV9IgiWGR7kciOClUrBrZJgc+J3eKG1ClDhLXO9TbkQdExSP6nfD7LK+qQ4PawtJ/UQM0cQLgxK10qoMHSdP7qpqt+HJ1e70H2VNCi6XNL3dmOGhEjcp7Q2kyiAXzJsGi7ieQXnqm3zmIEgkkuDR1jzuDABaYtOgUax3sQ8M71R8mwAu5x4Bo1XOdiiHNDqmUl4b1eYOc1pBJNQ6A20XNbhK9c5o6inv7Waq8fxvvA5N4aqs7Hb1oZMMZSdUIbAlznZWW8nHyUWR38XXptBHWmb2DpPwXF/ECrSvnJ5kC6twGy6Zp9lptmBMm8aT5KGAwDG0qZuJbOqbhXmtr1agpupPBNN4IiT5EHcdCtmxekeIqZabmhzmgAnwtJ4r0TMFSeeI/iUMfs1kfuf3dRt2uAsDwPEK7vpd9OPsurUbWq0HARV/egNItNnEeYlehweJLmguDQbg5pHaFtdF5zaW1mtxWFzMNKsCWPztIpvY9pJc1+kAgLuYHEAuqhr2gSHZQQ6Q4ajiCrZiV1hVe0XpiOII0XP2zjmNa15lpp1GPuIlhOWoJ07rj6BOq9tOCBqQ3KSSL/AJhwjUjgltPDzSqsH5qdQHeO4d32U1HQcW6sPmLp08WDY2K5uFwoqMY4AscWMJymDdovwISxLX0xNSXAf+RojKP426xzCDpnGt9hCopVWuAIuCJkCQmmmJ1MCRo8g8oCTOtZecw3yL+oXE/6rED92fVRPS+BamJ3STHwCn6jc/j5PQ1cba7QbaaWXJoY/wD7jMW2oUcsz+asczvRrG+q5NTpLmbHVt8ZPjELlP2s6XkBoznMbcg0DwgKXnF8XJ38XtMlrWsG7Xmbn6p0v0vJgAaWgbmjgvK0NovB7wtxE/BWUdu1JBLmGL6WJPFScovi5Y9vs9gDjlbpof0hdF1aBeSV4bBbfqtm4vy3qyp0hqg2LQeMAq3nE8XJ7almcLnyXJ2sYeL2YM8ARNQ9ln1PkvNHpLiATDoPEAQuTi9p1i8uL3yY0PDRT9w8XJ7DZ+F7cuG8OJOpmR9FroOb+JDWgFpJHOQ0rwh2jVIk1HbrzuG5Qp4p8g5nHhcjde6l5xrw19Ze3KZBstMz7C+R1cS4aF192Y/dVMquJkk8dT6WVv8AJC/+evrFQZHg2AeQ1wt3j3XeO7nIWB9YOfmcW5Q4taC5oEN77rnUm3kvnLcS8byY3yZ9dVWKnEX971PIf89fQsZtmmLk6EaX8Yjeud/jju22m2xMjM5rIHGSYC8eH2EbtEn4jjdS8614ZO3WfihVql1Z/V5eyA05swNyc/wsF18HXoUxZzY0ywYPM2v5rxHXEm3u9k3VHTc28dSs/vGvE+hHbdJxAL2xqbG54aLPhdtYcPrvNQXcKYmT2WNubfxErwokHWfApwGgj4+PzV8qeCf297s/pDRbSc3Mc3bI7LoOoaJG9ccbVZLJcQAGiImeK83SfGlgnVdpyS/yL4eL252/QHWd4ku7PZtlaAG/VRp7fpEzJjmNF4frc27RaGE+9dE8hf4Y9njNt0KoyPpl7NSDEE8IK5FJ2Fa9xZhWNILS0iA5pHguCTO+OaVBxvc8PVPJTw8XqcZt8OcXZLZXNADgbnU+ijS6VhjCDTzEgiSbaRw5rzrQGmDfVRpkSPRSc7V8PF39ndLnMp029UP3bWsBkiQBBkR5rRV6YvNmsY3+bM74Bedz+ipqk5racVf3U8PHtrdj60nK8tF4a0w0eA3IVAaN5v5prP7PHxPrCN/ooscqXP04qitV4FYd8ay6/wAEoBBKzU3nf7ncrhPolpQ0fFRLPihz/j9ksyRPa5gPvVOo0jeVAbvel1OobQlq4pc77eape4z4qx/P+6p1KXl8SxY+t2bcQFbQrwIj+iiKYQWqav5WZ/TxlWDksZt79VJlT7q1bxaAY3XUnAGFR1vvlwSz2kJpYnVtoqXSNfFN8yl79Ut1c1dSZbx9UntjmrA20eary+SpYzzf2FI0598FY9vJNqydobp4rNWPNXvduVIBKu4zZ8Son4fNanVrKunR+iuFNSe17ii58N3FW4YRvUC++5OkZ8ldZ6XObOuqpa0g2WhpWcPv/TmnXQ0uss9QndqrDfeqw7d7srLopOZC1AjkhZ2Lih44b0BsqTzf3Ckz3CkxclRyxz+iYcAmef8ARUPMpWsJz5/twUwd/wAlXTGmvD0UiIV30YtaU3u+ygB8FY0aJSzOiAU8qREKTfcJvokRd6o3e4UieChUKzcwQqFNjVElMnRON+KTm7+KVQwph6ibq6F1nvyQ1/veoVaarpjTWPcJaja0pB3BVNf6W4XU3ujVCgOlQc6PNDHJG6Q+K3D3fVWU6cfZTaFbHvd6J6SRFjYKslLf78kEDj6puLYrIUmt+G7kolRv81d9HxY58BVyCVEjgrKbbykZxFo4wilr9VZU0hVDX6prUnpdHihQNSLfdNTVVkoY74+aQjl73KLnf296JLsLPpVXe+agzf8AJPwVwYnST2VNv3hOEyfe9Kffgi4k6ffzUgZ+CTTdSjS39k0vZubw+KAbIKRHos/SDioPHP0QSbpOWv8ARAjgPFISdEJs0+ym1cKVNnEqBahh8E9ixwUMnD7e9FaPH2Ez75omMzOG+fVTDrXSedeKz5re5Wu0tTJ+PuT8VbT9n5qAE7/ONVa23HhCfcItYPL7Jz75KLeasAHv6qLTEKL7JlRf6BTIekJ5bvmkB6oniiFZtTswP7KxjdyqupNdf7oYsI8Emt/twSL4S6xA8k6fMhNVCohX8mqyfqouGnmhCzOkps08lobu97kITl0s6RKr3hCFnkrQzeot3IQt/FSOiTt/l8kIWb05qqm7xCb9/j9EIV+NQuKrp7ve9NCzCJVNydIX80kLXJqLRoPEKAN3JIWErJV3+JVbDbyQhb+s1ooa+RV7PfokhavcX+lm9M700KQ5dlT1980hp6IQs0gcqmn6fNCFnj23VxUWfZCF1J0Q1PiEjp74oQpGOXSAQhC24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4" name="Picture 8" descr="http://king.portlandschools.org/files/houses/y2/animalmaineia/files/species/lternsp/ecologysp4/image008.jpg"/>
          <p:cNvPicPr>
            <a:picLocks noChangeAspect="1" noChangeArrowheads="1"/>
          </p:cNvPicPr>
          <p:nvPr/>
        </p:nvPicPr>
        <p:blipFill>
          <a:blip r:embed="rId4" cstate="print"/>
          <a:srcRect/>
          <a:stretch>
            <a:fillRect/>
          </a:stretch>
        </p:blipFill>
        <p:spPr bwMode="auto">
          <a:xfrm>
            <a:off x="5029200" y="3810000"/>
            <a:ext cx="3660457" cy="27432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685800" y="1395412"/>
            <a:ext cx="7772400" cy="1470000"/>
          </a:xfrm>
          <a:prstGeom prst="rect">
            <a:avLst/>
          </a:prstGeom>
        </p:spPr>
        <p:txBody>
          <a:bodyPr lIns="91425" tIns="91425" rIns="91425" bIns="91425" anchor="b" anchorCtr="0">
            <a:noAutofit/>
          </a:bodyPr>
          <a:lstStyle/>
          <a:p>
            <a:pPr>
              <a:buNone/>
            </a:pPr>
            <a:r>
              <a:rPr lang="en"/>
              <a:t>ENERGY FLOW</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FOOD CHAINS</a:t>
            </a:r>
          </a:p>
        </p:txBody>
      </p:sp>
      <p:sp>
        <p:nvSpPr>
          <p:cNvPr id="65" name="Shape 65"/>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a:t>Starts with a green plant or autotroph that converts energy from the sun into organic compounds.</a:t>
            </a:r>
          </a:p>
          <a:p>
            <a:pPr marL="457200" lvl="0" indent="-431800">
              <a:buClr>
                <a:schemeClr val="lt2"/>
              </a:buClr>
              <a:buSzPct val="166666"/>
              <a:buFont typeface="Arial"/>
              <a:buChar char="•"/>
            </a:pPr>
            <a:r>
              <a:rPr lang="en"/>
              <a:t>The energy passes along through each animal in a chain, each eating the last organism.</a:t>
            </a:r>
          </a:p>
        </p:txBody>
      </p:sp>
      <p:sp>
        <p:nvSpPr>
          <p:cNvPr id="66" name="Shape 66"/>
          <p:cNvSpPr/>
          <p:nvPr/>
        </p:nvSpPr>
        <p:spPr>
          <a:xfrm>
            <a:off x="2956137" y="4289900"/>
            <a:ext cx="5612567" cy="1589303"/>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cosystems2.weebly.com/uploads/5/4/7/2/5472074/8615484.jpg?461"/>
          <p:cNvPicPr>
            <a:picLocks noChangeAspect="1" noChangeArrowheads="1"/>
          </p:cNvPicPr>
          <p:nvPr/>
        </p:nvPicPr>
        <p:blipFill>
          <a:blip r:embed="rId2"/>
          <a:srcRect/>
          <a:stretch>
            <a:fillRect/>
          </a:stretch>
        </p:blipFill>
        <p:spPr bwMode="auto">
          <a:xfrm>
            <a:off x="1524000" y="838200"/>
            <a:ext cx="6226425" cy="5105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PRODUCERS</a:t>
            </a:r>
          </a:p>
        </p:txBody>
      </p:sp>
      <p:sp>
        <p:nvSpPr>
          <p:cNvPr id="72" name="Shape 72"/>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a:t>They are the autotrophs in every community.</a:t>
            </a:r>
          </a:p>
          <a:p>
            <a:pPr marL="457200" lvl="0" indent="-431800">
              <a:buClr>
                <a:schemeClr val="lt2"/>
              </a:buClr>
              <a:buSzPct val="166666"/>
              <a:buFont typeface="Arial"/>
              <a:buChar char="•"/>
            </a:pPr>
            <a:r>
              <a:rPr lang="en"/>
              <a:t>Food for a community starts as organic compounds and is synthesized by green plants or other autotrophs.</a:t>
            </a:r>
          </a:p>
        </p:txBody>
      </p:sp>
      <p:sp>
        <p:nvSpPr>
          <p:cNvPr id="73" name="Shape 73"/>
          <p:cNvSpPr/>
          <p:nvPr/>
        </p:nvSpPr>
        <p:spPr>
          <a:xfrm>
            <a:off x="4916675" y="4161807"/>
            <a:ext cx="4154726" cy="1794392"/>
          </a:xfrm>
          <a:prstGeom prst="rect">
            <a:avLst/>
          </a:prstGeom>
          <a:blipFill>
            <a:blip r:embed="rId3"/>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6879600" cy="1143000"/>
          </a:xfrm>
          <a:prstGeom prst="rect">
            <a:avLst/>
          </a:prstGeom>
        </p:spPr>
        <p:txBody>
          <a:bodyPr lIns="91425" tIns="91425" rIns="91425" bIns="91425" anchor="b" anchorCtr="0">
            <a:noAutofit/>
          </a:bodyPr>
          <a:lstStyle/>
          <a:p>
            <a:pPr>
              <a:buNone/>
            </a:pPr>
            <a:r>
              <a:rPr lang="en"/>
              <a:t>Populations</a:t>
            </a:r>
          </a:p>
        </p:txBody>
      </p:sp>
      <p:sp>
        <p:nvSpPr>
          <p:cNvPr id="92" name="Shape 92"/>
          <p:cNvSpPr txBox="1">
            <a:spLocks noGrp="1"/>
          </p:cNvSpPr>
          <p:nvPr>
            <p:ph type="body" idx="1"/>
          </p:nvPr>
        </p:nvSpPr>
        <p:spPr>
          <a:xfrm>
            <a:off x="457200" y="1600200"/>
            <a:ext cx="8229600" cy="4840199"/>
          </a:xfrm>
          <a:prstGeom prst="rect">
            <a:avLst/>
          </a:prstGeom>
        </p:spPr>
        <p:txBody>
          <a:bodyPr lIns="91425" tIns="91425" rIns="91425" bIns="91425" anchor="t" anchorCtr="0">
            <a:noAutofit/>
          </a:bodyPr>
          <a:lstStyle/>
          <a:p>
            <a:pPr lvl="0" rtl="0">
              <a:buNone/>
            </a:pPr>
            <a:r>
              <a:rPr lang="en" u="sng"/>
              <a:t>Definition</a:t>
            </a:r>
            <a:r>
              <a:rPr lang="en"/>
              <a:t>-made up of members of a species living in a given area.</a:t>
            </a:r>
          </a:p>
          <a:p>
            <a:pPr>
              <a:buNone/>
            </a:pPr>
            <a:r>
              <a:rPr lang="en" u="sng"/>
              <a:t>Species</a:t>
            </a:r>
            <a:r>
              <a:rPr lang="en"/>
              <a:t>- a group of organisms that can interbreed among themselves and produce fertile offspring.</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CONSUMERS </a:t>
            </a:r>
          </a:p>
        </p:txBody>
      </p:sp>
      <p:sp>
        <p:nvSpPr>
          <p:cNvPr id="79" name="Shape 79"/>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dirty="0"/>
              <a:t>The primary or first level consumers- organisms that feed on green plants; </a:t>
            </a:r>
            <a:r>
              <a:rPr lang="en" u="sng" dirty="0"/>
              <a:t>herbivores</a:t>
            </a:r>
            <a:r>
              <a:rPr lang="en" dirty="0"/>
              <a:t> are consumers.</a:t>
            </a:r>
          </a:p>
          <a:p>
            <a:pPr marL="457200" lvl="0" indent="-431800" rtl="0">
              <a:buClr>
                <a:schemeClr val="lt2"/>
              </a:buClr>
              <a:buSzPct val="166666"/>
              <a:buFont typeface="Arial"/>
              <a:buChar char="•"/>
            </a:pPr>
            <a:r>
              <a:rPr lang="en" dirty="0" smtClean="0"/>
              <a:t>Secondary </a:t>
            </a:r>
            <a:r>
              <a:rPr lang="en" dirty="0"/>
              <a:t>or second level consumers- usually eat primary consumers</a:t>
            </a:r>
            <a:r>
              <a:rPr lang="en" dirty="0" smtClean="0"/>
              <a:t>. (carnivores)</a:t>
            </a:r>
            <a:endParaRPr lang="en" dirty="0"/>
          </a:p>
          <a:p>
            <a:pPr marL="457200" lvl="0" indent="-431800" rtl="0">
              <a:buClr>
                <a:schemeClr val="lt2"/>
              </a:buClr>
              <a:buSzPct val="166666"/>
              <a:buFont typeface="Arial"/>
              <a:buChar char="•"/>
            </a:pPr>
            <a:r>
              <a:rPr lang="en" dirty="0"/>
              <a:t>3rd level predators eat 2nd level consumers while 4th level consumers eat 3rd level consumers.</a:t>
            </a:r>
          </a:p>
          <a:p>
            <a:pPr marL="457200" lvl="0" indent="-431800" rtl="0">
              <a:buClr>
                <a:schemeClr val="lt2"/>
              </a:buClr>
              <a:buSzPct val="166666"/>
              <a:buFont typeface="Arial"/>
              <a:buChar char="•"/>
            </a:pPr>
            <a:r>
              <a:rPr lang="en" dirty="0"/>
              <a:t>Animals 2nd level &amp; higher are carnivores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DECOMPOSERS </a:t>
            </a:r>
            <a:r>
              <a:rPr lang="en" sz="3000"/>
              <a:t>(Bacteria of Decay)</a:t>
            </a:r>
          </a:p>
        </p:txBody>
      </p:sp>
      <p:sp>
        <p:nvSpPr>
          <p:cNvPr id="85" name="Shape 85"/>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a:t>Break down the organic remains of dead organisms.</a:t>
            </a:r>
          </a:p>
          <a:p>
            <a:pPr marL="457200" lvl="0" indent="-431800" rtl="0">
              <a:buClr>
                <a:schemeClr val="lt2"/>
              </a:buClr>
              <a:buSzPct val="166666"/>
              <a:buFont typeface="Arial"/>
              <a:buChar char="•"/>
            </a:pPr>
            <a:r>
              <a:rPr lang="en"/>
              <a:t>Use the the energy stored in the organic material and produce simple compounds that are put back into the earth. </a:t>
            </a:r>
          </a:p>
          <a:p>
            <a:pPr marL="457200" lvl="0" indent="-431800" rtl="0">
              <a:buClr>
                <a:schemeClr val="lt2"/>
              </a:buClr>
              <a:buSzPct val="166666"/>
              <a:buFont typeface="Arial"/>
              <a:buChar char="•"/>
            </a:pPr>
            <a:r>
              <a:rPr lang="en"/>
              <a:t>These nutrients can be reused by other organisms.</a:t>
            </a:r>
          </a:p>
        </p:txBody>
      </p:sp>
      <p:sp>
        <p:nvSpPr>
          <p:cNvPr id="86" name="Shape 86"/>
          <p:cNvSpPr/>
          <p:nvPr/>
        </p:nvSpPr>
        <p:spPr>
          <a:xfrm>
            <a:off x="5119931" y="4548310"/>
            <a:ext cx="3566868" cy="1568326"/>
          </a:xfrm>
          <a:prstGeom prst="rect">
            <a:avLst/>
          </a:prstGeom>
          <a:blipFill>
            <a:blip r:embed="rId3"/>
            <a:stretch>
              <a:fillRect/>
            </a:stretch>
          </a:blipFill>
          <a:ln>
            <a:noFill/>
          </a:ln>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PYRAMID OF ENERGY </a:t>
            </a:r>
          </a:p>
        </p:txBody>
      </p:sp>
      <p:sp>
        <p:nvSpPr>
          <p:cNvPr id="92" name="Shape 92"/>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a:t>The pyramid of energy says that as food is consumed, less energy is available to the next level organism in usable form.</a:t>
            </a:r>
          </a:p>
          <a:p>
            <a:pPr marL="457200" lvl="0" indent="-431800" rtl="0">
              <a:buClr>
                <a:schemeClr val="lt2"/>
              </a:buClr>
              <a:buSzPct val="166666"/>
              <a:buFont typeface="Arial"/>
              <a:buChar char="•"/>
            </a:pPr>
            <a:r>
              <a:rPr lang="en"/>
              <a:t>See more energy at the producer level then the primary or secondary consumer, etc.</a:t>
            </a:r>
          </a:p>
          <a:p>
            <a:pPr marL="457200" lvl="0" indent="-431800" rtl="0">
              <a:buClr>
                <a:schemeClr val="lt2"/>
              </a:buClr>
              <a:buSzPct val="166666"/>
              <a:buFont typeface="Arial"/>
              <a:buChar char="•"/>
            </a:pPr>
            <a:r>
              <a:rPr lang="en"/>
              <a:t>Energy not transferred is converted to heat energy and lost by radiation from the earth.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52114" y="160338"/>
            <a:ext cx="5486399" cy="629400"/>
          </a:xfrm>
        </p:spPr>
        <p:txBody>
          <a:bodyPr/>
          <a:lstStyle/>
          <a:p>
            <a:r>
              <a:rPr lang="en-US" sz="3600" dirty="0" smtClean="0"/>
              <a:t>PYRAMID OF ENERGY</a:t>
            </a:r>
            <a:endParaRPr lang="en-US" sz="3600" dirty="0"/>
          </a:p>
        </p:txBody>
      </p:sp>
      <p:sp>
        <p:nvSpPr>
          <p:cNvPr id="1026" name="AutoShape 2" descr="Image result for pyramid of energy"/>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pyramid of energy"/>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s://upload.wikimedia.org/wikipedia/commons/thumb/3/3a/Ecological_Pyramid.svg/2000px-Ecological_Pyramid.svg.png">
            <a:hlinkClick r:id="rId2"/>
          </p:cNvPr>
          <p:cNvPicPr>
            <a:picLocks noChangeAspect="1" noChangeArrowheads="1"/>
          </p:cNvPicPr>
          <p:nvPr/>
        </p:nvPicPr>
        <p:blipFill>
          <a:blip r:embed="rId3"/>
          <a:srcRect/>
          <a:stretch>
            <a:fillRect/>
          </a:stretch>
        </p:blipFill>
        <p:spPr bwMode="auto">
          <a:xfrm>
            <a:off x="621763" y="789738"/>
            <a:ext cx="7254432" cy="52120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24578" name="Picture 2" descr="http://www.old-ib.bioninja.com.au/_Media/pyramid-of-energy_med.jpeg">
            <a:hlinkClick r:id="rId2"/>
          </p:cNvPr>
          <p:cNvPicPr>
            <a:picLocks noChangeAspect="1" noChangeArrowheads="1"/>
          </p:cNvPicPr>
          <p:nvPr/>
        </p:nvPicPr>
        <p:blipFill>
          <a:blip r:embed="rId3"/>
          <a:srcRect/>
          <a:stretch>
            <a:fillRect/>
          </a:stretch>
        </p:blipFill>
        <p:spPr bwMode="auto">
          <a:xfrm>
            <a:off x="533400" y="990600"/>
            <a:ext cx="7620000" cy="442419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dirty="0"/>
              <a:t>PYRAMID OF </a:t>
            </a:r>
            <a:r>
              <a:rPr lang="en" dirty="0" smtClean="0"/>
              <a:t>BIOMASS </a:t>
            </a:r>
            <a:endParaRPr lang="en" dirty="0"/>
          </a:p>
        </p:txBody>
      </p:sp>
      <p:sp>
        <p:nvSpPr>
          <p:cNvPr id="98" name="Shape 98"/>
          <p:cNvSpPr txBox="1">
            <a:spLocks noGrp="1"/>
          </p:cNvSpPr>
          <p:nvPr>
            <p:ph type="body" idx="1"/>
          </p:nvPr>
        </p:nvSpPr>
        <p:spPr>
          <a:xfrm>
            <a:off x="457200" y="1147156"/>
            <a:ext cx="8229600" cy="43560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dirty="0"/>
              <a:t>The amount of living organisms that can be supported at a feeding level depends on the amount of energy available at their level.</a:t>
            </a:r>
          </a:p>
          <a:p>
            <a:pPr marL="457200" lvl="0" indent="-431800" rtl="0">
              <a:buClr>
                <a:schemeClr val="lt2"/>
              </a:buClr>
              <a:buSzPct val="166666"/>
              <a:buFont typeface="Arial"/>
              <a:buChar char="•"/>
            </a:pPr>
            <a:r>
              <a:rPr lang="en" dirty="0"/>
              <a:t>The total mass of living organisms (biomass) at each level is much less than the previous level. </a:t>
            </a:r>
          </a:p>
          <a:p>
            <a:endParaRPr dirty="0"/>
          </a:p>
        </p:txBody>
      </p:sp>
      <p:sp>
        <p:nvSpPr>
          <p:cNvPr id="99" name="Shape 99"/>
          <p:cNvSpPr/>
          <p:nvPr/>
        </p:nvSpPr>
        <p:spPr>
          <a:xfrm>
            <a:off x="5002886" y="4330507"/>
            <a:ext cx="3891732" cy="2345298"/>
          </a:xfrm>
          <a:prstGeom prst="rect">
            <a:avLst/>
          </a:prstGeom>
          <a:blipFill>
            <a:blip r:embed="rId3"/>
            <a:stretch>
              <a:fillRect/>
            </a:stretch>
          </a:blipFill>
          <a:ln>
            <a:noFill/>
          </a:ln>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61920" y="4321"/>
            <a:ext cx="9263520" cy="6948729"/>
          </a:xfrm>
          <a:prstGeom prst="rect">
            <a:avLst/>
          </a:prstGeom>
          <a:noFill/>
          <a:ln w="9525">
            <a:noFill/>
            <a:round/>
            <a:headEnd/>
            <a:tailEnd/>
          </a:ln>
        </p:spPr>
      </p:pic>
      <p:sp>
        <p:nvSpPr>
          <p:cNvPr id="2051" name="Rectangle 2"/>
          <p:cNvSpPr>
            <a:spLocks noGrp="1" noChangeArrowheads="1"/>
          </p:cNvSpPr>
          <p:nvPr>
            <p:ph type="title"/>
          </p:nvPr>
        </p:nvSpPr>
        <p:spPr>
          <a:xfrm>
            <a:off x="66240" y="1674896"/>
            <a:ext cx="8228160" cy="1144920"/>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Materials Cycle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6481" y="273629"/>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Carbon-Hydrogen-Oxygen Cycle</a:t>
            </a:r>
          </a:p>
        </p:txBody>
      </p:sp>
      <p:sp>
        <p:nvSpPr>
          <p:cNvPr id="5" name="Content Placeholder 4"/>
          <p:cNvSpPr>
            <a:spLocks noGrp="1"/>
          </p:cNvSpPr>
          <p:nvPr>
            <p:ph sz="quarter" idx="1"/>
          </p:nvPr>
        </p:nvSpPr>
        <p:spPr>
          <a:xfrm>
            <a:off x="612648" y="1600200"/>
            <a:ext cx="3349752" cy="3962400"/>
          </a:xfrm>
        </p:spPr>
        <p:txBody>
          <a:bodyPr/>
          <a:lstStyle/>
          <a:p>
            <a:r>
              <a:rPr lang="en-US" dirty="0" smtClean="0"/>
              <a:t>Photosynthesis</a:t>
            </a:r>
          </a:p>
          <a:p>
            <a:pPr lvl="1"/>
            <a:r>
              <a:rPr lang="en-US" dirty="0" smtClean="0"/>
              <a:t>Plants utilize CO</a:t>
            </a:r>
            <a:r>
              <a:rPr lang="en-US" baseline="-25000" dirty="0" smtClean="0"/>
              <a:t>2</a:t>
            </a:r>
            <a:r>
              <a:rPr lang="en-US" dirty="0" smtClean="0"/>
              <a:t> and Water to produce O</a:t>
            </a:r>
            <a:r>
              <a:rPr lang="en-US" baseline="-25000" dirty="0" smtClean="0"/>
              <a:t>2</a:t>
            </a:r>
            <a:r>
              <a:rPr lang="en-US" dirty="0" smtClean="0"/>
              <a:t> and Glucose</a:t>
            </a:r>
            <a:endParaRPr lang="en-US" dirty="0"/>
          </a:p>
        </p:txBody>
      </p:sp>
      <p:sp>
        <p:nvSpPr>
          <p:cNvPr id="6" name="Content Placeholder 4"/>
          <p:cNvSpPr txBox="1">
            <a:spLocks/>
          </p:cNvSpPr>
          <p:nvPr/>
        </p:nvSpPr>
        <p:spPr>
          <a:xfrm>
            <a:off x="4724400" y="1600200"/>
            <a:ext cx="4038600" cy="3962400"/>
          </a:xfrm>
          <a:prstGeom prst="rect">
            <a:avLst/>
          </a:prstGeom>
          <a:noFill/>
          <a:ln>
            <a:noFill/>
          </a:ln>
        </p:spPr>
        <p:txBody>
          <a:bodyPr lIns="91425" tIns="91425" rIns="91425" bIns="91425" anchor="t" anchorCtr="0"/>
          <a:lstStyle/>
          <a:p>
            <a:pPr marL="342900" marR="0" lvl="0" indent="-342900" algn="l" defTabSz="914400" rtl="0" eaLnBrk="1" fontAlgn="auto" latinLnBrk="0" hangingPunct="1">
              <a:lnSpc>
                <a:spcPct val="100000"/>
              </a:lnSpc>
              <a:spcBef>
                <a:spcPts val="0"/>
              </a:spcBef>
              <a:spcAft>
                <a:spcPts val="0"/>
              </a:spcAft>
              <a:buClr>
                <a:schemeClr val="lt1"/>
              </a:buClr>
              <a:buSzPct val="166666"/>
              <a:buFont typeface="Arial"/>
              <a:buChar char="•"/>
              <a:tabLst/>
              <a:defRPr/>
            </a:pPr>
            <a:r>
              <a:rPr kumimoji="0" lang="en-US" sz="3200" b="0" i="0" u="none" strike="noStrike" kern="0" cap="none" spc="0" normalizeH="0" baseline="0" noProof="0" dirty="0" smtClean="0">
                <a:ln>
                  <a:noFill/>
                </a:ln>
                <a:solidFill>
                  <a:schemeClr val="lt1"/>
                </a:solidFill>
                <a:effectLst/>
                <a:uLnTx/>
                <a:uFillTx/>
                <a:latin typeface="Arial"/>
                <a:ea typeface="Arial"/>
                <a:cs typeface="Arial"/>
                <a:sym typeface="Arial"/>
              </a:rPr>
              <a:t>Cell Respiration</a:t>
            </a:r>
          </a:p>
          <a:p>
            <a:pPr marL="742950" lvl="1" indent="-285750">
              <a:spcBef>
                <a:spcPts val="560"/>
              </a:spcBef>
              <a:buClr>
                <a:schemeClr val="lt1"/>
              </a:buClr>
              <a:buSzPct val="100000"/>
              <a:buFont typeface="Courier New"/>
              <a:buChar char="o"/>
            </a:pPr>
            <a:r>
              <a:rPr kumimoji="0" lang="en-US" sz="2800" b="0" i="0" u="none" strike="noStrike" kern="0" cap="none" spc="0" normalizeH="0" baseline="0" noProof="0" dirty="0" smtClean="0">
                <a:ln>
                  <a:noFill/>
                </a:ln>
                <a:solidFill>
                  <a:schemeClr val="lt1"/>
                </a:solidFill>
                <a:effectLst/>
                <a:uLnTx/>
                <a:uFillTx/>
                <a:latin typeface="Arial"/>
                <a:ea typeface="Arial"/>
                <a:cs typeface="Arial"/>
                <a:sym typeface="Arial"/>
              </a:rPr>
              <a:t>Humans utilize O</a:t>
            </a:r>
            <a:r>
              <a:rPr kumimoji="0" lang="en-US" sz="2800" b="0" i="0" u="none" strike="noStrike" kern="0" cap="none" spc="0" normalizeH="0" baseline="-25000" noProof="0" dirty="0" smtClean="0">
                <a:ln>
                  <a:noFill/>
                </a:ln>
                <a:solidFill>
                  <a:schemeClr val="lt1"/>
                </a:solidFill>
                <a:effectLst/>
                <a:uLnTx/>
                <a:uFillTx/>
                <a:latin typeface="Arial"/>
                <a:ea typeface="Arial"/>
                <a:cs typeface="Arial"/>
                <a:sym typeface="Arial"/>
              </a:rPr>
              <a:t>2</a:t>
            </a:r>
            <a:r>
              <a:rPr lang="en-US" sz="2800" dirty="0" smtClean="0">
                <a:solidFill>
                  <a:schemeClr val="lt1"/>
                </a:solidFill>
              </a:rPr>
              <a:t> and Glucose to produce CO</a:t>
            </a:r>
            <a:r>
              <a:rPr lang="en-US" sz="2800" baseline="-25000" dirty="0" smtClean="0">
                <a:solidFill>
                  <a:schemeClr val="lt1"/>
                </a:solidFill>
              </a:rPr>
              <a:t>2</a:t>
            </a:r>
            <a:r>
              <a:rPr lang="en-US" sz="2800" dirty="0" smtClean="0">
                <a:solidFill>
                  <a:schemeClr val="lt1"/>
                </a:solidFill>
              </a:rPr>
              <a:t> and Water </a:t>
            </a:r>
            <a:endParaRPr kumimoji="0" lang="en-US" sz="2800" b="0" i="0" u="none" strike="noStrike" kern="0" cap="none" spc="0" normalizeH="0" baseline="0" noProof="0" dirty="0">
              <a:ln>
                <a:noFill/>
              </a:ln>
              <a:solidFill>
                <a:schemeClr val="lt1"/>
              </a:solidFill>
              <a:effectLst/>
              <a:uLnTx/>
              <a:uFillTx/>
              <a:latin typeface="Arial"/>
              <a:ea typeface="Arial"/>
              <a:cs typeface="Arial"/>
              <a:sym typeface="Aria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04800" y="228600"/>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Carbon Hydrogen Oxygen Cycle</a:t>
            </a:r>
          </a:p>
        </p:txBody>
      </p:sp>
      <p:pic>
        <p:nvPicPr>
          <p:cNvPr id="69636" name="Picture 4" descr="Oxygen Cycle"/>
          <p:cNvPicPr>
            <a:picLocks noChangeAspect="1" noChangeArrowheads="1"/>
          </p:cNvPicPr>
          <p:nvPr/>
        </p:nvPicPr>
        <p:blipFill>
          <a:blip r:embed="rId3"/>
          <a:srcRect/>
          <a:stretch>
            <a:fillRect/>
          </a:stretch>
        </p:blipFill>
        <p:spPr bwMode="auto">
          <a:xfrm>
            <a:off x="1295400" y="1828800"/>
            <a:ext cx="5080000" cy="30480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80321" y="-249146"/>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Water Cycle</a:t>
            </a:r>
          </a:p>
        </p:txBody>
      </p:sp>
      <p:sp>
        <p:nvSpPr>
          <p:cNvPr id="7171" name="Rectangle 2"/>
          <p:cNvSpPr>
            <a:spLocks noGrp="1" noChangeArrowheads="1"/>
          </p:cNvSpPr>
          <p:nvPr>
            <p:ph type="body" idx="1"/>
          </p:nvPr>
        </p:nvSpPr>
        <p:spPr>
          <a:xfrm>
            <a:off x="0" y="838200"/>
            <a:ext cx="8228160" cy="6237294"/>
          </a:xfrm>
        </p:spPr>
        <p:txBody>
          <a:bodyPr tIns="17601"/>
          <a:lstStyle/>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H2O cycle:  describes the continuous movement of water, on above and below the surface of the earth</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Individual water molecules can come and go, in and out of the atmosphere</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The water moves from one reservoir to another, such as from river to ocean, or from ocean to the atmosphere, by the physical processes of evaporation, condensation, precipitation, infiltration, run off, and subsurface flow</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In doing so the water goes through different phases liquid, solid, and gas</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Water cycle involves the exchange of energy, which leads to temperature changes</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When water evaporates it takes up energy from its surroundings and cools the environment </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When it condenses it releases energy and warms the environment</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Heat exchanges influence climate</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2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6879600" cy="1143000"/>
          </a:xfrm>
          <a:prstGeom prst="rect">
            <a:avLst/>
          </a:prstGeom>
        </p:spPr>
        <p:txBody>
          <a:bodyPr lIns="91425" tIns="91425" rIns="91425" bIns="91425" anchor="b" anchorCtr="0">
            <a:noAutofit/>
          </a:bodyPr>
          <a:lstStyle/>
          <a:p>
            <a:pPr>
              <a:buNone/>
            </a:pPr>
            <a:r>
              <a:rPr lang="en"/>
              <a:t>Communities</a:t>
            </a:r>
          </a:p>
        </p:txBody>
      </p:sp>
      <p:sp>
        <p:nvSpPr>
          <p:cNvPr id="98" name="Shape 98"/>
          <p:cNvSpPr txBox="1">
            <a:spLocks noGrp="1"/>
          </p:cNvSpPr>
          <p:nvPr>
            <p:ph type="body" idx="1"/>
          </p:nvPr>
        </p:nvSpPr>
        <p:spPr>
          <a:xfrm>
            <a:off x="457200" y="1600200"/>
            <a:ext cx="8229600" cy="4840199"/>
          </a:xfrm>
          <a:prstGeom prst="rect">
            <a:avLst/>
          </a:prstGeom>
        </p:spPr>
        <p:txBody>
          <a:bodyPr lIns="91425" tIns="91425" rIns="91425" bIns="91425" anchor="t" anchorCtr="0">
            <a:noAutofit/>
          </a:bodyPr>
          <a:lstStyle/>
          <a:p>
            <a:pPr>
              <a:buNone/>
            </a:pPr>
            <a:r>
              <a:rPr lang="en" u="sng"/>
              <a:t>Definition</a:t>
            </a:r>
            <a:r>
              <a:rPr lang="en"/>
              <a:t>- all the plant and animal populations in a given area make up a community.</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505200"/>
            <a:ext cx="8228160" cy="2743200"/>
          </a:xfrm>
          <a:prstGeom prst="rect">
            <a:avLst/>
          </a:prstGeom>
        </p:spPr>
        <p:txBody>
          <a:bodyPr tIns="17601"/>
          <a:lstStyle/>
          <a:p>
            <a:pPr marL="391686" marR="0" lvl="0" indent="-293764" algn="l" defTabSz="914400" rtl="0" eaLnBrk="1" fontAlgn="auto" latinLnBrk="0" hangingPunct="1">
              <a:lnSpc>
                <a:spcPct val="100000"/>
              </a:lnSpc>
              <a:spcBef>
                <a:spcPts val="0"/>
              </a:spcBef>
              <a:spcAft>
                <a:spcPts val="0"/>
              </a:spcAft>
              <a:buClrTx/>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000" b="0" i="0" u="none" strike="noStrike" kern="0" cap="none" spc="0" normalizeH="0" baseline="0" noProof="0" dirty="0" smtClean="0">
                <a:ln>
                  <a:noFill/>
                </a:ln>
                <a:solidFill>
                  <a:srgbClr val="000000"/>
                </a:solidFill>
                <a:effectLst/>
                <a:uLnTx/>
                <a:uFillTx/>
                <a:latin typeface="Arial"/>
                <a:ea typeface="Arial"/>
                <a:cs typeface="Arial"/>
                <a:sym typeface="Arial"/>
              </a:rPr>
              <a:t>By transferring water from one reservoir to another, the water cycle purifies water, replenishes the land with freshwater, and transports minerals to different parts of the globe</a:t>
            </a:r>
          </a:p>
          <a:p>
            <a:pPr marL="783372" marR="0" lvl="1" indent="-293764" algn="l" defTabSz="914400" rtl="0" eaLnBrk="1" fontAlgn="auto" latinLnBrk="0" hangingPunct="1">
              <a:lnSpc>
                <a:spcPct val="100000"/>
              </a:lnSpc>
              <a:spcBef>
                <a:spcPts val="0"/>
              </a:spcBef>
              <a:spcAft>
                <a:spcPts val="0"/>
              </a:spcAft>
              <a:buClrTx/>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000" b="0" i="0" u="none" strike="noStrike" kern="0" cap="none" spc="0" normalizeH="0" baseline="0" noProof="0" dirty="0" smtClean="0">
                <a:ln>
                  <a:noFill/>
                </a:ln>
                <a:solidFill>
                  <a:srgbClr val="000000"/>
                </a:solidFill>
                <a:effectLst/>
                <a:uLnTx/>
                <a:uFillTx/>
                <a:latin typeface="Arial"/>
                <a:ea typeface="Arial"/>
                <a:cs typeface="Arial"/>
                <a:sym typeface="Arial"/>
              </a:rPr>
              <a:t>It is also involved in reshaping the geological features of the earth, through such processes as erosion and sedimentation</a:t>
            </a:r>
          </a:p>
          <a:p>
            <a:pPr marL="391686" marR="0" lvl="0" indent="-293764" algn="l" defTabSz="914400" rtl="0" eaLnBrk="1" fontAlgn="auto" latinLnBrk="0" hangingPunct="1">
              <a:lnSpc>
                <a:spcPct val="100000"/>
              </a:lnSpc>
              <a:spcBef>
                <a:spcPts val="0"/>
              </a:spcBef>
              <a:spcAft>
                <a:spcPts val="0"/>
              </a:spcAft>
              <a:buClrTx/>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000" b="0" i="0" u="none" strike="noStrike" kern="0" cap="none" spc="0" normalizeH="0" baseline="0" noProof="0" dirty="0" smtClean="0">
                <a:ln>
                  <a:noFill/>
                </a:ln>
                <a:solidFill>
                  <a:srgbClr val="000000"/>
                </a:solidFill>
                <a:effectLst/>
                <a:uLnTx/>
                <a:uFillTx/>
                <a:latin typeface="Arial"/>
                <a:ea typeface="Arial"/>
                <a:cs typeface="Arial"/>
                <a:sym typeface="Arial"/>
              </a:rPr>
              <a:t>The Water cycle </a:t>
            </a:r>
            <a:r>
              <a:rPr kumimoji="0" lang="en-US" sz="2200" b="0" i="0" u="none" strike="noStrike" kern="0" cap="none" spc="0" normalizeH="0" baseline="0" noProof="0" dirty="0" smtClean="0">
                <a:ln>
                  <a:noFill/>
                </a:ln>
                <a:solidFill>
                  <a:srgbClr val="000000"/>
                </a:solidFill>
                <a:effectLst/>
                <a:uLnTx/>
                <a:uFillTx/>
                <a:latin typeface="Arial"/>
                <a:ea typeface="Arial"/>
                <a:cs typeface="Arial"/>
                <a:sym typeface="Arial"/>
              </a:rPr>
              <a:t>figures</a:t>
            </a:r>
            <a:r>
              <a:rPr kumimoji="0" lang="en-US" sz="2000" b="0" i="0" u="none" strike="noStrike" kern="0" cap="none" spc="0" normalizeH="0" baseline="0" noProof="0" dirty="0" smtClean="0">
                <a:ln>
                  <a:noFill/>
                </a:ln>
                <a:solidFill>
                  <a:srgbClr val="000000"/>
                </a:solidFill>
                <a:effectLst/>
                <a:uLnTx/>
                <a:uFillTx/>
                <a:latin typeface="Arial"/>
                <a:ea typeface="Arial"/>
                <a:cs typeface="Arial"/>
                <a:sym typeface="Arial"/>
              </a:rPr>
              <a:t> significantly in the maintenance of life and ecosystems</a:t>
            </a:r>
          </a:p>
        </p:txBody>
      </p:sp>
      <p:sp>
        <p:nvSpPr>
          <p:cNvPr id="3" name="Rectangle 2"/>
          <p:cNvSpPr/>
          <p:nvPr/>
        </p:nvSpPr>
        <p:spPr>
          <a:xfrm>
            <a:off x="609600" y="533400"/>
            <a:ext cx="7924800" cy="2246769"/>
          </a:xfrm>
          <a:prstGeom prst="rect">
            <a:avLst/>
          </a:prstGeom>
        </p:spPr>
        <p:txBody>
          <a:bodyPr wrap="square">
            <a:spAutoFit/>
          </a:bodyPr>
          <a:lstStyle/>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Water cycle involves the exchange of energy, which leads to temperature changes</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When water evaporates it takes up energy from its surroundings and cools the environment </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When it condenses it releases energy and warms the environment</a:t>
            </a:r>
          </a:p>
          <a:p>
            <a:pPr marL="783372" lvl="1" indent="-293764">
              <a:buSzPct val="75000"/>
              <a:buFont typeface="Symbol" pitchFamily="18"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Heat exchanges influence climate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srcRect/>
          <a:stretch>
            <a:fillRect/>
          </a:stretch>
        </p:blipFill>
        <p:spPr bwMode="auto">
          <a:xfrm>
            <a:off x="0" y="2023413"/>
            <a:ext cx="9144000" cy="4837467"/>
          </a:xfrm>
          <a:prstGeom prst="rect">
            <a:avLst/>
          </a:prstGeom>
          <a:noFill/>
          <a:ln w="9525">
            <a:noFill/>
            <a:round/>
            <a:headEnd/>
            <a:tailEnd/>
          </a:ln>
        </p:spPr>
      </p:pic>
      <p:sp>
        <p:nvSpPr>
          <p:cNvPr id="8195" name="Rectangle 2"/>
          <p:cNvSpPr>
            <a:spLocks noGrp="1" noChangeArrowheads="1"/>
          </p:cNvSpPr>
          <p:nvPr>
            <p:ph type="title"/>
          </p:nvPr>
        </p:nvSpPr>
        <p:spPr>
          <a:xfrm>
            <a:off x="498240" y="99371"/>
            <a:ext cx="8228160" cy="1144920"/>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Water Cycle Continued </a:t>
            </a:r>
          </a:p>
        </p:txBody>
      </p:sp>
      <p:sp>
        <p:nvSpPr>
          <p:cNvPr id="5" name="Content Placeholder 4"/>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3" name="Picture 7" descr="Image result for greenhouse effect"/>
          <p:cNvPicPr>
            <a:picLocks noChangeAspect="1" noChangeArrowheads="1"/>
          </p:cNvPicPr>
          <p:nvPr/>
        </p:nvPicPr>
        <p:blipFill>
          <a:blip r:embed="rId2"/>
          <a:srcRect/>
          <a:stretch>
            <a:fillRect/>
          </a:stretch>
        </p:blipFill>
        <p:spPr bwMode="auto">
          <a:xfrm>
            <a:off x="1066800" y="1676400"/>
            <a:ext cx="6934200" cy="5016791"/>
          </a:xfrm>
          <a:prstGeom prst="rect">
            <a:avLst/>
          </a:prstGeom>
          <a:noFill/>
        </p:spPr>
      </p:pic>
      <p:sp>
        <p:nvSpPr>
          <p:cNvPr id="6" name="TextBox 5"/>
          <p:cNvSpPr txBox="1"/>
          <p:nvPr/>
        </p:nvSpPr>
        <p:spPr>
          <a:xfrm>
            <a:off x="0" y="0"/>
            <a:ext cx="8610600" cy="1569660"/>
          </a:xfrm>
          <a:prstGeom prst="rect">
            <a:avLst/>
          </a:prstGeom>
          <a:noFill/>
        </p:spPr>
        <p:txBody>
          <a:bodyPr wrap="square" rtlCol="0">
            <a:spAutoFit/>
          </a:bodyPr>
          <a:lstStyle/>
          <a:p>
            <a:r>
              <a:rPr lang="en-US" sz="3200" dirty="0" smtClean="0"/>
              <a:t>Greenhouse Effect:  </a:t>
            </a:r>
          </a:p>
          <a:p>
            <a:r>
              <a:rPr lang="en-US" sz="3200" dirty="0" smtClean="0"/>
              <a:t>the result of gasses being trapped in the atmosphere by pollutants such as smog</a:t>
            </a: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rack.3.mshcdn.com/media/ZgkyMDE0LzA1LzA1Lzg4L2xhc21vZy44Zjc3ZS5qcGcKcAl0aHVtYgk5NTB4NTM0IwplCWpwZw/6aad0bc2/5a2/la-smog.jpg"/>
          <p:cNvPicPr>
            <a:picLocks noChangeAspect="1" noChangeArrowheads="1"/>
          </p:cNvPicPr>
          <p:nvPr/>
        </p:nvPicPr>
        <p:blipFill>
          <a:blip r:embed="rId2"/>
          <a:srcRect/>
          <a:stretch>
            <a:fillRect/>
          </a:stretch>
        </p:blipFill>
        <p:spPr bwMode="auto">
          <a:xfrm>
            <a:off x="0" y="1066800"/>
            <a:ext cx="9048750" cy="50863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6879600" cy="1066800"/>
          </a:xfrm>
        </p:spPr>
        <p:txBody>
          <a:bodyPr/>
          <a:lstStyle/>
          <a:p>
            <a:r>
              <a:rPr lang="en-US" dirty="0" smtClean="0"/>
              <a:t>Acid Rain</a:t>
            </a:r>
            <a:br>
              <a:rPr lang="en-US" dirty="0" smtClean="0"/>
            </a:br>
            <a:r>
              <a:rPr lang="en-US" dirty="0" smtClean="0"/>
              <a:t>results from pollutants being converted into acids</a:t>
            </a:r>
            <a:endParaRPr lang="en-US" dirty="0"/>
          </a:p>
        </p:txBody>
      </p:sp>
      <p:pic>
        <p:nvPicPr>
          <p:cNvPr id="77826" name="Picture 2" descr="http://study.com/cimages/multimages/16/acid_rain_diagram.jpg"/>
          <p:cNvPicPr>
            <a:picLocks noChangeAspect="1" noChangeArrowheads="1"/>
          </p:cNvPicPr>
          <p:nvPr/>
        </p:nvPicPr>
        <p:blipFill>
          <a:blip r:embed="rId2"/>
          <a:srcRect/>
          <a:stretch>
            <a:fillRect/>
          </a:stretch>
        </p:blipFill>
        <p:spPr bwMode="auto">
          <a:xfrm>
            <a:off x="1600200" y="1981200"/>
            <a:ext cx="6477000" cy="388262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Ecological Succession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Succession </a:t>
            </a:r>
            <a:endParaRPr lang="en-US" dirty="0"/>
          </a:p>
        </p:txBody>
      </p:sp>
      <p:sp>
        <p:nvSpPr>
          <p:cNvPr id="3" name="Content Placeholder 2"/>
          <p:cNvSpPr>
            <a:spLocks noGrp="1"/>
          </p:cNvSpPr>
          <p:nvPr>
            <p:ph idx="1"/>
          </p:nvPr>
        </p:nvSpPr>
        <p:spPr/>
        <p:txBody>
          <a:bodyPr>
            <a:normAutofit/>
          </a:bodyPr>
          <a:lstStyle/>
          <a:p>
            <a:r>
              <a:rPr lang="en-US" dirty="0" smtClean="0"/>
              <a:t>Ecological Succession is the process by which an existing community is slowly replaced by another community over time.</a:t>
            </a:r>
          </a:p>
          <a:p>
            <a:r>
              <a:rPr lang="en-US" dirty="0" smtClean="0"/>
              <a:t>Ecosystems tend to go through a progressive transformation with time as biotic and </a:t>
            </a:r>
            <a:r>
              <a:rPr lang="en-US" dirty="0" err="1" smtClean="0"/>
              <a:t>abiotic</a:t>
            </a:r>
            <a:r>
              <a:rPr lang="en-US" dirty="0" smtClean="0"/>
              <a:t> factors change them.</a:t>
            </a:r>
          </a:p>
        </p:txBody>
      </p:sp>
      <p:sp>
        <p:nvSpPr>
          <p:cNvPr id="1026" name="AutoShape 2" descr="https://docs.google.com/presentation/d/1YhIeHPY-cVRAdpYj3KxDjlqP5eGVWOAdNVHr9sW5XUw/viewpage?id=1YhIeHPY-cVRAdpYj3KxDjlqP5eGVWOAdNVHr9sW5XUw&amp;pageid=p16&amp;rev=604&amp;hmac=ALf4PZ6JmybTKC_0hXaeQtcCYTYhLxTKJw&amp;format=png&amp;w=1280&amp;h=1024"/>
          <p:cNvSpPr>
            <a:spLocks noChangeAspect="1" noChangeArrowheads="1"/>
          </p:cNvSpPr>
          <p:nvPr/>
        </p:nvSpPr>
        <p:spPr bwMode="auto">
          <a:xfrm>
            <a:off x="155575" y="-4389438"/>
            <a:ext cx="12192000" cy="914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a:t>
            </a:r>
            <a:endParaRPr lang="en-US" dirty="0"/>
          </a:p>
        </p:txBody>
      </p:sp>
      <p:sp>
        <p:nvSpPr>
          <p:cNvPr id="3" name="Content Placeholder 2"/>
          <p:cNvSpPr>
            <a:spLocks noGrp="1"/>
          </p:cNvSpPr>
          <p:nvPr>
            <p:ph idx="1"/>
          </p:nvPr>
        </p:nvSpPr>
        <p:spPr/>
        <p:txBody>
          <a:bodyPr/>
          <a:lstStyle/>
          <a:p>
            <a:r>
              <a:rPr lang="en-US" dirty="0" smtClean="0"/>
              <a:t>Ecological succession starts with a barren and lifeless environments disturbed by destructive or natural events such as earthquakes, volcanic eruptions, fires etc.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a:t>
            </a:r>
            <a:endParaRPr lang="en-US" dirty="0"/>
          </a:p>
        </p:txBody>
      </p:sp>
      <p:sp>
        <p:nvSpPr>
          <p:cNvPr id="3" name="Content Placeholder 2"/>
          <p:cNvSpPr>
            <a:spLocks noGrp="1"/>
          </p:cNvSpPr>
          <p:nvPr>
            <p:ph idx="1"/>
          </p:nvPr>
        </p:nvSpPr>
        <p:spPr/>
        <p:txBody>
          <a:bodyPr/>
          <a:lstStyle/>
          <a:p>
            <a:r>
              <a:rPr lang="en-US" dirty="0" smtClean="0"/>
              <a:t>If there is no life in the area and no soil formation the process is called PRIMARY SUCCESSION.</a:t>
            </a:r>
          </a:p>
          <a:p>
            <a:r>
              <a:rPr lang="en-US" dirty="0" smtClean="0"/>
              <a:t>Essential in primary succession is soil formation and preparation.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After an ecosystem is destroyed the first organism to live in a destroyed or barren area are </a:t>
            </a:r>
            <a:r>
              <a:rPr lang="en-US" b="1" dirty="0" smtClean="0">
                <a:solidFill>
                  <a:srgbClr val="00B050"/>
                </a:solidFill>
              </a:rPr>
              <a:t>pioneer organisms</a:t>
            </a:r>
            <a:r>
              <a:rPr lang="en-US" dirty="0" smtClean="0"/>
              <a:t>.</a:t>
            </a:r>
          </a:p>
          <a:p>
            <a:endParaRPr lang="en-US" dirty="0" smtClean="0"/>
          </a:p>
          <a:p>
            <a:pPr>
              <a:buNone/>
            </a:pPr>
            <a:r>
              <a:rPr lang="en-US" dirty="0" smtClean="0"/>
              <a:t>	</a:t>
            </a:r>
            <a:r>
              <a:rPr lang="en-US" sz="4000" b="1" dirty="0" smtClean="0">
                <a:solidFill>
                  <a:srgbClr val="00B050"/>
                </a:solidFill>
              </a:rPr>
              <a:t>Pioneer organisms </a:t>
            </a:r>
            <a:r>
              <a:rPr lang="en-US" sz="4000" dirty="0" smtClean="0"/>
              <a:t> </a:t>
            </a:r>
          </a:p>
          <a:p>
            <a:pPr>
              <a:buNone/>
            </a:pPr>
            <a:r>
              <a:rPr lang="en-US" sz="4000" dirty="0" smtClean="0"/>
              <a:t>		(lichen and mosses</a:t>
            </a:r>
            <a:r>
              <a:rPr lang="en-US" dirty="0" smtClean="0"/>
              <a:t>)  Symbiosis? ___________</a:t>
            </a:r>
          </a:p>
          <a:p>
            <a:pPr>
              <a:buNone/>
            </a:pPr>
            <a:endParaRPr lang="en-US" dirty="0" smtClean="0"/>
          </a:p>
          <a:p>
            <a:pPr>
              <a:buNone/>
            </a:pPr>
            <a:r>
              <a:rPr lang="en-US" dirty="0" smtClean="0"/>
              <a:t>	 </a:t>
            </a:r>
            <a:r>
              <a:rPr lang="en-US" sz="3400" dirty="0" smtClean="0"/>
              <a:t>1. Pioneer organisms come into the </a:t>
            </a:r>
            <a:r>
              <a:rPr lang="en-US" sz="3400" b="1" dirty="0" smtClean="0"/>
              <a:t>environment</a:t>
            </a:r>
            <a:r>
              <a:rPr lang="en-US" sz="3400" dirty="0" smtClean="0"/>
              <a:t> by 	spores in the wind.</a:t>
            </a:r>
          </a:p>
          <a:p>
            <a:pPr lvl="1">
              <a:buNone/>
            </a:pPr>
            <a:r>
              <a:rPr lang="en-US" sz="3400" dirty="0" smtClean="0"/>
              <a:t>2. Lichen and mosses usually grow on bare rock and break it down into soil. </a:t>
            </a:r>
          </a:p>
          <a:p>
            <a:pPr lvl="1">
              <a:buNone/>
            </a:pPr>
            <a:r>
              <a:rPr lang="en-US" sz="3400" dirty="0" smtClean="0"/>
              <a:t>3. Once there is soil, pioneer organisms are replaced by larger organisms such as grasses, shrubs and trees.  </a:t>
            </a:r>
            <a:endParaRPr lang="en-US" sz="3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6879600" cy="1143000"/>
          </a:xfrm>
          <a:prstGeom prst="rect">
            <a:avLst/>
          </a:prstGeom>
        </p:spPr>
        <p:txBody>
          <a:bodyPr lIns="91425" tIns="91425" rIns="91425" bIns="91425" anchor="b" anchorCtr="0">
            <a:noAutofit/>
          </a:bodyPr>
          <a:lstStyle/>
          <a:p>
            <a:pPr>
              <a:buNone/>
            </a:pPr>
            <a:r>
              <a:rPr lang="en"/>
              <a:t>Ecosystems</a:t>
            </a:r>
          </a:p>
        </p:txBody>
      </p:sp>
      <p:sp>
        <p:nvSpPr>
          <p:cNvPr id="104" name="Shape 104"/>
          <p:cNvSpPr txBox="1">
            <a:spLocks noGrp="1"/>
          </p:cNvSpPr>
          <p:nvPr>
            <p:ph type="body" idx="1"/>
          </p:nvPr>
        </p:nvSpPr>
        <p:spPr>
          <a:xfrm>
            <a:off x="457200" y="1600200"/>
            <a:ext cx="8229600" cy="4840199"/>
          </a:xfrm>
          <a:prstGeom prst="rect">
            <a:avLst/>
          </a:prstGeom>
        </p:spPr>
        <p:txBody>
          <a:bodyPr lIns="91425" tIns="91425" rIns="91425" bIns="91425" anchor="t" anchorCtr="0">
            <a:noAutofit/>
          </a:bodyPr>
          <a:lstStyle/>
          <a:p>
            <a:pPr lvl="0" rtl="0">
              <a:buNone/>
            </a:pPr>
            <a:r>
              <a:rPr lang="en" sz="2400" u="sng"/>
              <a:t>Definition</a:t>
            </a:r>
            <a:r>
              <a:rPr lang="en" sz="2400"/>
              <a:t>- is the self contained interdependent system of living and non-living things.</a:t>
            </a:r>
          </a:p>
          <a:p>
            <a:pPr lvl="0" rtl="0">
              <a:buNone/>
            </a:pPr>
            <a:r>
              <a:rPr lang="en" sz="2400"/>
              <a:t>1. </a:t>
            </a:r>
            <a:r>
              <a:rPr lang="en" sz="2400" u="sng"/>
              <a:t>Characteristics of an Ecosystem:</a:t>
            </a:r>
          </a:p>
          <a:p>
            <a:pPr marL="914400" lvl="1" indent="-381000" rtl="0">
              <a:buClr>
                <a:schemeClr val="lt1"/>
              </a:buClr>
              <a:buSzPct val="100000"/>
              <a:buFont typeface="Courier New"/>
              <a:buChar char="o"/>
            </a:pPr>
            <a:r>
              <a:rPr lang="en" sz="2400"/>
              <a:t>A constant source of energy</a:t>
            </a:r>
          </a:p>
          <a:p>
            <a:pPr marL="914400" lvl="1" indent="-381000" rtl="0">
              <a:buClr>
                <a:schemeClr val="lt1"/>
              </a:buClr>
              <a:buSzPct val="100000"/>
              <a:buFont typeface="Courier New"/>
              <a:buChar char="o"/>
            </a:pPr>
            <a:r>
              <a:rPr lang="en" sz="2400"/>
              <a:t>Populations of organisms to store the energy in the form of organic compound.</a:t>
            </a:r>
          </a:p>
          <a:p>
            <a:pPr marL="914400" lvl="1" indent="-381000" rtl="0">
              <a:buClr>
                <a:schemeClr val="lt1"/>
              </a:buClr>
              <a:buSzPct val="100000"/>
              <a:buFont typeface="Courier New"/>
              <a:buChar char="o"/>
            </a:pPr>
            <a:r>
              <a:rPr lang="en" sz="2400"/>
              <a:t>A continuous cycling of materials between populations and their environment.</a:t>
            </a:r>
          </a:p>
          <a:p>
            <a:pPr marL="914400" lvl="1" indent="-381000" rtl="0">
              <a:buClr>
                <a:schemeClr val="lt1"/>
              </a:buClr>
              <a:buSzPct val="100000"/>
              <a:buFont typeface="Courier New"/>
              <a:buChar char="o"/>
            </a:pPr>
            <a:r>
              <a:rPr lang="en" sz="2400"/>
              <a:t>A flow of energy from one population to another.</a:t>
            </a:r>
          </a:p>
          <a:p>
            <a:pPr marL="0" lvl="0" indent="0" rtl="0">
              <a:buNone/>
            </a:pPr>
            <a:r>
              <a:rPr lang="en" sz="2400"/>
              <a:t>2. </a:t>
            </a:r>
            <a:r>
              <a:rPr lang="en" sz="2400" u="sng"/>
              <a:t>Energy source for ecosystems</a:t>
            </a:r>
          </a:p>
          <a:p>
            <a:pPr marL="914400" lvl="1" indent="-381000">
              <a:buClr>
                <a:schemeClr val="lt1"/>
              </a:buClr>
              <a:buSzPct val="100000"/>
              <a:buFont typeface="Courier New"/>
              <a:buChar char="o"/>
            </a:pPr>
            <a:r>
              <a:rPr lang="en" sz="2400"/>
              <a:t>sunlight, may also be heat from the earth's interior (ecosystems on ocean floors)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 </a:t>
            </a:r>
            <a:endParaRPr lang="en-US" dirty="0"/>
          </a:p>
        </p:txBody>
      </p:sp>
      <p:sp>
        <p:nvSpPr>
          <p:cNvPr id="3" name="Content Placeholder 2"/>
          <p:cNvSpPr>
            <a:spLocks noGrp="1"/>
          </p:cNvSpPr>
          <p:nvPr>
            <p:ph idx="1"/>
          </p:nvPr>
        </p:nvSpPr>
        <p:spPr/>
        <p:txBody>
          <a:bodyPr/>
          <a:lstStyle/>
          <a:p>
            <a:endParaRPr lang="en-US" dirty="0"/>
          </a:p>
        </p:txBody>
      </p:sp>
      <p:pic>
        <p:nvPicPr>
          <p:cNvPr id="6" name="il_fi" descr="http://media.web.britannica.com/eb-media/97/95197-036-7F9B8F09.jpg"/>
          <p:cNvPicPr/>
          <p:nvPr/>
        </p:nvPicPr>
        <p:blipFill>
          <a:blip r:embed="rId2" cstate="print"/>
          <a:srcRect/>
          <a:stretch>
            <a:fillRect/>
          </a:stretch>
        </p:blipFill>
        <p:spPr bwMode="auto">
          <a:xfrm>
            <a:off x="914400" y="2057400"/>
            <a:ext cx="7543800" cy="3886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Succession</a:t>
            </a:r>
            <a:endParaRPr lang="en-US" dirty="0"/>
          </a:p>
        </p:txBody>
      </p:sp>
      <p:sp>
        <p:nvSpPr>
          <p:cNvPr id="3" name="Content Placeholder 2"/>
          <p:cNvSpPr>
            <a:spLocks noGrp="1"/>
          </p:cNvSpPr>
          <p:nvPr>
            <p:ph idx="1"/>
          </p:nvPr>
        </p:nvSpPr>
        <p:spPr/>
        <p:txBody>
          <a:bodyPr/>
          <a:lstStyle/>
          <a:p>
            <a:r>
              <a:rPr lang="en-US" dirty="0" smtClean="0"/>
              <a:t>Secondary succession happens when a existing community has been wiped out but still contains soil for new life to form </a:t>
            </a:r>
            <a:endParaRPr lang="en-US" dirty="0"/>
          </a:p>
        </p:txBody>
      </p:sp>
      <p:pic>
        <p:nvPicPr>
          <p:cNvPr id="5" name="il_fi" descr="http://www.quia.com/files/quia/users/rebekahking1/Activities/succession/secondary_succession"/>
          <p:cNvPicPr/>
          <p:nvPr/>
        </p:nvPicPr>
        <p:blipFill>
          <a:blip r:embed="rId2" cstate="print"/>
          <a:srcRect/>
          <a:stretch>
            <a:fillRect/>
          </a:stretch>
        </p:blipFill>
        <p:spPr bwMode="auto">
          <a:xfrm>
            <a:off x="1600200" y="3276600"/>
            <a:ext cx="5753100" cy="32670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Climax Community </a:t>
            </a:r>
            <a:endParaRPr lang="en-US" dirty="0"/>
          </a:p>
        </p:txBody>
      </p:sp>
      <p:sp>
        <p:nvSpPr>
          <p:cNvPr id="3" name="Content Placeholder 2"/>
          <p:cNvSpPr>
            <a:spLocks noGrp="1"/>
          </p:cNvSpPr>
          <p:nvPr>
            <p:ph idx="1"/>
          </p:nvPr>
        </p:nvSpPr>
        <p:spPr/>
        <p:txBody>
          <a:bodyPr/>
          <a:lstStyle/>
          <a:p>
            <a:r>
              <a:rPr lang="en-US" dirty="0" smtClean="0"/>
              <a:t>Succession of one community by another goes on until a mature, stable community develops is called a CLIMAX COMMUNITY.</a:t>
            </a:r>
          </a:p>
          <a:p>
            <a:r>
              <a:rPr lang="en-US" dirty="0" smtClean="0"/>
              <a:t>Ecosystem with climax community the conditions continue to be suitable for all members of the community. </a:t>
            </a:r>
          </a:p>
          <a:p>
            <a:r>
              <a:rPr lang="en-US" dirty="0" smtClean="0"/>
              <a:t>Climax Community remains until it is upset by a destroyed.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of land</a:t>
            </a:r>
            <a:endParaRPr lang="en-US" dirty="0"/>
          </a:p>
        </p:txBody>
      </p:sp>
      <p:pic>
        <p:nvPicPr>
          <p:cNvPr id="4" name="il_fi" descr="http://www.exploringnature.org/graphics/ecology/succession72.jpg"/>
          <p:cNvPicPr>
            <a:picLocks noGrp="1"/>
          </p:cNvPicPr>
          <p:nvPr>
            <p:ph idx="1"/>
          </p:nvPr>
        </p:nvPicPr>
        <p:blipFill>
          <a:blip r:embed="rId2" cstate="print"/>
          <a:srcRect/>
          <a:stretch>
            <a:fillRect/>
          </a:stretch>
        </p:blipFill>
        <p:spPr bwMode="auto">
          <a:xfrm>
            <a:off x="1643435" y="1600200"/>
            <a:ext cx="5857129" cy="452596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in Lakes and Ponds</a:t>
            </a:r>
            <a:endParaRPr lang="en-US" dirty="0"/>
          </a:p>
        </p:txBody>
      </p:sp>
      <p:pic>
        <p:nvPicPr>
          <p:cNvPr id="4" name="il_fi" descr="http://www.biologycorner.com/resources/succession1.jpg"/>
          <p:cNvPicPr>
            <a:picLocks noGrp="1"/>
          </p:cNvPicPr>
          <p:nvPr>
            <p:ph idx="1"/>
          </p:nvPr>
        </p:nvPicPr>
        <p:blipFill>
          <a:blip r:embed="rId2" cstate="print"/>
          <a:srcRect/>
          <a:stretch>
            <a:fillRect/>
          </a:stretch>
        </p:blipFill>
        <p:spPr bwMode="auto">
          <a:xfrm>
            <a:off x="1219200" y="2133600"/>
            <a:ext cx="6419850" cy="319166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892969" y="0"/>
            <a:ext cx="7358063" cy="1223367"/>
          </a:xfrm>
          <a:ln/>
        </p:spPr>
        <p:txBody>
          <a:bodyPr/>
          <a:lstStyle/>
          <a:p>
            <a:r>
              <a:rPr lang="en-US" sz="6700" dirty="0"/>
              <a:t>COMPETITION</a:t>
            </a:r>
          </a:p>
        </p:txBody>
      </p:sp>
      <p:sp>
        <p:nvSpPr>
          <p:cNvPr id="16386" name="Rectangle 2"/>
          <p:cNvSpPr>
            <a:spLocks noGrp="1" noChangeArrowheads="1"/>
          </p:cNvSpPr>
          <p:nvPr>
            <p:ph type="body" idx="1"/>
          </p:nvPr>
        </p:nvSpPr>
        <p:spPr>
          <a:xfrm>
            <a:off x="125014" y="1160859"/>
            <a:ext cx="8028385" cy="3509367"/>
          </a:xfrm>
          <a:ln/>
        </p:spPr>
        <p:txBody>
          <a:bodyPr/>
          <a:lstStyle/>
          <a:p>
            <a:pPr marL="625056"/>
            <a:r>
              <a:rPr lang="en-US" dirty="0">
                <a:solidFill>
                  <a:schemeClr val="tx1">
                    <a:lumMod val="95000"/>
                    <a:lumOff val="5000"/>
                  </a:schemeClr>
                </a:solidFill>
              </a:rPr>
              <a:t>the conflict between individual organisms seeking to obtain food, water, shelter/living space</a:t>
            </a:r>
          </a:p>
          <a:p>
            <a:pPr marL="625056"/>
            <a:r>
              <a:rPr lang="en-US" dirty="0">
                <a:solidFill>
                  <a:schemeClr val="tx1">
                    <a:lumMod val="95000"/>
                    <a:lumOff val="5000"/>
                  </a:schemeClr>
                </a:solidFill>
              </a:rPr>
              <a:t>a symbiotic relationship between or among living things for resources, such as food, water, shelter, space, mate, or ecological status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228600"/>
            <a:ext cx="7358063" cy="716756"/>
          </a:xfrm>
          <a:ln/>
        </p:spPr>
        <p:txBody>
          <a:bodyPr/>
          <a:lstStyle/>
          <a:p>
            <a:r>
              <a:rPr lang="en-US" dirty="0"/>
              <a:t>COMPETITION</a:t>
            </a:r>
          </a:p>
        </p:txBody>
      </p:sp>
      <p:sp>
        <p:nvSpPr>
          <p:cNvPr id="17410" name="Rectangle 2"/>
          <p:cNvSpPr>
            <a:spLocks noGrp="1" noChangeArrowheads="1"/>
          </p:cNvSpPr>
          <p:nvPr>
            <p:ph type="body" idx="1"/>
          </p:nvPr>
        </p:nvSpPr>
        <p:spPr>
          <a:xfrm>
            <a:off x="0" y="914400"/>
            <a:ext cx="6056114" cy="5054203"/>
          </a:xfrm>
          <a:ln/>
        </p:spPr>
        <p:txBody>
          <a:bodyPr/>
          <a:lstStyle/>
          <a:p>
            <a:pPr marL="625056"/>
            <a:r>
              <a:rPr lang="en-US" dirty="0">
                <a:solidFill>
                  <a:schemeClr val="tx1">
                    <a:lumMod val="95000"/>
                    <a:lumOff val="5000"/>
                  </a:schemeClr>
                </a:solidFill>
              </a:rPr>
              <a:t>An example of biological competition is when two species fight over one area or resource. For instance, in a rainforest, one tree grows taller and higher than all the other trees surrounding it, absorbing the sunlight and not allowing any of the sunlight to </a:t>
            </a:r>
            <a:r>
              <a:rPr lang="en-US" dirty="0" err="1">
                <a:solidFill>
                  <a:schemeClr val="tx1">
                    <a:lumMod val="95000"/>
                    <a:lumOff val="5000"/>
                  </a:schemeClr>
                </a:solidFill>
              </a:rPr>
              <a:t>reacher</a:t>
            </a:r>
            <a:r>
              <a:rPr lang="en-US" dirty="0">
                <a:solidFill>
                  <a:schemeClr val="tx1">
                    <a:lumMod val="95000"/>
                    <a:lumOff val="5000"/>
                  </a:schemeClr>
                </a:solidFill>
              </a:rPr>
              <a:t> the smaller trees to help nourish them.</a:t>
            </a:r>
          </a:p>
        </p:txBody>
      </p:sp>
      <p:pic>
        <p:nvPicPr>
          <p:cNvPr id="17411" name="Picture 3"/>
          <p:cNvPicPr>
            <a:picLocks noChangeAspect="1" noChangeArrowheads="1"/>
          </p:cNvPicPr>
          <p:nvPr/>
        </p:nvPicPr>
        <p:blipFill>
          <a:blip r:embed="rId2"/>
          <a:srcRect/>
          <a:stretch>
            <a:fillRect/>
          </a:stretch>
        </p:blipFill>
        <p:spPr bwMode="auto">
          <a:xfrm>
            <a:off x="5634633" y="963291"/>
            <a:ext cx="3170039" cy="2108522"/>
          </a:xfrm>
          <a:prstGeom prst="rect">
            <a:avLst/>
          </a:prstGeom>
          <a:noFill/>
          <a:ln w="12700" cap="flat">
            <a:noFill/>
            <a:miter lim="800000"/>
            <a:headEnd/>
            <a:tailEnd/>
          </a:ln>
        </p:spPr>
      </p:pic>
      <p:sp>
        <p:nvSpPr>
          <p:cNvPr id="17412" name="Line 4"/>
          <p:cNvSpPr>
            <a:spLocks noChangeShapeType="1"/>
          </p:cNvSpPr>
          <p:nvPr/>
        </p:nvSpPr>
        <p:spPr bwMode="auto">
          <a:xfrm>
            <a:off x="8054578" y="1348383"/>
            <a:ext cx="205383" cy="2527102"/>
          </a:xfrm>
          <a:prstGeom prst="line">
            <a:avLst/>
          </a:prstGeom>
          <a:noFill/>
          <a:ln w="38100" cap="flat">
            <a:solidFill>
              <a:srgbClr val="AE00F0"/>
            </a:solidFill>
            <a:prstDash val="solid"/>
            <a:miter lim="800000"/>
            <a:headEnd type="stealth" w="med" len="med"/>
            <a:tailEnd type="none" w="med" len="med"/>
          </a:ln>
        </p:spPr>
        <p:txBody>
          <a:bodyPr lIns="0" tIns="0" rIns="0" bIns="0"/>
          <a:lstStyle/>
          <a:p>
            <a:endParaRPr lang="en-US"/>
          </a:p>
        </p:txBody>
      </p:sp>
      <p:sp>
        <p:nvSpPr>
          <p:cNvPr id="17413" name="Line 5"/>
          <p:cNvSpPr>
            <a:spLocks noChangeShapeType="1"/>
          </p:cNvSpPr>
          <p:nvPr/>
        </p:nvSpPr>
        <p:spPr bwMode="auto">
          <a:xfrm flipH="1">
            <a:off x="6866930" y="2830711"/>
            <a:ext cx="151805" cy="1205508"/>
          </a:xfrm>
          <a:prstGeom prst="line">
            <a:avLst/>
          </a:prstGeom>
          <a:noFill/>
          <a:ln w="38100" cap="flat">
            <a:solidFill>
              <a:srgbClr val="FF2712"/>
            </a:solidFill>
            <a:prstDash val="solid"/>
            <a:miter lim="800000"/>
            <a:headEnd type="stealth" w="med" len="med"/>
            <a:tailEnd type="none" w="med" len="med"/>
          </a:ln>
        </p:spPr>
        <p:txBody>
          <a:bodyPr lIns="0" tIns="0" rIns="0" bIns="0"/>
          <a:lstStyle/>
          <a:p>
            <a:endParaRPr lang="en-US"/>
          </a:p>
        </p:txBody>
      </p:sp>
      <p:sp>
        <p:nvSpPr>
          <p:cNvPr id="17414" name="Rectangle 6"/>
          <p:cNvSpPr>
            <a:spLocks/>
          </p:cNvSpPr>
          <p:nvPr/>
        </p:nvSpPr>
        <p:spPr bwMode="auto">
          <a:xfrm>
            <a:off x="5583287" y="4254430"/>
            <a:ext cx="1114088" cy="215444"/>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Smaller Trees</a:t>
            </a:r>
          </a:p>
        </p:txBody>
      </p:sp>
      <p:sp>
        <p:nvSpPr>
          <p:cNvPr id="17415" name="Rectangle 7"/>
          <p:cNvSpPr>
            <a:spLocks/>
          </p:cNvSpPr>
          <p:nvPr/>
        </p:nvSpPr>
        <p:spPr bwMode="auto">
          <a:xfrm>
            <a:off x="7456289" y="3754934"/>
            <a:ext cx="1687711" cy="946547"/>
          </a:xfrm>
          <a:prstGeom prst="rect">
            <a:avLst/>
          </a:prstGeom>
          <a:noFill/>
          <a:ln w="12700" cap="flat">
            <a:noFill/>
            <a:miter lim="800000"/>
            <a:headEnd type="none" w="med" len="med"/>
            <a:tailEnd type="none" w="med" len="med"/>
          </a:ln>
        </p:spPr>
        <p:txBody>
          <a:bodyPr lIns="0" tIns="0" rIns="0" bIns="0" anchor="ctr"/>
          <a:lstStyle/>
          <a:p>
            <a:r>
              <a:rPr lang="en-US">
                <a:solidFill>
                  <a:schemeClr val="tx1"/>
                </a:solidFill>
                <a:ea typeface="Gill Sans" charset="0"/>
                <a:cs typeface="Gill Sans" charset="0"/>
              </a:rPr>
              <a:t>Bigger Trees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892969" y="178594"/>
            <a:ext cx="7358063" cy="1303734"/>
          </a:xfrm>
          <a:ln/>
        </p:spPr>
        <p:txBody>
          <a:bodyPr/>
          <a:lstStyle/>
          <a:p>
            <a:r>
              <a:rPr lang="en-US"/>
              <a:t>NICHES</a:t>
            </a:r>
          </a:p>
        </p:txBody>
      </p:sp>
      <p:sp>
        <p:nvSpPr>
          <p:cNvPr id="18434" name="Rectangle 2"/>
          <p:cNvSpPr>
            <a:spLocks noGrp="1" noChangeArrowheads="1"/>
          </p:cNvSpPr>
          <p:nvPr>
            <p:ph type="body" idx="1"/>
          </p:nvPr>
        </p:nvSpPr>
        <p:spPr>
          <a:xfrm>
            <a:off x="142875" y="1339453"/>
            <a:ext cx="7063383" cy="4732734"/>
          </a:xfrm>
          <a:ln/>
        </p:spPr>
        <p:txBody>
          <a:bodyPr/>
          <a:lstStyle/>
          <a:p>
            <a:pPr marL="625056"/>
            <a:r>
              <a:rPr lang="en-US" dirty="0">
                <a:solidFill>
                  <a:schemeClr val="tx1">
                    <a:lumMod val="95000"/>
                    <a:lumOff val="5000"/>
                  </a:schemeClr>
                </a:solidFill>
              </a:rPr>
              <a:t>the particular way that a species relates to and uses the environment and obtains food</a:t>
            </a:r>
          </a:p>
          <a:p>
            <a:pPr marL="625056"/>
            <a:r>
              <a:rPr lang="en-US" u="sng" dirty="0">
                <a:solidFill>
                  <a:schemeClr val="tx1">
                    <a:lumMod val="95000"/>
                    <a:lumOff val="5000"/>
                  </a:schemeClr>
                </a:solidFill>
              </a:rPr>
              <a:t>the role </a:t>
            </a:r>
            <a:r>
              <a:rPr lang="en-US" dirty="0">
                <a:solidFill>
                  <a:schemeClr val="tx1">
                    <a:lumMod val="95000"/>
                    <a:lumOff val="5000"/>
                  </a:schemeClr>
                </a:solidFill>
              </a:rPr>
              <a:t>of a species in a community</a:t>
            </a:r>
          </a:p>
          <a:p>
            <a:pPr marL="625056"/>
            <a:r>
              <a:rPr lang="en-US" dirty="0">
                <a:solidFill>
                  <a:schemeClr val="tx1">
                    <a:lumMod val="95000"/>
                    <a:lumOff val="5000"/>
                  </a:schemeClr>
                </a:solidFill>
              </a:rPr>
              <a:t>the type of food an organism needs, the places it lives and reproduces in, the time of day it is active in</a:t>
            </a:r>
          </a:p>
          <a:p>
            <a:pPr marL="625056"/>
            <a:r>
              <a:rPr lang="en-US" dirty="0">
                <a:solidFill>
                  <a:schemeClr val="tx1">
                    <a:lumMod val="95000"/>
                    <a:lumOff val="5000"/>
                  </a:schemeClr>
                </a:solidFill>
              </a:rPr>
              <a:t>the norm is one species per niche</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0"/>
            <a:ext cx="8153400" cy="990600"/>
          </a:xfrm>
          <a:ln/>
        </p:spPr>
        <p:txBody>
          <a:bodyPr/>
          <a:lstStyle/>
          <a:p>
            <a:r>
              <a:rPr lang="en-US" dirty="0"/>
              <a:t>NICHES</a:t>
            </a:r>
          </a:p>
        </p:txBody>
      </p:sp>
      <p:sp>
        <p:nvSpPr>
          <p:cNvPr id="19458" name="Rectangle 2"/>
          <p:cNvSpPr>
            <a:spLocks noGrp="1" noChangeArrowheads="1"/>
          </p:cNvSpPr>
          <p:nvPr>
            <p:ph type="body" idx="1"/>
          </p:nvPr>
        </p:nvSpPr>
        <p:spPr>
          <a:xfrm>
            <a:off x="-304800" y="914400"/>
            <a:ext cx="5715000" cy="5411391"/>
          </a:xfrm>
          <a:ln/>
        </p:spPr>
        <p:txBody>
          <a:bodyPr/>
          <a:lstStyle/>
          <a:p>
            <a:pPr marL="625056"/>
            <a:r>
              <a:rPr lang="en-US" dirty="0" smtClean="0">
                <a:solidFill>
                  <a:schemeClr val="tx1">
                    <a:lumMod val="95000"/>
                    <a:lumOff val="5000"/>
                  </a:schemeClr>
                </a:solidFill>
              </a:rPr>
              <a:t>only </a:t>
            </a:r>
            <a:r>
              <a:rPr lang="en-US" dirty="0">
                <a:solidFill>
                  <a:schemeClr val="tx1">
                    <a:lumMod val="95000"/>
                    <a:lumOff val="5000"/>
                  </a:schemeClr>
                </a:solidFill>
              </a:rPr>
              <a:t>one species per area. For </a:t>
            </a:r>
            <a:r>
              <a:rPr lang="en-US" dirty="0" smtClean="0">
                <a:solidFill>
                  <a:schemeClr val="tx1">
                    <a:lumMod val="95000"/>
                    <a:lumOff val="5000"/>
                  </a:schemeClr>
                </a:solidFill>
              </a:rPr>
              <a:t>example:</a:t>
            </a:r>
          </a:p>
          <a:p>
            <a:pPr marL="1025106" lvl="1"/>
            <a:r>
              <a:rPr lang="en-US" dirty="0" smtClean="0">
                <a:solidFill>
                  <a:schemeClr val="tx1">
                    <a:lumMod val="95000"/>
                    <a:lumOff val="5000"/>
                  </a:schemeClr>
                </a:solidFill>
              </a:rPr>
              <a:t>within </a:t>
            </a:r>
            <a:r>
              <a:rPr lang="en-US" dirty="0">
                <a:solidFill>
                  <a:schemeClr val="tx1">
                    <a:lumMod val="95000"/>
                    <a:lumOff val="5000"/>
                  </a:schemeClr>
                </a:solidFill>
              </a:rPr>
              <a:t>the area of a tree</a:t>
            </a:r>
            <a:r>
              <a:rPr lang="en-US" dirty="0" smtClean="0">
                <a:solidFill>
                  <a:schemeClr val="tx1">
                    <a:lumMod val="95000"/>
                    <a:lumOff val="5000"/>
                  </a:schemeClr>
                </a:solidFill>
              </a:rPr>
              <a:t>, different Warblers occupy different levels the </a:t>
            </a:r>
            <a:r>
              <a:rPr lang="en-US" dirty="0">
                <a:solidFill>
                  <a:schemeClr val="tx1">
                    <a:lumMod val="95000"/>
                    <a:lumOff val="5000"/>
                  </a:schemeClr>
                </a:solidFill>
              </a:rPr>
              <a:t>tree. </a:t>
            </a:r>
            <a:endParaRPr lang="en-US" dirty="0" smtClean="0">
              <a:solidFill>
                <a:schemeClr val="tx1">
                  <a:lumMod val="95000"/>
                  <a:lumOff val="5000"/>
                </a:schemeClr>
              </a:solidFill>
            </a:endParaRPr>
          </a:p>
          <a:p>
            <a:pPr marL="1025106" lvl="1"/>
            <a:r>
              <a:rPr lang="en-US" dirty="0" smtClean="0">
                <a:solidFill>
                  <a:schemeClr val="tx1">
                    <a:lumMod val="95000"/>
                    <a:lumOff val="5000"/>
                  </a:schemeClr>
                </a:solidFill>
              </a:rPr>
              <a:t>The </a:t>
            </a:r>
            <a:r>
              <a:rPr lang="en-US" b="1" u="sng" dirty="0">
                <a:solidFill>
                  <a:schemeClr val="tx1">
                    <a:lumMod val="95000"/>
                    <a:lumOff val="5000"/>
                  </a:schemeClr>
                </a:solidFill>
              </a:rPr>
              <a:t>trunk</a:t>
            </a:r>
            <a:r>
              <a:rPr lang="en-US" dirty="0">
                <a:solidFill>
                  <a:schemeClr val="tx1">
                    <a:lumMod val="95000"/>
                    <a:lumOff val="5000"/>
                  </a:schemeClr>
                </a:solidFill>
              </a:rPr>
              <a:t> area is a niche, the </a:t>
            </a:r>
            <a:r>
              <a:rPr lang="en-US" b="1" u="sng" dirty="0">
                <a:solidFill>
                  <a:schemeClr val="tx1">
                    <a:lumMod val="95000"/>
                    <a:lumOff val="5000"/>
                  </a:schemeClr>
                </a:solidFill>
              </a:rPr>
              <a:t>middle</a:t>
            </a:r>
            <a:r>
              <a:rPr lang="en-US" dirty="0">
                <a:solidFill>
                  <a:schemeClr val="tx1">
                    <a:lumMod val="95000"/>
                    <a:lumOff val="5000"/>
                  </a:schemeClr>
                </a:solidFill>
              </a:rPr>
              <a:t> area is a niche, and the </a:t>
            </a:r>
            <a:r>
              <a:rPr lang="en-US" b="1" u="sng" dirty="0">
                <a:solidFill>
                  <a:schemeClr val="tx1">
                    <a:lumMod val="95000"/>
                    <a:lumOff val="5000"/>
                  </a:schemeClr>
                </a:solidFill>
              </a:rPr>
              <a:t>top</a:t>
            </a:r>
            <a:r>
              <a:rPr lang="en-US" dirty="0">
                <a:solidFill>
                  <a:schemeClr val="tx1">
                    <a:lumMod val="95000"/>
                    <a:lumOff val="5000"/>
                  </a:schemeClr>
                </a:solidFill>
              </a:rPr>
              <a:t> of the tree where the hawks are is a niche as well.</a:t>
            </a:r>
          </a:p>
        </p:txBody>
      </p:sp>
      <p:pic>
        <p:nvPicPr>
          <p:cNvPr id="19459" name="Picture 3"/>
          <p:cNvPicPr>
            <a:picLocks noChangeAspect="1" noChangeArrowheads="1"/>
          </p:cNvPicPr>
          <p:nvPr/>
        </p:nvPicPr>
        <p:blipFill>
          <a:blip r:embed="rId2"/>
          <a:srcRect/>
          <a:stretch>
            <a:fillRect/>
          </a:stretch>
        </p:blipFill>
        <p:spPr bwMode="auto">
          <a:xfrm>
            <a:off x="5081594" y="1357312"/>
            <a:ext cx="3853675" cy="3367088"/>
          </a:xfrm>
          <a:prstGeom prst="rect">
            <a:avLst/>
          </a:prstGeom>
          <a:noFill/>
          <a:ln w="12700" cap="flat">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09600" y="381000"/>
            <a:ext cx="8153400" cy="990600"/>
          </a:xfrm>
          <a:ln/>
        </p:spPr>
        <p:txBody>
          <a:bodyPr/>
          <a:lstStyle/>
          <a:p>
            <a:r>
              <a:rPr lang="en-US" sz="4200" dirty="0"/>
              <a:t>RELATIONSHIP BETWEEN COMPETITION AND NICHES</a:t>
            </a:r>
          </a:p>
        </p:txBody>
      </p:sp>
      <p:sp>
        <p:nvSpPr>
          <p:cNvPr id="20482" name="Rectangle 2"/>
          <p:cNvSpPr>
            <a:spLocks noGrp="1" noChangeArrowheads="1"/>
          </p:cNvSpPr>
          <p:nvPr>
            <p:ph type="body" idx="1"/>
          </p:nvPr>
        </p:nvSpPr>
        <p:spPr>
          <a:xfrm>
            <a:off x="973336" y="1821656"/>
            <a:ext cx="6706195" cy="3821906"/>
          </a:xfrm>
          <a:ln/>
        </p:spPr>
        <p:txBody>
          <a:bodyPr/>
          <a:lstStyle/>
          <a:p>
            <a:pPr marL="625056"/>
            <a:r>
              <a:rPr lang="en-US" sz="3400" dirty="0">
                <a:solidFill>
                  <a:schemeClr val="tx1">
                    <a:lumMod val="95000"/>
                    <a:lumOff val="5000"/>
                  </a:schemeClr>
                </a:solidFill>
              </a:rPr>
              <a:t>The connection between competition and niches is that if two species COMPETE for the same NICHE, it usually will result in the elimination of one of the species because only one species normally occupies a niche.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6879600" cy="1143000"/>
          </a:xfrm>
          <a:prstGeom prst="rect">
            <a:avLst/>
          </a:prstGeom>
        </p:spPr>
        <p:txBody>
          <a:bodyPr lIns="91425" tIns="91425" rIns="91425" bIns="91425" anchor="b" anchorCtr="0">
            <a:noAutofit/>
          </a:bodyPr>
          <a:lstStyle/>
          <a:p>
            <a:pPr>
              <a:buNone/>
            </a:pPr>
            <a:r>
              <a:rPr lang="en"/>
              <a:t>Ecosystems (continued)</a:t>
            </a:r>
          </a:p>
        </p:txBody>
      </p:sp>
      <p:sp>
        <p:nvSpPr>
          <p:cNvPr id="110" name="Shape 110"/>
          <p:cNvSpPr txBox="1">
            <a:spLocks noGrp="1"/>
          </p:cNvSpPr>
          <p:nvPr>
            <p:ph type="body" idx="1"/>
          </p:nvPr>
        </p:nvSpPr>
        <p:spPr>
          <a:xfrm>
            <a:off x="457200" y="1600200"/>
            <a:ext cx="8229600" cy="4840199"/>
          </a:xfrm>
          <a:prstGeom prst="rect">
            <a:avLst/>
          </a:prstGeom>
        </p:spPr>
        <p:txBody>
          <a:bodyPr lIns="91425" tIns="91425" rIns="91425" bIns="91425" anchor="t" anchorCtr="0">
            <a:noAutofit/>
          </a:bodyPr>
          <a:lstStyle/>
          <a:p>
            <a:pPr lvl="0" rtl="0">
              <a:buNone/>
            </a:pPr>
            <a:r>
              <a:rPr lang="en" u="sng"/>
              <a:t>Examples of ecosystems:</a:t>
            </a:r>
          </a:p>
          <a:p>
            <a:pPr marL="914400" lvl="1" indent="-406400" rtl="0">
              <a:buClr>
                <a:schemeClr val="lt1"/>
              </a:buClr>
              <a:buSzPct val="87500"/>
              <a:buFont typeface="Courier New"/>
              <a:buChar char="o"/>
            </a:pPr>
            <a:r>
              <a:rPr lang="en"/>
              <a:t>A forest or wilderness uninhabited by humans</a:t>
            </a:r>
          </a:p>
          <a:p>
            <a:pPr marL="914400" lvl="1" indent="-406400" rtl="0">
              <a:buClr>
                <a:schemeClr val="lt1"/>
              </a:buClr>
              <a:buSzPct val="87500"/>
              <a:buFont typeface="Courier New"/>
              <a:buChar char="o"/>
            </a:pPr>
            <a:r>
              <a:rPr lang="en"/>
              <a:t>A farm community that produces all the food it needs and makes all the other things it needs from materials found in the community.</a:t>
            </a:r>
          </a:p>
          <a:p>
            <a:pPr marL="914400" lvl="1" indent="-406400">
              <a:buClr>
                <a:schemeClr val="lt1"/>
              </a:buClr>
              <a:buSzPct val="87500"/>
              <a:buFont typeface="Courier New"/>
              <a:buChar char="o"/>
            </a:pPr>
            <a:r>
              <a:rPr lang="en"/>
              <a:t>An aquarium is an artificial ecosystem.</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914400" y="2362200"/>
            <a:ext cx="8773499" cy="1350599"/>
          </a:xfrm>
          <a:prstGeom prst="rect">
            <a:avLst/>
          </a:prstGeom>
        </p:spPr>
        <p:txBody>
          <a:bodyPr lIns="91425" tIns="91425" rIns="91425" bIns="91425" anchor="b" anchorCtr="0">
            <a:noAutofit/>
          </a:bodyPr>
          <a:lstStyle/>
          <a:p>
            <a:pPr>
              <a:buNone/>
            </a:pPr>
            <a:r>
              <a:rPr lang="en" sz="6600" b="0" dirty="0">
                <a:latin typeface="Impact"/>
                <a:ea typeface="Impact"/>
                <a:cs typeface="Impact"/>
                <a:sym typeface="Impact"/>
              </a:rPr>
              <a:t>Terrestrial Biomes</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sz="7200">
                <a:latin typeface="Impact"/>
                <a:ea typeface="Impact"/>
                <a:cs typeface="Impact"/>
                <a:sym typeface="Impact"/>
              </a:rPr>
              <a:t>Definition</a:t>
            </a:r>
          </a:p>
        </p:txBody>
      </p:sp>
      <p:sp>
        <p:nvSpPr>
          <p:cNvPr id="34" name="Shape 34"/>
          <p:cNvSpPr txBox="1">
            <a:spLocks noGrp="1"/>
          </p:cNvSpPr>
          <p:nvPr>
            <p:ph type="body" idx="1"/>
          </p:nvPr>
        </p:nvSpPr>
        <p:spPr>
          <a:xfrm>
            <a:off x="457200" y="1947318"/>
            <a:ext cx="7830900" cy="2086199"/>
          </a:xfrm>
          <a:prstGeom prst="rect">
            <a:avLst/>
          </a:prstGeom>
        </p:spPr>
        <p:txBody>
          <a:bodyPr lIns="91425" tIns="91425" rIns="91425" bIns="91425" anchor="t" anchorCtr="0">
            <a:noAutofit/>
          </a:bodyPr>
          <a:lstStyle/>
          <a:p>
            <a:pPr>
              <a:buNone/>
            </a:pPr>
            <a:r>
              <a:rPr lang="en" sz="6000">
                <a:latin typeface="Impact"/>
                <a:ea typeface="Impact"/>
                <a:cs typeface="Impact"/>
                <a:sym typeface="Impact"/>
              </a:rPr>
              <a:t>The Biomes of the land areas of the earth</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sz="7200">
                <a:latin typeface="Impact"/>
                <a:ea typeface="Impact"/>
                <a:cs typeface="Impact"/>
                <a:sym typeface="Impact"/>
              </a:rPr>
              <a:t>Abiotic Factors</a:t>
            </a:r>
          </a:p>
        </p:txBody>
      </p:sp>
      <p:sp>
        <p:nvSpPr>
          <p:cNvPr id="40" name="Shape 40"/>
          <p:cNvSpPr txBox="1">
            <a:spLocks noGrp="1"/>
          </p:cNvSpPr>
          <p:nvPr>
            <p:ph type="body" idx="1"/>
          </p:nvPr>
        </p:nvSpPr>
        <p:spPr>
          <a:xfrm>
            <a:off x="155925" y="1929632"/>
            <a:ext cx="8229600" cy="4620299"/>
          </a:xfrm>
          <a:prstGeom prst="rect">
            <a:avLst/>
          </a:prstGeom>
        </p:spPr>
        <p:txBody>
          <a:bodyPr lIns="91425" tIns="91425" rIns="91425" bIns="91425" anchor="t" anchorCtr="0">
            <a:noAutofit/>
          </a:bodyPr>
          <a:lstStyle/>
          <a:p>
            <a:pPr marL="457200" lvl="0" indent="-438150" rtl="0">
              <a:buClr>
                <a:schemeClr val="dk2"/>
              </a:buClr>
              <a:buSzPct val="166666"/>
              <a:buFont typeface="Arial"/>
              <a:buChar char="•"/>
            </a:pPr>
            <a:r>
              <a:rPr lang="en" sz="3300">
                <a:latin typeface="Impact"/>
                <a:ea typeface="Impact"/>
                <a:cs typeface="Impact"/>
                <a:sym typeface="Impact"/>
              </a:rPr>
              <a:t>Average annual temperature</a:t>
            </a:r>
          </a:p>
          <a:p>
            <a:pPr marL="457200" lvl="0" indent="-438150" rtl="0">
              <a:buClr>
                <a:schemeClr val="dk2"/>
              </a:buClr>
              <a:buSzPct val="166666"/>
              <a:buFont typeface="Arial"/>
              <a:buChar char="•"/>
            </a:pPr>
            <a:r>
              <a:rPr lang="en" sz="3300">
                <a:latin typeface="Impact"/>
                <a:ea typeface="Impact"/>
                <a:cs typeface="Impact"/>
                <a:sym typeface="Impact"/>
              </a:rPr>
              <a:t>Annual temperature ranges from high to low</a:t>
            </a:r>
          </a:p>
          <a:p>
            <a:pPr marL="457200" lvl="0" indent="-438150" rtl="0">
              <a:buClr>
                <a:schemeClr val="dk2"/>
              </a:buClr>
              <a:buSzPct val="166666"/>
              <a:buFont typeface="Arial"/>
              <a:buChar char="•"/>
            </a:pPr>
            <a:r>
              <a:rPr lang="en" sz="3300">
                <a:latin typeface="Impact"/>
                <a:ea typeface="Impact"/>
                <a:cs typeface="Impact"/>
                <a:sym typeface="Impact"/>
              </a:rPr>
              <a:t>Intensity and duration of solar radiation</a:t>
            </a:r>
          </a:p>
          <a:p>
            <a:pPr marL="457200" lvl="0" indent="-438150" rtl="0">
              <a:buClr>
                <a:schemeClr val="dk2"/>
              </a:buClr>
              <a:buSzPct val="166666"/>
              <a:buFont typeface="Arial"/>
              <a:buChar char="•"/>
            </a:pPr>
            <a:r>
              <a:rPr lang="en" sz="3300">
                <a:latin typeface="Impact"/>
                <a:ea typeface="Impact"/>
                <a:cs typeface="Impact"/>
                <a:sym typeface="Impact"/>
              </a:rPr>
              <a:t>Annual precipitation</a:t>
            </a:r>
          </a:p>
          <a:p>
            <a:pPr marL="457200" lvl="0" indent="-438150" rtl="0">
              <a:buClr>
                <a:schemeClr val="dk2"/>
              </a:buClr>
              <a:buSzPct val="166666"/>
              <a:buFont typeface="Arial"/>
              <a:buChar char="•"/>
            </a:pPr>
            <a:r>
              <a:rPr lang="en" sz="3300">
                <a:latin typeface="Impact"/>
                <a:ea typeface="Impact"/>
                <a:cs typeface="Impact"/>
                <a:sym typeface="Impact"/>
              </a:rPr>
              <a:t>These factors make up the climate of a region</a:t>
            </a:r>
          </a:p>
          <a:p>
            <a:pPr marL="457200" lvl="0" indent="-438150">
              <a:buClr>
                <a:schemeClr val="dk2"/>
              </a:buClr>
              <a:buSzPct val="166666"/>
              <a:buFont typeface="Arial"/>
              <a:buChar char="•"/>
            </a:pPr>
            <a:r>
              <a:rPr lang="en" sz="3300">
                <a:latin typeface="Impact"/>
                <a:ea typeface="Impact"/>
                <a:cs typeface="Impact"/>
                <a:sym typeface="Impact"/>
              </a:rPr>
              <a:t>The earth is divided into climate zones: North and South of the equator, by elevation</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0" y="485387"/>
            <a:ext cx="8229600" cy="1522199"/>
          </a:xfrm>
          <a:prstGeom prst="rect">
            <a:avLst/>
          </a:prstGeom>
        </p:spPr>
        <p:txBody>
          <a:bodyPr lIns="91425" tIns="91425" rIns="91425" bIns="91425" anchor="b" anchorCtr="0">
            <a:noAutofit/>
          </a:bodyPr>
          <a:lstStyle/>
          <a:p>
            <a:pPr>
              <a:buNone/>
            </a:pPr>
            <a:r>
              <a:rPr lang="en" sz="5500">
                <a:latin typeface="Impact"/>
                <a:ea typeface="Impact"/>
                <a:cs typeface="Impact"/>
                <a:sym typeface="Impact"/>
              </a:rPr>
              <a:t>Types of Terrestrial Biomes:</a:t>
            </a:r>
          </a:p>
        </p:txBody>
      </p:sp>
      <p:sp>
        <p:nvSpPr>
          <p:cNvPr id="46" name="Shape 46"/>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514350" rtl="0">
              <a:buClr>
                <a:schemeClr val="dk2"/>
              </a:buClr>
              <a:buSzPct val="166666"/>
              <a:buFont typeface="Arial"/>
              <a:buChar char="•"/>
            </a:pPr>
            <a:r>
              <a:rPr lang="en" sz="4500">
                <a:latin typeface="Impact"/>
                <a:ea typeface="Impact"/>
                <a:cs typeface="Impact"/>
                <a:sym typeface="Impact"/>
              </a:rPr>
              <a:t>Tundra</a:t>
            </a:r>
          </a:p>
          <a:p>
            <a:pPr marL="457200" lvl="0" indent="-514350" rtl="0">
              <a:buClr>
                <a:schemeClr val="dk2"/>
              </a:buClr>
              <a:buSzPct val="166666"/>
              <a:buFont typeface="Arial"/>
              <a:buChar char="•"/>
            </a:pPr>
            <a:r>
              <a:rPr lang="en" sz="4500">
                <a:latin typeface="Impact"/>
                <a:ea typeface="Impact"/>
                <a:cs typeface="Impact"/>
                <a:sym typeface="Impact"/>
              </a:rPr>
              <a:t>Taiga</a:t>
            </a:r>
          </a:p>
          <a:p>
            <a:pPr marL="457200" lvl="0" indent="-514350" rtl="0">
              <a:buClr>
                <a:schemeClr val="dk2"/>
              </a:buClr>
              <a:buSzPct val="166666"/>
              <a:buFont typeface="Arial"/>
              <a:buChar char="•"/>
            </a:pPr>
            <a:r>
              <a:rPr lang="en" sz="4500">
                <a:latin typeface="Impact"/>
                <a:ea typeface="Impact"/>
                <a:cs typeface="Impact"/>
                <a:sym typeface="Impact"/>
              </a:rPr>
              <a:t>Temperate Deciduous Forest</a:t>
            </a:r>
          </a:p>
          <a:p>
            <a:pPr marL="457200" lvl="0" indent="-514350" rtl="0">
              <a:buClr>
                <a:schemeClr val="dk2"/>
              </a:buClr>
              <a:buSzPct val="166666"/>
              <a:buFont typeface="Arial"/>
              <a:buChar char="•"/>
            </a:pPr>
            <a:r>
              <a:rPr lang="en" sz="4500">
                <a:latin typeface="Impact"/>
                <a:ea typeface="Impact"/>
                <a:cs typeface="Impact"/>
                <a:sym typeface="Impact"/>
              </a:rPr>
              <a:t>Grassland</a:t>
            </a:r>
          </a:p>
          <a:p>
            <a:pPr marL="457200" lvl="0" indent="-514350" rtl="0">
              <a:buClr>
                <a:schemeClr val="dk2"/>
              </a:buClr>
              <a:buSzPct val="166666"/>
              <a:buFont typeface="Arial"/>
              <a:buChar char="•"/>
            </a:pPr>
            <a:r>
              <a:rPr lang="en" sz="4500">
                <a:latin typeface="Impact"/>
                <a:ea typeface="Impact"/>
                <a:cs typeface="Impact"/>
                <a:sym typeface="Impact"/>
              </a:rPr>
              <a:t>Desert</a:t>
            </a:r>
          </a:p>
          <a:p>
            <a:pPr marL="457200" lvl="0" indent="-514350">
              <a:buClr>
                <a:schemeClr val="dk2"/>
              </a:buClr>
              <a:buSzPct val="166666"/>
              <a:buFont typeface="Arial"/>
              <a:buChar char="•"/>
            </a:pPr>
            <a:r>
              <a:rPr lang="en" sz="4500">
                <a:latin typeface="Impact"/>
                <a:ea typeface="Impact"/>
                <a:cs typeface="Impact"/>
                <a:sym typeface="Impact"/>
              </a:rPr>
              <a:t>Tropical Rain Forest</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sz="7200">
                <a:latin typeface="Impact"/>
                <a:ea typeface="Impact"/>
                <a:cs typeface="Impact"/>
                <a:sym typeface="Impact"/>
              </a:rPr>
              <a:t>Tundra</a:t>
            </a:r>
          </a:p>
        </p:txBody>
      </p:sp>
      <p:sp>
        <p:nvSpPr>
          <p:cNvPr id="52" name="Shape 52"/>
          <p:cNvSpPr txBox="1">
            <a:spLocks noGrp="1"/>
          </p:cNvSpPr>
          <p:nvPr>
            <p:ph type="body" idx="1"/>
          </p:nvPr>
        </p:nvSpPr>
        <p:spPr>
          <a:xfrm>
            <a:off x="138225" y="1929600"/>
            <a:ext cx="5846099" cy="2319599"/>
          </a:xfrm>
          <a:prstGeom prst="rect">
            <a:avLst/>
          </a:prstGeom>
        </p:spPr>
        <p:txBody>
          <a:bodyPr lIns="91425" tIns="91425" rIns="91425" bIns="91425" anchor="t" anchorCtr="0">
            <a:noAutofit/>
          </a:bodyPr>
          <a:lstStyle/>
          <a:p>
            <a:pPr lvl="0" rtl="0">
              <a:buNone/>
            </a:pPr>
            <a:r>
              <a:rPr lang="en" sz="4000">
                <a:latin typeface="Impact"/>
                <a:ea typeface="Impact"/>
                <a:cs typeface="Impact"/>
                <a:sym typeface="Impact"/>
              </a:rPr>
              <a:t>Climate:</a:t>
            </a:r>
          </a:p>
          <a:p>
            <a:pPr marL="457200" lvl="0" indent="-419100" rtl="0">
              <a:buClr>
                <a:schemeClr val="dk2"/>
              </a:buClr>
              <a:buSzPct val="156249"/>
              <a:buFont typeface="Arial"/>
              <a:buChar char="•"/>
            </a:pPr>
            <a:r>
              <a:rPr lang="en" sz="3200">
                <a:latin typeface="Impact"/>
                <a:ea typeface="Impact"/>
                <a:cs typeface="Impact"/>
                <a:sym typeface="Impact"/>
              </a:rPr>
              <a:t>Long and very cold winters</a:t>
            </a:r>
          </a:p>
          <a:p>
            <a:pPr marL="457200" lvl="0" indent="-419100" rtl="0">
              <a:buClr>
                <a:schemeClr val="dk2"/>
              </a:buClr>
              <a:buSzPct val="156249"/>
              <a:buFont typeface="Arial"/>
              <a:buChar char="•"/>
            </a:pPr>
            <a:r>
              <a:rPr lang="en" sz="3200">
                <a:latin typeface="Impact"/>
                <a:ea typeface="Impact"/>
                <a:cs typeface="Impact"/>
                <a:sym typeface="Impact"/>
              </a:rPr>
              <a:t>Short growing season</a:t>
            </a:r>
          </a:p>
        </p:txBody>
      </p:sp>
      <p:sp>
        <p:nvSpPr>
          <p:cNvPr id="53" name="Shape 53"/>
          <p:cNvSpPr txBox="1"/>
          <p:nvPr/>
        </p:nvSpPr>
        <p:spPr>
          <a:xfrm>
            <a:off x="5519900" y="3061150"/>
            <a:ext cx="2829299" cy="3478800"/>
          </a:xfrm>
          <a:prstGeom prst="rect">
            <a:avLst/>
          </a:prstGeom>
          <a:noFill/>
        </p:spPr>
        <p:txBody>
          <a:bodyPr lIns="91425" tIns="91425" rIns="91425" bIns="91425" anchor="t" anchorCtr="0">
            <a:noAutofit/>
          </a:bodyPr>
          <a:lstStyle/>
          <a:p>
            <a:pPr lvl="0" rtl="0">
              <a:buNone/>
            </a:pPr>
            <a:r>
              <a:rPr lang="en" sz="4000">
                <a:latin typeface="Impact"/>
                <a:ea typeface="Impact"/>
                <a:cs typeface="Impact"/>
                <a:sym typeface="Impact"/>
              </a:rPr>
              <a:t>Vegetation:</a:t>
            </a:r>
          </a:p>
          <a:p>
            <a:pPr marL="457200" lvl="0" indent="-317500" rtl="0">
              <a:buClr>
                <a:srgbClr val="000000"/>
              </a:buClr>
              <a:buSzPct val="72916"/>
              <a:buFont typeface="Arial"/>
              <a:buChar char="•"/>
            </a:pPr>
            <a:r>
              <a:rPr lang="en" sz="3200">
                <a:latin typeface="Impact"/>
                <a:ea typeface="Impact"/>
                <a:cs typeface="Impact"/>
                <a:sym typeface="Impact"/>
              </a:rPr>
              <a:t>Lichens</a:t>
            </a:r>
          </a:p>
          <a:p>
            <a:pPr marL="457200" lvl="0" indent="-317500" rtl="0">
              <a:buClr>
                <a:srgbClr val="000000"/>
              </a:buClr>
              <a:buSzPct val="72916"/>
              <a:buFont typeface="Arial"/>
              <a:buChar char="•"/>
            </a:pPr>
            <a:r>
              <a:rPr lang="en" sz="3200">
                <a:latin typeface="Impact"/>
                <a:ea typeface="Impact"/>
                <a:cs typeface="Impact"/>
                <a:sym typeface="Impact"/>
              </a:rPr>
              <a:t>Mosses</a:t>
            </a:r>
          </a:p>
          <a:p>
            <a:pPr marL="457200" lvl="0" indent="-317500" rtl="0">
              <a:buClr>
                <a:srgbClr val="000000"/>
              </a:buClr>
              <a:buSzPct val="72916"/>
              <a:buFont typeface="Arial"/>
              <a:buChar char="•"/>
            </a:pPr>
            <a:r>
              <a:rPr lang="en" sz="3200">
                <a:latin typeface="Impact"/>
                <a:ea typeface="Impact"/>
                <a:cs typeface="Impact"/>
                <a:sym typeface="Impact"/>
              </a:rPr>
              <a:t>Grasses</a:t>
            </a:r>
          </a:p>
          <a:p>
            <a:pPr marL="457200" lvl="0" indent="-317500" rtl="0">
              <a:buClr>
                <a:srgbClr val="000000"/>
              </a:buClr>
              <a:buSzPct val="72916"/>
              <a:buFont typeface="Arial"/>
              <a:buChar char="•"/>
            </a:pPr>
            <a:r>
              <a:rPr lang="en" sz="3200">
                <a:latin typeface="Impact"/>
                <a:ea typeface="Impact"/>
                <a:cs typeface="Impact"/>
                <a:sym typeface="Impact"/>
              </a:rPr>
              <a:t>Sedges</a:t>
            </a:r>
          </a:p>
          <a:p>
            <a:pPr marL="457200" lvl="0" indent="-317500">
              <a:buClr>
                <a:srgbClr val="000000"/>
              </a:buClr>
              <a:buSzPct val="72916"/>
              <a:buFont typeface="Arial"/>
              <a:buChar char="•"/>
            </a:pPr>
            <a:r>
              <a:rPr lang="en" sz="3200">
                <a:latin typeface="Impact"/>
                <a:ea typeface="Impact"/>
                <a:cs typeface="Impact"/>
                <a:sym typeface="Impact"/>
              </a:rPr>
              <a:t>Shrubs</a:t>
            </a:r>
          </a:p>
        </p:txBody>
      </p:sp>
      <p:sp>
        <p:nvSpPr>
          <p:cNvPr id="54" name="Shape 54"/>
          <p:cNvSpPr/>
          <p:nvPr/>
        </p:nvSpPr>
        <p:spPr>
          <a:xfrm>
            <a:off x="457200" y="3934900"/>
            <a:ext cx="4361850" cy="2779724"/>
          </a:xfrm>
          <a:prstGeom prst="rect">
            <a:avLst/>
          </a:prstGeom>
          <a:blipFill>
            <a:blip r:embed="rId3"/>
            <a:stretch>
              <a:fillRect/>
            </a:stretch>
          </a:blipFill>
          <a:ln>
            <a:noFill/>
          </a:ln>
        </p:spPr>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buNone/>
            </a:pPr>
            <a:r>
              <a:rPr lang="en" sz="7200">
                <a:latin typeface="Impact"/>
                <a:ea typeface="Impact"/>
                <a:cs typeface="Impact"/>
                <a:sym typeface="Impact"/>
              </a:rPr>
              <a:t>Taiga</a:t>
            </a:r>
          </a:p>
        </p:txBody>
      </p:sp>
      <p:sp>
        <p:nvSpPr>
          <p:cNvPr id="60" name="Shape 60"/>
          <p:cNvSpPr txBox="1">
            <a:spLocks noGrp="1"/>
          </p:cNvSpPr>
          <p:nvPr>
            <p:ph type="body" idx="1"/>
          </p:nvPr>
        </p:nvSpPr>
        <p:spPr>
          <a:xfrm>
            <a:off x="138225" y="1929600"/>
            <a:ext cx="4375200" cy="3719699"/>
          </a:xfrm>
          <a:prstGeom prst="rect">
            <a:avLst/>
          </a:prstGeom>
        </p:spPr>
        <p:txBody>
          <a:bodyPr lIns="91425" tIns="91425" rIns="91425" bIns="91425" anchor="t" anchorCtr="0">
            <a:noAutofit/>
          </a:bodyPr>
          <a:lstStyle/>
          <a:p>
            <a:pPr lvl="0" rtl="0">
              <a:buNone/>
            </a:pPr>
            <a:r>
              <a:rPr lang="en" sz="4000">
                <a:latin typeface="Impact"/>
                <a:ea typeface="Impact"/>
                <a:cs typeface="Impact"/>
                <a:sym typeface="Impact"/>
              </a:rPr>
              <a:t>Climate:</a:t>
            </a:r>
          </a:p>
          <a:p>
            <a:pPr marL="457200" lvl="0" indent="-419100" rtl="0">
              <a:buClr>
                <a:schemeClr val="dk2"/>
              </a:buClr>
              <a:buSzPct val="156249"/>
              <a:buFont typeface="Arial"/>
              <a:buChar char="•"/>
            </a:pPr>
            <a:r>
              <a:rPr lang="en" sz="3200">
                <a:latin typeface="Impact"/>
                <a:ea typeface="Impact"/>
                <a:cs typeface="Impact"/>
                <a:sym typeface="Impact"/>
              </a:rPr>
              <a:t>Cold winters</a:t>
            </a:r>
          </a:p>
          <a:p>
            <a:pPr marL="457200" lvl="0" indent="-419100" rtl="0">
              <a:buClr>
                <a:schemeClr val="dk2"/>
              </a:buClr>
              <a:buSzPct val="156249"/>
              <a:buFont typeface="Arial"/>
              <a:buChar char="•"/>
            </a:pPr>
            <a:r>
              <a:rPr lang="en" sz="3200">
                <a:latin typeface="Impact"/>
                <a:ea typeface="Impact"/>
                <a:cs typeface="Impact"/>
                <a:sym typeface="Impact"/>
              </a:rPr>
              <a:t>Lots of snow</a:t>
            </a:r>
          </a:p>
          <a:p>
            <a:pPr marL="457200" lvl="0" indent="-419100" rtl="0">
              <a:buClr>
                <a:schemeClr val="dk2"/>
              </a:buClr>
              <a:buSzPct val="156249"/>
              <a:buFont typeface="Arial"/>
              <a:buChar char="•"/>
            </a:pPr>
            <a:r>
              <a:rPr lang="en" sz="3200">
                <a:latin typeface="Impact"/>
                <a:ea typeface="Impact"/>
                <a:cs typeface="Impact"/>
                <a:sym typeface="Impact"/>
              </a:rPr>
              <a:t>Growing season: 4 months</a:t>
            </a:r>
          </a:p>
        </p:txBody>
      </p:sp>
      <p:sp>
        <p:nvSpPr>
          <p:cNvPr id="61" name="Shape 61"/>
          <p:cNvSpPr txBox="1"/>
          <p:nvPr/>
        </p:nvSpPr>
        <p:spPr>
          <a:xfrm>
            <a:off x="4034975" y="4600125"/>
            <a:ext cx="4557000" cy="1998899"/>
          </a:xfrm>
          <a:prstGeom prst="rect">
            <a:avLst/>
          </a:prstGeom>
          <a:noFill/>
        </p:spPr>
        <p:txBody>
          <a:bodyPr lIns="91425" tIns="91425" rIns="91425" bIns="91425" anchor="t" anchorCtr="0">
            <a:noAutofit/>
          </a:bodyPr>
          <a:lstStyle/>
          <a:p>
            <a:pPr lvl="0" rtl="0">
              <a:buNone/>
            </a:pPr>
            <a:r>
              <a:rPr lang="en" sz="4000">
                <a:latin typeface="Impact"/>
                <a:ea typeface="Impact"/>
                <a:cs typeface="Impact"/>
                <a:sym typeface="Impact"/>
              </a:rPr>
              <a:t>Vegetation:</a:t>
            </a:r>
          </a:p>
          <a:p>
            <a:pPr marL="457200" lvl="0" indent="-317500" rtl="0">
              <a:buClr>
                <a:srgbClr val="000000"/>
              </a:buClr>
              <a:buSzPct val="72916"/>
              <a:buFont typeface="Arial"/>
              <a:buChar char="•"/>
            </a:pPr>
            <a:r>
              <a:rPr lang="en" sz="3200">
                <a:latin typeface="Impact"/>
                <a:ea typeface="Impact"/>
                <a:cs typeface="Impact"/>
                <a:sym typeface="Impact"/>
              </a:rPr>
              <a:t>Coniferous trees (pines, firs, spruces)</a:t>
            </a:r>
          </a:p>
        </p:txBody>
      </p:sp>
      <p:sp>
        <p:nvSpPr>
          <p:cNvPr id="62" name="Shape 62"/>
          <p:cNvSpPr/>
          <p:nvPr/>
        </p:nvSpPr>
        <p:spPr>
          <a:xfrm>
            <a:off x="4513425" y="1993249"/>
            <a:ext cx="3166325" cy="2410450"/>
          </a:xfrm>
          <a:prstGeom prst="rect">
            <a:avLst/>
          </a:prstGeom>
          <a:blipFill>
            <a:blip r:embed="rId3"/>
            <a:stretch>
              <a:fillRect/>
            </a:stretch>
          </a:blipFill>
          <a:ln>
            <a:noFill/>
          </a:ln>
        </p:spPr>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buNone/>
            </a:pPr>
            <a:r>
              <a:rPr lang="en" sz="4400" dirty="0" smtClean="0">
                <a:latin typeface="Impact"/>
                <a:ea typeface="Impact"/>
                <a:cs typeface="Impact"/>
                <a:sym typeface="Impact"/>
              </a:rPr>
              <a:t>Temperate Deicduous Forest</a:t>
            </a:r>
            <a:endParaRPr lang="en" sz="4400" dirty="0">
              <a:latin typeface="Impact"/>
              <a:ea typeface="Impact"/>
              <a:cs typeface="Impact"/>
              <a:sym typeface="Impact"/>
            </a:endParaRPr>
          </a:p>
        </p:txBody>
      </p:sp>
      <p:sp>
        <p:nvSpPr>
          <p:cNvPr id="68" name="Shape 68"/>
          <p:cNvSpPr txBox="1">
            <a:spLocks noGrp="1"/>
          </p:cNvSpPr>
          <p:nvPr>
            <p:ph type="body" idx="1"/>
          </p:nvPr>
        </p:nvSpPr>
        <p:spPr>
          <a:xfrm>
            <a:off x="0" y="1873700"/>
            <a:ext cx="4987200" cy="2292899"/>
          </a:xfrm>
          <a:prstGeom prst="rect">
            <a:avLst/>
          </a:prstGeom>
        </p:spPr>
        <p:txBody>
          <a:bodyPr lIns="91425" tIns="91425" rIns="91425" bIns="91425" anchor="t" anchorCtr="0">
            <a:noAutofit/>
          </a:bodyPr>
          <a:lstStyle/>
          <a:p>
            <a:pPr lvl="0" rtl="0">
              <a:buNone/>
            </a:pPr>
            <a:r>
              <a:rPr lang="en" sz="4000" dirty="0">
                <a:latin typeface="Impact"/>
                <a:ea typeface="Impact"/>
                <a:cs typeface="Impact"/>
                <a:sym typeface="Impact"/>
              </a:rPr>
              <a:t>Climate:</a:t>
            </a:r>
          </a:p>
          <a:p>
            <a:pPr marL="457200" lvl="0" indent="-419100" rtl="0">
              <a:buClr>
                <a:schemeClr val="dk2"/>
              </a:buClr>
              <a:buSzPct val="156249"/>
              <a:buFont typeface="Arial"/>
              <a:buChar char="•"/>
            </a:pPr>
            <a:r>
              <a:rPr lang="en" sz="3200" dirty="0">
                <a:latin typeface="Impact"/>
                <a:ea typeface="Impact"/>
                <a:cs typeface="Impact"/>
                <a:sym typeface="Impact"/>
              </a:rPr>
              <a:t>Cold winters</a:t>
            </a:r>
          </a:p>
          <a:p>
            <a:pPr marL="457200" lvl="0" indent="-419100" rtl="0">
              <a:buClr>
                <a:schemeClr val="dk2"/>
              </a:buClr>
              <a:buSzPct val="156249"/>
              <a:buFont typeface="Arial"/>
              <a:buChar char="•"/>
            </a:pPr>
            <a:r>
              <a:rPr lang="en" sz="3200" dirty="0">
                <a:latin typeface="Impact"/>
                <a:ea typeface="Impact"/>
                <a:cs typeface="Impact"/>
                <a:sym typeface="Impact"/>
              </a:rPr>
              <a:t>Hot and humid summers</a:t>
            </a:r>
          </a:p>
          <a:p>
            <a:pPr marL="457200" lvl="0" indent="-419100" rtl="0">
              <a:buClr>
                <a:schemeClr val="dk2"/>
              </a:buClr>
              <a:buSzPct val="156249"/>
              <a:buFont typeface="Arial"/>
              <a:buChar char="•"/>
            </a:pPr>
            <a:r>
              <a:rPr lang="en" sz="3200" dirty="0">
                <a:latin typeface="Impact"/>
                <a:ea typeface="Impact"/>
                <a:cs typeface="Impact"/>
                <a:sym typeface="Impact"/>
              </a:rPr>
              <a:t>abundant rainfall</a:t>
            </a:r>
          </a:p>
        </p:txBody>
      </p:sp>
      <p:sp>
        <p:nvSpPr>
          <p:cNvPr id="69" name="Shape 69"/>
          <p:cNvSpPr txBox="1"/>
          <p:nvPr/>
        </p:nvSpPr>
        <p:spPr>
          <a:xfrm>
            <a:off x="4341450" y="1873700"/>
            <a:ext cx="5061899" cy="5096399"/>
          </a:xfrm>
          <a:prstGeom prst="rect">
            <a:avLst/>
          </a:prstGeom>
          <a:noFill/>
        </p:spPr>
        <p:txBody>
          <a:bodyPr lIns="91425" tIns="91425" rIns="91425" bIns="91425" anchor="t" anchorCtr="0">
            <a:noAutofit/>
          </a:bodyPr>
          <a:lstStyle/>
          <a:p>
            <a:pPr lvl="0" rtl="0">
              <a:buNone/>
            </a:pPr>
            <a:r>
              <a:rPr lang="en" sz="4000">
                <a:latin typeface="Impact"/>
                <a:ea typeface="Impact"/>
                <a:cs typeface="Impact"/>
                <a:sym typeface="Impact"/>
              </a:rPr>
              <a:t>Vegetation:</a:t>
            </a:r>
          </a:p>
          <a:p>
            <a:pPr marL="457200" lvl="0" indent="-317500" rtl="0">
              <a:buClr>
                <a:srgbClr val="000000"/>
              </a:buClr>
              <a:buSzPct val="72916"/>
              <a:buFont typeface="Arial"/>
              <a:buChar char="•"/>
            </a:pPr>
            <a:r>
              <a:rPr lang="en" sz="3200">
                <a:latin typeface="Impact"/>
                <a:ea typeface="Impact"/>
                <a:cs typeface="Impact"/>
                <a:sym typeface="Impact"/>
              </a:rPr>
              <a:t>Deciduous forests of oak, maple, hickory, beech, chestnut,birch</a:t>
            </a:r>
          </a:p>
          <a:p>
            <a:pPr marL="457200" lvl="0" indent="-317500" rtl="0">
              <a:buClr>
                <a:srgbClr val="000000"/>
              </a:buClr>
              <a:buSzPct val="72916"/>
              <a:buFont typeface="Arial"/>
              <a:buChar char="•"/>
            </a:pPr>
            <a:r>
              <a:rPr lang="en" sz="3200">
                <a:latin typeface="Impact"/>
                <a:ea typeface="Impact"/>
                <a:cs typeface="Impact"/>
                <a:sym typeface="Impact"/>
              </a:rPr>
              <a:t>Trees</a:t>
            </a:r>
          </a:p>
          <a:p>
            <a:pPr marL="457200" lvl="0" indent="-317500" rtl="0">
              <a:buClr>
                <a:srgbClr val="000000"/>
              </a:buClr>
              <a:buSzPct val="72916"/>
              <a:buFont typeface="Arial"/>
              <a:buChar char="•"/>
            </a:pPr>
            <a:r>
              <a:rPr lang="en" sz="3200">
                <a:latin typeface="Impact"/>
                <a:ea typeface="Impact"/>
                <a:cs typeface="Impact"/>
                <a:sym typeface="Impact"/>
              </a:rPr>
              <a:t>Flower</a:t>
            </a:r>
          </a:p>
          <a:p>
            <a:pPr marL="457200" lvl="0" indent="-317500" rtl="0">
              <a:buClr>
                <a:srgbClr val="000000"/>
              </a:buClr>
              <a:buSzPct val="72916"/>
              <a:buFont typeface="Arial"/>
              <a:buChar char="•"/>
            </a:pPr>
            <a:r>
              <a:rPr lang="en" sz="3200">
                <a:latin typeface="Impact"/>
                <a:ea typeface="Impact"/>
                <a:cs typeface="Impact"/>
                <a:sym typeface="Impact"/>
              </a:rPr>
              <a:t>Plants</a:t>
            </a:r>
          </a:p>
          <a:p>
            <a:pPr marL="457200" lvl="0" indent="-317500" rtl="0">
              <a:buClr>
                <a:srgbClr val="000000"/>
              </a:buClr>
              <a:buSzPct val="72916"/>
              <a:buFont typeface="Arial"/>
              <a:buChar char="•"/>
            </a:pPr>
            <a:r>
              <a:rPr lang="en" sz="3200">
                <a:latin typeface="Impact"/>
                <a:ea typeface="Impact"/>
                <a:cs typeface="Impact"/>
                <a:sym typeface="Impact"/>
              </a:rPr>
              <a:t>Ferns</a:t>
            </a:r>
          </a:p>
          <a:p>
            <a:pPr marL="457200" lvl="0" indent="-317500" rtl="0">
              <a:buClr>
                <a:srgbClr val="000000"/>
              </a:buClr>
              <a:buSzPct val="72916"/>
              <a:buFont typeface="Arial"/>
              <a:buChar char="•"/>
            </a:pPr>
            <a:r>
              <a:rPr lang="en" sz="3200">
                <a:latin typeface="Impact"/>
                <a:ea typeface="Impact"/>
                <a:cs typeface="Impact"/>
                <a:sym typeface="Impact"/>
              </a:rPr>
              <a:t>Mosses</a:t>
            </a:r>
          </a:p>
        </p:txBody>
      </p:sp>
      <p:sp>
        <p:nvSpPr>
          <p:cNvPr id="70" name="Shape 70"/>
          <p:cNvSpPr/>
          <p:nvPr/>
        </p:nvSpPr>
        <p:spPr>
          <a:xfrm>
            <a:off x="826725" y="4243475"/>
            <a:ext cx="3333750" cy="2505075"/>
          </a:xfrm>
          <a:prstGeom prst="rect">
            <a:avLst/>
          </a:prstGeom>
          <a:blipFill>
            <a:blip r:embed="rId3"/>
            <a:stretch>
              <a:fillRect/>
            </a:stretch>
          </a:blipFill>
          <a:ln>
            <a:noFill/>
          </a:ln>
        </p:spPr>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buNone/>
            </a:pPr>
            <a:r>
              <a:rPr lang="en" sz="7200">
                <a:latin typeface="Impact"/>
                <a:ea typeface="Impact"/>
                <a:cs typeface="Impact"/>
                <a:sym typeface="Impact"/>
              </a:rPr>
              <a:t>Grassland</a:t>
            </a:r>
          </a:p>
        </p:txBody>
      </p:sp>
      <p:sp>
        <p:nvSpPr>
          <p:cNvPr id="76" name="Shape 76"/>
          <p:cNvSpPr txBox="1">
            <a:spLocks noGrp="1"/>
          </p:cNvSpPr>
          <p:nvPr>
            <p:ph type="body" idx="1"/>
          </p:nvPr>
        </p:nvSpPr>
        <p:spPr>
          <a:xfrm>
            <a:off x="138225" y="1929600"/>
            <a:ext cx="5500500" cy="2576700"/>
          </a:xfrm>
          <a:prstGeom prst="rect">
            <a:avLst/>
          </a:prstGeom>
        </p:spPr>
        <p:txBody>
          <a:bodyPr lIns="91425" tIns="91425" rIns="91425" bIns="91425" anchor="t" anchorCtr="0">
            <a:noAutofit/>
          </a:bodyPr>
          <a:lstStyle/>
          <a:p>
            <a:pPr lvl="0" rtl="0">
              <a:buNone/>
            </a:pPr>
            <a:r>
              <a:rPr lang="en" sz="4000">
                <a:latin typeface="Impact"/>
                <a:ea typeface="Impact"/>
                <a:cs typeface="Impact"/>
                <a:sym typeface="Impact"/>
              </a:rPr>
              <a:t>Climate:</a:t>
            </a:r>
          </a:p>
          <a:p>
            <a:pPr marL="457200" lvl="0" indent="-419100" rtl="0">
              <a:buClr>
                <a:schemeClr val="dk2"/>
              </a:buClr>
              <a:buSzPct val="156249"/>
              <a:buFont typeface="Arial"/>
              <a:buChar char="•"/>
            </a:pPr>
            <a:r>
              <a:rPr lang="en" sz="3200">
                <a:latin typeface="Impact"/>
                <a:ea typeface="Impact"/>
                <a:cs typeface="Impact"/>
                <a:sym typeface="Impact"/>
              </a:rPr>
              <a:t>Temperate to tropical</a:t>
            </a:r>
          </a:p>
          <a:p>
            <a:pPr marL="457200" lvl="0" indent="-419100" rtl="0">
              <a:buClr>
                <a:schemeClr val="dk2"/>
              </a:buClr>
              <a:buSzPct val="156249"/>
              <a:buFont typeface="Arial"/>
              <a:buChar char="•"/>
            </a:pPr>
            <a:r>
              <a:rPr lang="en" sz="3200">
                <a:latin typeface="Impact"/>
                <a:ea typeface="Impact"/>
                <a:cs typeface="Impact"/>
                <a:sym typeface="Impact"/>
              </a:rPr>
              <a:t>Moderate rainfall</a:t>
            </a:r>
          </a:p>
          <a:p>
            <a:pPr marL="457200" lvl="0" indent="-419100" rtl="0">
              <a:buClr>
                <a:schemeClr val="dk2"/>
              </a:buClr>
              <a:buSzPct val="156249"/>
              <a:buFont typeface="Arial"/>
              <a:buChar char="•"/>
            </a:pPr>
            <a:r>
              <a:rPr lang="en" sz="3200">
                <a:latin typeface="Impact"/>
                <a:ea typeface="Impact"/>
                <a:cs typeface="Impact"/>
                <a:sym typeface="Impact"/>
              </a:rPr>
              <a:t>Can not support trees</a:t>
            </a:r>
          </a:p>
        </p:txBody>
      </p:sp>
      <p:sp>
        <p:nvSpPr>
          <p:cNvPr id="77" name="Shape 77"/>
          <p:cNvSpPr txBox="1"/>
          <p:nvPr/>
        </p:nvSpPr>
        <p:spPr>
          <a:xfrm>
            <a:off x="4776625" y="4506300"/>
            <a:ext cx="3679800" cy="2007900"/>
          </a:xfrm>
          <a:prstGeom prst="rect">
            <a:avLst/>
          </a:prstGeom>
          <a:noFill/>
        </p:spPr>
        <p:txBody>
          <a:bodyPr lIns="91425" tIns="91425" rIns="91425" bIns="91425" anchor="t" anchorCtr="0">
            <a:noAutofit/>
          </a:bodyPr>
          <a:lstStyle/>
          <a:p>
            <a:pPr lvl="0" rtl="0">
              <a:buNone/>
            </a:pPr>
            <a:r>
              <a:rPr lang="en" sz="4000">
                <a:latin typeface="Impact"/>
                <a:ea typeface="Impact"/>
                <a:cs typeface="Impact"/>
                <a:sym typeface="Impact"/>
              </a:rPr>
              <a:t>Vegetation:</a:t>
            </a:r>
          </a:p>
          <a:p>
            <a:pPr marL="457200" lvl="0" indent="-317500" rtl="0">
              <a:buClr>
                <a:srgbClr val="000000"/>
              </a:buClr>
              <a:buSzPct val="72916"/>
              <a:buFont typeface="Arial"/>
              <a:buChar char="•"/>
            </a:pPr>
            <a:r>
              <a:rPr lang="en" sz="3200">
                <a:latin typeface="Impact"/>
                <a:ea typeface="Impact"/>
                <a:cs typeface="Impact"/>
                <a:sym typeface="Impact"/>
              </a:rPr>
              <a:t>Chiefly grasses and wildflowers</a:t>
            </a:r>
          </a:p>
        </p:txBody>
      </p:sp>
      <p:sp>
        <p:nvSpPr>
          <p:cNvPr id="78" name="Shape 78"/>
          <p:cNvSpPr/>
          <p:nvPr/>
        </p:nvSpPr>
        <p:spPr>
          <a:xfrm>
            <a:off x="5007000" y="2073814"/>
            <a:ext cx="3679799" cy="2288275"/>
          </a:xfrm>
          <a:prstGeom prst="rect">
            <a:avLst/>
          </a:prstGeom>
          <a:blipFill>
            <a:blip r:embed="rId3"/>
            <a:stretch>
              <a:fillRect/>
            </a:stretch>
          </a:blipFill>
          <a:ln>
            <a:noFill/>
          </a:ln>
        </p:spPr>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buNone/>
            </a:pPr>
            <a:r>
              <a:rPr lang="en" sz="7200">
                <a:latin typeface="Impact"/>
                <a:ea typeface="Impact"/>
                <a:cs typeface="Impact"/>
                <a:sym typeface="Impact"/>
              </a:rPr>
              <a:t>Desert</a:t>
            </a:r>
          </a:p>
        </p:txBody>
      </p:sp>
      <p:sp>
        <p:nvSpPr>
          <p:cNvPr id="84" name="Shape 84"/>
          <p:cNvSpPr txBox="1">
            <a:spLocks noGrp="1"/>
          </p:cNvSpPr>
          <p:nvPr>
            <p:ph type="body" idx="1"/>
          </p:nvPr>
        </p:nvSpPr>
        <p:spPr>
          <a:xfrm>
            <a:off x="138225" y="1929600"/>
            <a:ext cx="5615699" cy="2424299"/>
          </a:xfrm>
          <a:prstGeom prst="rect">
            <a:avLst/>
          </a:prstGeom>
        </p:spPr>
        <p:txBody>
          <a:bodyPr lIns="91425" tIns="91425" rIns="91425" bIns="91425" anchor="t" anchorCtr="0">
            <a:noAutofit/>
          </a:bodyPr>
          <a:lstStyle/>
          <a:p>
            <a:pPr lvl="0" rtl="0">
              <a:buNone/>
            </a:pPr>
            <a:r>
              <a:rPr lang="en" sz="4000">
                <a:latin typeface="Impact"/>
                <a:ea typeface="Impact"/>
                <a:cs typeface="Impact"/>
                <a:sym typeface="Impact"/>
              </a:rPr>
              <a:t>Climate:</a:t>
            </a:r>
          </a:p>
          <a:p>
            <a:pPr marL="457200" lvl="0" indent="-419100" rtl="0">
              <a:buClr>
                <a:schemeClr val="dk2"/>
              </a:buClr>
              <a:buSzPct val="156249"/>
              <a:buFont typeface="Arial"/>
              <a:buChar char="•"/>
            </a:pPr>
            <a:r>
              <a:rPr lang="en" sz="3200">
                <a:latin typeface="Impact"/>
                <a:ea typeface="Impact"/>
                <a:cs typeface="Impact"/>
                <a:sym typeface="Impact"/>
              </a:rPr>
              <a:t>Hot days, cool nights</a:t>
            </a:r>
          </a:p>
          <a:p>
            <a:pPr marL="457200" lvl="0" indent="-419100" rtl="0">
              <a:buClr>
                <a:schemeClr val="dk2"/>
              </a:buClr>
              <a:buSzPct val="156249"/>
              <a:buFont typeface="Arial"/>
              <a:buChar char="•"/>
            </a:pPr>
            <a:r>
              <a:rPr lang="en" sz="3200">
                <a:latin typeface="Impact"/>
                <a:ea typeface="Impact"/>
                <a:cs typeface="Impact"/>
                <a:sym typeface="Impact"/>
              </a:rPr>
              <a:t>Very little rainfall</a:t>
            </a:r>
          </a:p>
          <a:p>
            <a:pPr marL="457200" lvl="0" indent="-419100" rtl="0">
              <a:buClr>
                <a:schemeClr val="dk2"/>
              </a:buClr>
              <a:buSzPct val="156249"/>
              <a:buFont typeface="Arial"/>
              <a:buChar char="•"/>
            </a:pPr>
            <a:r>
              <a:rPr lang="en" sz="3200">
                <a:latin typeface="Impact"/>
                <a:ea typeface="Impact"/>
                <a:cs typeface="Impact"/>
                <a:sym typeface="Impact"/>
              </a:rPr>
              <a:t>Can not support grass</a:t>
            </a:r>
          </a:p>
        </p:txBody>
      </p:sp>
      <p:sp>
        <p:nvSpPr>
          <p:cNvPr id="85" name="Shape 85"/>
          <p:cNvSpPr txBox="1"/>
          <p:nvPr/>
        </p:nvSpPr>
        <p:spPr>
          <a:xfrm>
            <a:off x="4882975" y="3309225"/>
            <a:ext cx="4167000" cy="3354599"/>
          </a:xfrm>
          <a:prstGeom prst="rect">
            <a:avLst/>
          </a:prstGeom>
          <a:noFill/>
        </p:spPr>
        <p:txBody>
          <a:bodyPr lIns="91425" tIns="91425" rIns="91425" bIns="91425" anchor="t" anchorCtr="0">
            <a:noAutofit/>
          </a:bodyPr>
          <a:lstStyle/>
          <a:p>
            <a:pPr lvl="0" rtl="0">
              <a:buNone/>
            </a:pPr>
            <a:r>
              <a:rPr lang="en" sz="4000">
                <a:latin typeface="Impact"/>
                <a:ea typeface="Impact"/>
                <a:cs typeface="Impact"/>
                <a:sym typeface="Impact"/>
              </a:rPr>
              <a:t>Vegetation:</a:t>
            </a:r>
          </a:p>
          <a:p>
            <a:pPr marL="457200" lvl="0" indent="-317500" rtl="0">
              <a:buClr>
                <a:srgbClr val="000000"/>
              </a:buClr>
              <a:buSzPct val="72916"/>
              <a:buFont typeface="Arial"/>
              <a:buChar char="•"/>
            </a:pPr>
            <a:r>
              <a:rPr lang="en" sz="3200">
                <a:latin typeface="Impact"/>
                <a:ea typeface="Impact"/>
                <a:cs typeface="Impact"/>
                <a:sym typeface="Impact"/>
              </a:rPr>
              <a:t>Sparse growth of flowing plans specifically adapted to require little water (cactus)</a:t>
            </a:r>
          </a:p>
        </p:txBody>
      </p:sp>
      <p:sp>
        <p:nvSpPr>
          <p:cNvPr id="86" name="Shape 86"/>
          <p:cNvSpPr/>
          <p:nvPr/>
        </p:nvSpPr>
        <p:spPr>
          <a:xfrm>
            <a:off x="457200" y="4353900"/>
            <a:ext cx="3579224" cy="2424299"/>
          </a:xfrm>
          <a:prstGeom prst="rect">
            <a:avLst/>
          </a:prstGeom>
          <a:blipFill>
            <a:blip r:embed="rId3"/>
            <a:stretch>
              <a:fillRect/>
            </a:stretch>
          </a:blipFill>
          <a:ln>
            <a:noFill/>
          </a:ln>
        </p:spPr>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buNone/>
            </a:pPr>
            <a:r>
              <a:rPr lang="en" sz="7200">
                <a:latin typeface="Impact"/>
                <a:ea typeface="Impact"/>
                <a:cs typeface="Impact"/>
                <a:sym typeface="Impact"/>
              </a:rPr>
              <a:t>Tropical Rain Forest</a:t>
            </a:r>
          </a:p>
        </p:txBody>
      </p:sp>
      <p:sp>
        <p:nvSpPr>
          <p:cNvPr id="92" name="Shape 92"/>
          <p:cNvSpPr txBox="1">
            <a:spLocks noGrp="1"/>
          </p:cNvSpPr>
          <p:nvPr>
            <p:ph type="body" idx="1"/>
          </p:nvPr>
        </p:nvSpPr>
        <p:spPr>
          <a:xfrm>
            <a:off x="138225" y="1929600"/>
            <a:ext cx="4995599" cy="3524999"/>
          </a:xfrm>
          <a:prstGeom prst="rect">
            <a:avLst/>
          </a:prstGeom>
        </p:spPr>
        <p:txBody>
          <a:bodyPr lIns="91425" tIns="91425" rIns="91425" bIns="91425" anchor="t" anchorCtr="0">
            <a:noAutofit/>
          </a:bodyPr>
          <a:lstStyle/>
          <a:p>
            <a:pPr lvl="0" rtl="0">
              <a:buNone/>
            </a:pPr>
            <a:r>
              <a:rPr lang="en" sz="4000">
                <a:latin typeface="Impact"/>
                <a:ea typeface="Impact"/>
                <a:cs typeface="Impact"/>
                <a:sym typeface="Impact"/>
              </a:rPr>
              <a:t>Climate:</a:t>
            </a:r>
          </a:p>
          <a:p>
            <a:pPr marL="457200" lvl="0" indent="-419100" rtl="0">
              <a:buClr>
                <a:schemeClr val="dk2"/>
              </a:buClr>
              <a:buSzPct val="156249"/>
              <a:buFont typeface="Arial"/>
              <a:buChar char="•"/>
            </a:pPr>
            <a:r>
              <a:rPr lang="en" sz="3200">
                <a:latin typeface="Impact"/>
                <a:ea typeface="Impact"/>
                <a:cs typeface="Impact"/>
                <a:sym typeface="Impact"/>
              </a:rPr>
              <a:t>High temperatures constant all year</a:t>
            </a:r>
          </a:p>
          <a:p>
            <a:pPr marL="457200" lvl="0" indent="-419100" rtl="0">
              <a:buClr>
                <a:schemeClr val="dk2"/>
              </a:buClr>
              <a:buSzPct val="156249"/>
              <a:buFont typeface="Arial"/>
              <a:buChar char="•"/>
            </a:pPr>
            <a:r>
              <a:rPr lang="en" sz="3200">
                <a:latin typeface="Impact"/>
                <a:ea typeface="Impact"/>
                <a:cs typeface="Impact"/>
                <a:sym typeface="Impact"/>
              </a:rPr>
              <a:t>Frequent rainfall</a:t>
            </a:r>
          </a:p>
          <a:p>
            <a:pPr marL="457200" lvl="0" indent="-419100" rtl="0">
              <a:buClr>
                <a:schemeClr val="dk2"/>
              </a:buClr>
              <a:buSzPct val="156249"/>
              <a:buFont typeface="Arial"/>
              <a:buChar char="•"/>
            </a:pPr>
            <a:r>
              <a:rPr lang="en" sz="3200">
                <a:latin typeface="Impact"/>
                <a:ea typeface="Impact"/>
                <a:cs typeface="Impact"/>
                <a:sym typeface="Impact"/>
              </a:rPr>
              <a:t>Very Humid</a:t>
            </a:r>
          </a:p>
        </p:txBody>
      </p:sp>
      <p:sp>
        <p:nvSpPr>
          <p:cNvPr id="93" name="Shape 93"/>
          <p:cNvSpPr txBox="1"/>
          <p:nvPr/>
        </p:nvSpPr>
        <p:spPr>
          <a:xfrm>
            <a:off x="3843212" y="4528775"/>
            <a:ext cx="4908000" cy="2290499"/>
          </a:xfrm>
          <a:prstGeom prst="rect">
            <a:avLst/>
          </a:prstGeom>
          <a:noFill/>
        </p:spPr>
        <p:txBody>
          <a:bodyPr lIns="91425" tIns="91425" rIns="91425" bIns="91425" anchor="t" anchorCtr="0">
            <a:noAutofit/>
          </a:bodyPr>
          <a:lstStyle/>
          <a:p>
            <a:pPr lvl="0" rtl="0">
              <a:buNone/>
            </a:pPr>
            <a:r>
              <a:rPr lang="en" sz="4000">
                <a:latin typeface="Impact"/>
                <a:ea typeface="Impact"/>
                <a:cs typeface="Impact"/>
                <a:sym typeface="Impact"/>
              </a:rPr>
              <a:t>Vegetation:</a:t>
            </a:r>
          </a:p>
          <a:p>
            <a:pPr marL="457200" lvl="0" indent="-317500" rtl="0">
              <a:buClr>
                <a:srgbClr val="000000"/>
              </a:buClr>
              <a:buSzPct val="72916"/>
              <a:buFont typeface="Arial"/>
              <a:buChar char="•"/>
            </a:pPr>
            <a:r>
              <a:rPr lang="en" sz="3200">
                <a:latin typeface="Impact"/>
                <a:ea typeface="Impact"/>
                <a:cs typeface="Impact"/>
                <a:sym typeface="Impact"/>
              </a:rPr>
              <a:t>Large broad-leaved trees</a:t>
            </a:r>
          </a:p>
          <a:p>
            <a:pPr marL="457200" lvl="0" indent="-317500" rtl="0">
              <a:buClr>
                <a:srgbClr val="000000"/>
              </a:buClr>
              <a:buSzPct val="72916"/>
              <a:buFont typeface="Arial"/>
              <a:buChar char="•"/>
            </a:pPr>
            <a:r>
              <a:rPr lang="en" sz="3200">
                <a:latin typeface="Impact"/>
                <a:ea typeface="Impact"/>
                <a:cs typeface="Impact"/>
                <a:sym typeface="Impact"/>
              </a:rPr>
              <a:t>Vines</a:t>
            </a:r>
          </a:p>
          <a:p>
            <a:pPr marL="457200" lvl="0" indent="-317500" rtl="0">
              <a:buClr>
                <a:srgbClr val="000000"/>
              </a:buClr>
              <a:buSzPct val="72916"/>
              <a:buFont typeface="Arial"/>
              <a:buChar char="•"/>
            </a:pPr>
            <a:r>
              <a:rPr lang="en" sz="3200">
                <a:latin typeface="Impact"/>
                <a:ea typeface="Impact"/>
                <a:cs typeface="Impact"/>
                <a:sym typeface="Impact"/>
              </a:rPr>
              <a:t>Epiphytes</a:t>
            </a:r>
          </a:p>
        </p:txBody>
      </p:sp>
      <p:sp>
        <p:nvSpPr>
          <p:cNvPr id="94" name="Shape 94"/>
          <p:cNvSpPr/>
          <p:nvPr/>
        </p:nvSpPr>
        <p:spPr>
          <a:xfrm>
            <a:off x="4634476" y="1929600"/>
            <a:ext cx="3325475" cy="2466400"/>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6879600" cy="1143000"/>
          </a:xfrm>
          <a:prstGeom prst="rect">
            <a:avLst/>
          </a:prstGeom>
        </p:spPr>
        <p:txBody>
          <a:bodyPr lIns="91425" tIns="91425" rIns="91425" bIns="91425" anchor="b" anchorCtr="0">
            <a:noAutofit/>
          </a:bodyPr>
          <a:lstStyle/>
          <a:p>
            <a:pPr lvl="0" rtl="0">
              <a:buNone/>
            </a:pPr>
            <a:r>
              <a:rPr lang="en"/>
              <a:t>Biospheres</a:t>
            </a:r>
          </a:p>
        </p:txBody>
      </p:sp>
      <p:sp>
        <p:nvSpPr>
          <p:cNvPr id="116" name="Shape 116"/>
          <p:cNvSpPr txBox="1">
            <a:spLocks noGrp="1"/>
          </p:cNvSpPr>
          <p:nvPr>
            <p:ph type="body" idx="1"/>
          </p:nvPr>
        </p:nvSpPr>
        <p:spPr>
          <a:xfrm>
            <a:off x="457200" y="1600200"/>
            <a:ext cx="8229600" cy="4840199"/>
          </a:xfrm>
          <a:prstGeom prst="rect">
            <a:avLst/>
          </a:prstGeom>
        </p:spPr>
        <p:txBody>
          <a:bodyPr lIns="91425" tIns="91425" rIns="91425" bIns="91425" anchor="t" anchorCtr="0">
            <a:noAutofit/>
          </a:bodyPr>
          <a:lstStyle/>
          <a:p>
            <a:pPr lvl="0" rtl="0">
              <a:buNone/>
            </a:pPr>
            <a:r>
              <a:rPr lang="en" u="sng"/>
              <a:t>Definition</a:t>
            </a:r>
            <a:r>
              <a:rPr lang="en"/>
              <a:t>- The portion of the Earth in which life exists.</a:t>
            </a:r>
          </a:p>
          <a:p>
            <a:endParaRPr/>
          </a:p>
          <a:p>
            <a:pPr marL="457200" lvl="0" indent="-431800" rtl="0">
              <a:buClr>
                <a:schemeClr val="lt1"/>
              </a:buClr>
              <a:buSzPct val="166666"/>
              <a:buFont typeface="Arial"/>
              <a:buChar char="•"/>
            </a:pPr>
            <a:r>
              <a:rPr lang="en"/>
              <a:t>Includes oceans, all land areas and soil, lower part of the atmosphere, and all ecosystems of the earth</a:t>
            </a:r>
          </a:p>
          <a:p>
            <a:endParaRP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data:image/jpeg;base64,/9j/4AAQSkZJRgABAQAAAQABAAD/2wCEAAkGBxMTEhUTEhIVFRUWFh8YFxcYGBkdGBgYGB4aHxoYGBgdHSggHRomGxgYITEjJSkrMi4uGyI1ODMsNygtLisBCgoKDg0OGhAQGyslICYtKy0tLS0tLS0tLS0tKy0tLS0rLS0tLS0tLTUtLS0uLS0tLS0tLS0tLS0tLS0tLS0tLf/AABEIAMsA+QMBIgACEQEDEQH/xAAcAAACAgMBAQAAAAAAAAAAAAAABQQGAgMHAQj/xABMEAACAQIEAgUGCgcGBQQDAAABAhEAAwQSITEFQQYTIlFhMjNxc4HSBxUjQlNUkZOUsxQWF1KhsdNVYqPB0eEkNENy8GOCovFEkrL/xAAZAQEAAwEBAAAAAAAAAAAAAAAAAQIDBAX/xAAuEQACAgEDAgQFBAMBAAAAAAAAAQIRAxIhMRNRFEGR8ARhcYGxIjIzQlKh4cH/2gAMAwEAAhEDEQA/AOmWcE97F4gtfui1bZba20dlGY27T58ysP3mERzmmPxGn0uJ/EXferHg/n8Z69fyLFNqAV/EafS4n8Rd96j4jT6XE/iLvvU0ooBX8Rp9LifxF33q8+I0+lxP4i771LuOdILtl7qqikJ1MEjT5VnDZu0D80RAqHj+lV23auXfkxlVgqZSc1xcP18sc4yg6wI2XcE1tH4ecqr37si0PviNPpcT+Iu+9R8Rp9LifxF33qy4Rj2utfDLl6u9kUc46u23a1ImXO3KKZVk006ZIr+I0+lxP4i771HxGn0uJ/EXfeppRUAV/EafS4n8Rd96j4jT6XE/iLvvU0ooBX8Rp9LifxF33qPiNPpcT+Iu+9TSigFfxGn0uJ/EXfeqNe6PsbiFcTiFtic6dbcJeR2YfPKwddN6e0UAr+I0+lxP4i771HxGn0uJ/EXfeppRQCv4jT6XE/iLvvUfEafS4n8Rd96mlFAK/iNPpcT+Iu+9R8Rp9LifxF33qaUUAr+I0+lxP4i771efEafS4n8Rd96mV66FUsxACiSTyA3NKMNiHxBNy25S2NE0Msy7k66rJiPDedgN3xGn0uJ/EXfeo+I0+lxP4i771bcBxMXGZCrI66lWy6iSMylSQRKnuMRIEip9AK/iNPpcT+Iu+9R8Rp9LifxF33qaUUAr+I0+lxP4i771HxGn0uJ/EXfeppRQFX47w17S27lrEX1y3rYdWuO4dXuIpXtNp5Xcas0Us6TeYHrrH59qmtAKeD+fxnr1/IsU2pTwfz+M9ev5Fim1AFFFFAarmGRpzIpmJkAzG0+isHwNomTbQmMslROXbLttBOnjUiilsFT6X8Tu2LtgWVAzvmbYdY2i5D7CNT4d1WtDoNI8O6qf09HyuDP/AKsf/K3/AKVcas+EY42+pNfT8BRRRVTYKKKKAKKKKAKgcV4h1PVkjR7mVj+6MjsW8fI/jU+tV/Dq8ZlDZTmE8jBE/YSPbUqr3Apv9JbKZM4dS6l1BAkouSXAnUfKLoJbw0plj8YLSF2DEAgHKJOpAk8gBMknQCSa0rwiyAALYEbb6AwCJnyYVdNuyO6srHDUW31epUsz6sSczMXMHcQx0jbSrvRtVkC89KbAmQ8aCYBBYoLgUEEycjDXbxrRxDpphbJi6XRtRlK6yuYEaGCZAGk6ug+cKajg2HjL1KR3ZR+7k+3J2fRWNzg2HIGazbOWYJUEiWVjqdZLKp9IFXi8N7p0NxgrVBxnGLNuQbi59ggIzM2sIs7sYOlQ8XjjdlLRcAyC1sS2mmhPZUz6duVZYXhOGsAXerAZROdu04nxMmeWlcykiQuWlNvrMXB5lG1trr2QE2YiBBIJmo+FxuGur1gQK2ygkLdOXYAAgjeI5SJ8NGLD4q5Hk2h5JPztpMcyNQBynWJpjgcJh7XYTLmOupBY+Phz20rKOSU5fp479/oBNxq2Ua3fTPYvXIw8SrZs40KzIzKVVtR2hbg99P8AgPEevshmGVwSlxf3XQlW0OsEiR4EVF6T2GuYW6qeXlDLGpzIQwjx7NI7PExH6VZKrcX/AJi2xyreAESpkqHhQRPfBO8zLJplTBd6KhcM4ravrmtOD3jZl20ZTqDqKm1qnYCiiipAq6TeYHrrH59qmtKuk3mB66x+faprQCng/n8Z69fyLFNqU8H8/jPXr+RYptQBRRRQBRRRQFR6e+XhPXD+a1bhVR6e+Xg/XD+a1bhVnwjHH/JP7fgKKKKqbBRRRQBRXhNacPjLdyeruI8b5WBj0waA30V5NeJcBEggjvFAZUUCoXGOLWcLaN7EXFt2xpJ5k7AAaljyA1oCaag3sO12Q5KofmjcjxPKfD/WonCekeHxQBsvIM6HsnTvU6xrO32UwXG2ySouoW7gwJHs9h+yqupAyGS2AqgAbBQNh4DkKh4qzml7qrlA8lnOUDmTAifHlFY8QvNZUm1bZ2Mye0x9PeRqdNPCltyzcuZevUkE5smpWNtQNANZ9njWcp76Er/AJuG4hbIaFCIg0uQTbIETBgDkPZUl7wgi2sjbMBoGkDYanxju3qvXukOBV4a7ZV10IEOxEaqFQlgdwPRttMC908toMtuxduNvnf5Jd9iDL+yKtrUV+pgtz3BaDXLtwKgM9uAFGmhblsefOuU4d/0h762uu6lXdusCFVW35KGWggAaxlOxMEa1NxPEf0q8oxeI6m0sFVtqSNuQM9qJ7RBOukVccPxXhuFslVvWlSCWBMu/Ikqe032GsZacoKcbN2zcQWwqWx2jeN0jJ3mcurEEiDuZnvq48G6WIVDXrtvqyYW7IUA8luAmAT36egSKqXCOO4bFYl8PbtDDrobC3GOS+xBzADa28CQATMnnNZ3uE3VcI2AYWOs+WGcXUQZdHREggA5SdCY5c654rJjltx/pknVAa9pR0awjWrQTOr2wB1UEmFjaTuO6m9ejF2rIFXSbzA9dY/PtU1pV0m8wPXWPz7VNakCng/n8Z69fyLFNqU8H8/jPXr+RYpnfvKis7kKqgsxOwA1JPhFAZ0VEfiVpWym4obs6E/SEqn/7FSB6KzGMTMEzjMQSF5kIQGMdwJA9tTT7AkUVov4tEy52AzGFnmYJgeMA/ZWYvDeR/wDe01G4Kr098vB+uH81q3CqX02xKs+GCsCUxGVv7rdgwfYwPtFXSrPhGGP+Sf2/AUUUVU3CiiigPDVcxPCsSqHqWUMb154zlQy3EuBJIU6h2Rtvm1ZKKtGTjwCq2uD4sQTeLSzFx1rjMOtUoqmOxFuRpHdzkasFwHFJZK54bMsAXrkKgEsAY8rPrJGomd4q30u43xmzhbbXLzAAAkL85iBMKOZrTxEl2IaRqt40YbDW/wBKuA3FtqHMyXdVGYqNzJ/nyrlvSnFPjrou326u1anqrQbUTILFgYLnaeWw3JOd7jiYl1OfPcuKXCgxpCkIO5VVx9h8ays2wIGXRRo2y6clHM68683LnlJ9jJzEOJ4IpgIXReZBlpO/aOikncgj2mm/CrRw5It3HW4wiQymFkkksRoTm5bwO6pll8y6QonSOUeP+dY20DZiD2Bz5kiQf/bWGpkamTsEhv2/lHa7l0Jd2bmCIBOUAiOX+VGK4ZhdC9sEMIykyrmIgqTB0/1pXhuMOgYLlKchE7aDURoYH8fZjj+vKm40+Subkoz+SqATLRLR3SZg656MkpXZqpqiy8CfDWyFawcuuiquVSD87XM0k90CKsJ4phroAZJUkiSoiBsZ3AJmOdczxyXS6YZCxcAvdYNCoF5LEHQKcxmS08qS4TEOl8Zb7qCCYBnsa9oidCTpP907aV0RUoqlXoNZ0zEcNwbybbdVOvymisTzzbgz31XeKcOt2mDWsVYzknyCGKyCJyQZME94HdVC4lxy4esYMQFMasZaD2pPIRJkd0Uz6P4bqx1szcZeyDAKggEsQdZjKNfb41eOlb5+RDmNuJYG26LbW2hKnssS3YYR2yWEs0gE7ySZ5066OdJMXhVi+9rEJEA6rcleWfKc+m0gnxpGLjqBmjKdB+8d9ucd5NeWbrO+eAABCjcL/v3+NIuUeGRrZ1fovxoYgNFkWoMxmkmSdSIEEmT40+qjfB1bIe7JMlV39J5Vea7cTbjbLp2hV0m8wPXWPz7VNaVdJvMD11j8+1TWtCRTwfz+M9ev5FipPFuHi/bNpyQjEZwPnKDJQ+BiD4SOdRuD+fxnr1/IsU2NSm07QK6eiyQB1r9lbSqWCtlFi472999Hyyf3Qd5rzE9FrZDE3GUFb6sYXycQ4dtY0gjTw3rRieipuYo3HZTanNBWXcl7T5XOxtjqsoHINRd6HAtdYXQA5EIbcpAzwHXMA4AuaRljIpMkGepT75P9e/IrXyMLHRS08OL5eWZycqkE3eubsH5qkYltBuAuu85YnonYnKbsNcMQQvbIFrcbtAsj2E8q2WuiCgp8sxCOGjUDRLKyMrCH+RkNrGdtDM1swXRVbb23W4CbbhtUGpysrHfRmmc3hzo8vmpv0FCHpXwsYcWFDM2a8CSYmVt2bf8AK2D6Sa6DVN+ETfC+t92rlXPJtpNmWP8Akn9vwFFFBqhuFFVW7xxsPbuvcY3ct9rShyiCEUvJZU0MBt9Ntq1r0y0B6pYNxF7VzKSLl0Wx1YyHOyzJGkSNda3Xw+R8Ii0W6ikvRvj4xXWQoXqyo0fNIdQwJ0BUwdiKn8S4jbsWzcuuFUczz8AOZ8KynFwdSFmHGuK2sLZe/ebKiCT3k8lUc2J0Ar5z6XdLXxN+7d1KsFVN4VRmzoP/AGvBI5686a9PunT4x8tsRaUMVXXdTl15Fj3iYB051GwHCM/WYe3BQ2UIuMCO2XzXNTMNlgad1cs5mE5WI+Dk2rq3AwBtuLU8wGKZjrI8kka/z26T+lsQAyTLQDBAPgBvOh5VV2TB4Rijk32JV7mYiAQtwhl5ggpGveKmXOlVsYg65goeSNdFVCF20liw9K1hNOW9FUOMdalY0OwyDQDwkaAAHc1Gv2mRApbsRqVYSPD7efgaU4vpbbRwJn5RldgCRCqYjnq5EDuHjUfhXHDiwWdskFVCKCWZigbTlyfWqqEqtlkMbKZ2K2xKZh1jCIVeYBjeBGngOVWDh1xsTiLFkIBb67reXkwIG2mVLZQeBA8aT4VgQEGgBnIIlp5ntaDxNOOCNcXEyhmZkkgICCIBB3IbXvkL3wbRlvRZM28Rs9WLgVsr371xTcJjJhkZs7nuBYNr3Ke+qBxvHfLXLoU+Stm2gie0ZVNNW7Cg95LGrZ0gu2yOqsP193VXMMLSAHycw3GYlj3mKgpwtbXyj9phJLEHNJIkqo2Po1OvKrOSQbEPAuBPnz3xJB8gQQG3MxoWBOw0BH2PGuqkkKD2u0WI0MeUe8yAI038K2KGKyzZF2G3k8oG23Of5VvVlUAW0zToDyHcR3z3+FUlJtkMgMGcSRlUjtM3lEAcpghd+XPamuBsAKGK5R8xT/AsD/Af57azYMhrgzNuE3E95796lC+ACznb7B/v/wDVUbILh0CSGu98L/M1cqpfwe3MxuHwXTw1jTlV0rtwfsRtDgVdJvMD11j8+1TWlXSbzA9dY/PtU1rYsKeD+fxnr1/IsU2pTwfz+M9ev5Fim1AFFFFAFFFFAU34RN8N633auVU74Qx/y3rf9KuNWfCMMf8AJP7fgKKKKqbmJWtF7A23YMyBisET3gyDG0g6jurVxTilqws3GjuUeUfQK57xvpjevylnsJMEqde6C0z7BVZZFAznljHkt/SLpVh8IDmIZ/3FIn293Lx1Glcv4jxy9jLudycomFgqB3Kv8J5mPZS7ijiyudRnedC06d58B4aVFOOcOrsSqdXM6kSf855VzTm5HLPLKRGxHBOrtkWyGbNMnSO0DAAG0iTFTsW2Iuyq/J2SDCmdgzEQv/blWKyxNxbtlupDNm5/O03kbbxWXC8Voqt5ZXP2vKyk6d8cqq/mU1SRULt8m3dz2ybgbKW5klW5dwYma0XL6BmAUxnZTJ5tlAJ9En7BVj4j1gxFvskIbpYdx7ABk8vnf6Vnf4NZuyoIHa6xlQ6ltdSDsNqupI01rzKxw7DG4LkyANdOerAj0xH20LduIENklMihzB1kKQTtroTrT3DIFt9gABHzAyTJI8lm9Oh33pk/Buvt23tQo1zCAIMQQDOu9Q57jXuVnCcVcXrRe4xQMWMc5Q+Udzvz8avHBeP5rlpNn/R1uAg6DXKw1Eb+HOqyeGGy9pSJGVhc0BOoIGu41j7ai4CxlYEHIyWVUkyJ7egAPLyfaZqJaZFlNF+xl9LaF28lZ/3jvaaLFlnAmNTMncgEHw08f51y+9xfEGTmJzZtD2tSXIgcvKGngKaYPpJiBCZxl1DEqNAANNPR/rVXiaRZui/QuoEEndjGg2gCO4V4LoUkKsnmToPae70VWcJ0gkQFYf3gCZjTnqSe+mtjGEgkgoseU4iDyAH+Qnas3FkaojO82Xtbk+weECt9jBltSZg6T6P/ADaoODtro7FmnbMBP/n+u9WrhuAu3VlEYgc9Br7d6rT4RN3wNegtnK1wD90emSTvVwpB0b4fctly65ZAA1HKe6n9d+BNQVm8OBV0m8wPXWPz7VNaVdJvMD11j8+1TWtSwg4Tef8ATMWgt/Jl1Y3Mw0fqrA6vLv5Pan2U/pTwfz+M9ev5Fim1AFFFFAFFFFAU/wCEP/8AG9b/AKU96SY5rOFvXUjMlslZ2nl6T4Uh+ET/APG9b7tKfhWLBrWZ5tEE5AxEEeU7DYiGUDff00yOoWcrlplN/T8FP4Z00xtpDkvO6DWWXORI10YTAPIGpHHenGNuW7Y6/qZHynVgBgTAEtuJPdSG2irdPYUISAEmc4gHbu51vTNbuSwEl5LaFWDDswO8AabRpXHqZhrl3NmM4i95B1oZc8Akmcw2bczSvC8RNkPoAToqASg2gga6jWfRtUTiWLaCRsEMSTIAiACB468q12RcKgeUEYlVAMA8z/ekSdP86UK8xhc4iSmS5Bk6NGwJgzGkjUzUe9iSmVs4KEhgCQ2kgSPGfTtUW7kM5AApBEnTnroAZHLSs7DFlVmgBZEwSFj5pWNDoN+VKFGS2TDm2wAmUCTuNJ9o/iKZ4TEW2u23JMsI7gs6CdNCSP8AWNKW4Z+0cqNmYyRp5JnUgnQlp0rdeuWhbaRlcGAoMmSJBHPXeDtB7qUKGeN4iEchlzW13IJ7tYA5DnO81GLEXXNsiQhbsr+9PeeX8Ty0qLcuMzqotsA/buCASHIkspgQdBzOnKtVoKJcSjE5So0ec2qwCZExEjYRShRLwF62zXLJSCYiCcxbTQQdIPp3q2cO4e1tBnQCB5PzR4k6kknU/wCVRMBwy3bc32tw2uVSdT/eP97uHIfwZ28U10xDQd1HL0msZyvgskRLt0QAQACZiN/GPZS7i3BOuQBVZTmD5spHk8gNIG2ntq2WbJAgKqejU1rdI0Nwkz/dqilT2LUc9x3CmBPYAUacoHtowHCBuwOUyZ1302NXdsFbDSchjbMdZqXZ6OXsVDIhFqfKOmfvyzsPGNda0jJvZFNDZVsJw0JDMCZ1AjWO+aecK6PYjEXM2QEDYtoifz1/j4Cug8L6KWbYlxmY76mB4Cn1q0FAVQABsBsK2jgb3kbxwdyu8H6IWrYBuxceZ18keEc+/WrIFivaK6YxUVsdCSXAUUUVYkQ9Lrzi3bC28ytfsh2zAZALtsgx86TA075p7SrpN5geusfn2qbUAp4P5/GevX8ixTalPB/P4z16/kWKbUAUUUUAUUUUBTfhE3wvrfdrV8KGCstYFx3y3VGW2sjt5mTMI3MATp/Gtvwib4X1vu1r+EbpOcNba1bA61rZYORItjUZlHNp28Y3qMlaNzldap38vwcdxLhVZAVJE28rFcyNmAcxuD2fCCaxXiQRCrZm7Qyknu3J0nTQ938ajZC8MYBuMZJOrAgHbQBiRE99YvhbhTtIR1aZu0RqYgwdZJIrl2MKRpv4YsikmWYGF0lo745gzvpW8EZcqOVuDUkNodYA7tuZ21M1hfEwhnIvaVm0JJIJ9E9xGup1rUcRmuOCWByT2iNROkciI7qksSrWQKFNlWaCwn50TrmiYJnbepqMcmQFFNwkRm2BgsZO8zAOvL0VF4hcZGtAXVB1H95MoPONQSY9IqBgOIkYgC4eydCZiCTvJHKB6AKirI0toa4wFbmrOiMwDGWkDKxJZi0LPdz39Jeh75LIGy2xGmXKoJ2MAzGgMSDzr3CI2NvKqKz6nNbUM7GOzLZVgDSQxP8AOrAvQjiBb5PDOAE8p7uWTyEFm27oFKZOlleQzdTIrZes2zHUQZGYfO1G52Ed9WLgHRHF4rEfpFuytq0fnXW0BB1KqsljMc40OtS8P0eHDltYniqMULwwtNnCOQTLroMp1HZk/bXYeF4tLtq3ctebdAySpXskadkgEaVuvhpqKnJbPY1hit7lVtdBti9xWIEGQY9Mf61Pw/RICc91vQihf5yTVmoqvQh2N1jj2K7d6KJlIW7cB5TlI/8A5pXgegABJu3y0mdBrruJM6VdqKnow7Dpx7CTC9FMIkHqQxBmWkmfbp7KdAV7RWiilwWSS4CiiipJCiiigCiiigFXSbzA9dY/PtU1pV0m8wPXWPz7VNaAS8NvKt7GFmCjr01JAHmLHfTe3cDAFSCDsQZB9tV2/g2vLxO0sZrjZFnaWw1kCT3Sa34zh98u7K7ZS1vKguMo6tfOKI0VidZ30iRNXjFNc+9gPZomqVc4bj2W8guEPlyq7XGyEGwRlCxBi6ykvE9k+gz8TgMYbbKrHOXJL9cwlJuFAigDJE2wYiYO/O7xJf2RFllVwdjPL291YXsQiCXZVHexAH8a52Olb4QPYCpcu52L3M0rmbfQASZmdqqeMxb3WL3XLseZM/Z3D0Vw5viIwk4x3OjH8PKW72OhfCCwP6KQQQbmhGx8mqv8LlwfpKglY6jUNOvaeAAN+dJ7OJYBVLEKrZgN8p5lQdJ0pn0r4xav31uojuBbCHMFDAqWM785G32UlmjLGu5xZfh8ilOk/Ip1zDYe1l6y45LQ5RFI0E+kjU+nSpN/E4e7GHBKNqoJnbeCefIan/StHGOFW77Pcz5bmTRCIAjSZ3IjuPPnUHg/AjctC4SLYIBTN5eknNoROu3fWezVnM41yYrhWtlsy3Oxs3VvDSIksByE8z3UssW5ZmbUoc0zE5hsAY18N6atx7EEkhuyuhGhXU/OAiRylZNPuA2Te7Rwozk9jq1BNz+9AmI0q26G6IXDMNdxJGTD9og5CVlz4xmkAbyTV76M/BgC/X4wKGy5RbQRO8s5kyT4a+PKrb0P4ALCdZcX5Zx2pM5FPzByHjHP0CrJFaQx+bN8eFcsTXsLbweGuNhrVtBbRnyxGbKCdSNZMbmaLvH7dshLp7eUM2UaAPmy6EyZyEaTHOAaYcQe2LbdbGQjK07EN2csc5mI5zFKMJxHB34cgBiWtwwgkW7ly2M3KCyXCobxjWa64RWndP7e/qbmjFccw19epu2HcOQBbdFIYg2yN2jQ3LZ1PPwMRsHxixh2cpcbqMpc2skm1chmYKc0qpCtK5SoYiGEwZeJXAvk0Ua51ZdCcrWYA+cZJs+SNYXXajDYrAXLQYrbRGBt5WgCFVzlZdj8mrtrymtlpUaqVEG7iPSq1ZDZkuZ1ttcyQs9lC5Wc0A5RPd4zpUuzxy217qe1nBykQOy+QPlME/MIM+TrEzpUa8cA5Z3Fok9lsw5vFmGU8zITUTEDapnDkw7/ACtoA7drta9kANr5XZgBtdOdZNQ08P8A6SMaKKKxJCiiigCiiigCiiigCiiigFXSbzA9dY/PtU1pV0m8wPXWPz7VNaArYN3rMULJhji7QYgAkIbWHzkA6eTNL8bi+JZnFu2YBbISq8lxAXmA0lbB5+Vy2WVjLlxf0zqTDnF2FmJhWTCq2n/aTryrYnHb5cILQk3ChJzfJgOUl+8sozjbTwgnoxJ6bST+pDHHCjdysLu4uMFJABZATlYxpqPRVR6cdMRbmxZcAnsvcnYn5qn97x5Uu6WdOL6q1lEFtiTmObtIuZliJ8ogAycuh9BqhpiMwfONNIEEEhlU8/Enu2rj+KU0nVLudGKC/czZfxUTAnx5Ec9udaMZjCVcJMhDBG8xy8aX4/EhcwykGJ8qfGDyqTw5hCzlDETrudATB51wwSg1KuB15SdWScYzGSubyOxAYdufnDu8nfSM1aCbwu6k9XniZ0A8sGe7XJ/5Fbb2NMGCVMTmKaH0a61HvkspS5L+AEMN9YjtDTurox/EaY6dK4rf8/UtkyLlWR+J8QuZwiqMpnXQj0+nUbd9R7Vh4tlWyrl0zEkhVA7O0jfQHuoFlAtsQ5OUSWMCWKaDvGXMNB/ttSxnsyHiLekGe1GnKd6yWy2OSS1u5bjrgfBkxuLwltyyFs2c7swVCfZtE8q7Z0a6N2MEmSyu+rMQJP2AADwri3Bsa2GxGGvJqRm7LbaoZ29Ndb6P9MrN/s3ItXOQLdlvQxjXwNbYskeHyXXw+lWkWeivFYHUGa9rpIF/HBa6km+YRSrSNwyupQjxDhY8aXWeA4VZaZO7l2Uk53e52pEr27rnSN42AprxXCrctlGbKJUk6fNYNz9FJV6M2nIfrQyC4bi6KQc15bzBmntAOoC7ZR371tjklGnJohktuD2DlJuMTaEKxcSgm2R4b213BnWZk1EHAcGZXrCchzMvW/OdGUO3OSlwxrGoO+tZr0WUFyHBzMWXMGJUtc6w6hxs20ZSPHWck6NwhXrAxPVnMya5rShcwKssSF2Ec9SNKuppf3fv2wb36OWWOYlySyuxzeWyOrqWgcmRdo0EVN4bw5LIbJPabMZjeANAAANB3a85qs9IOM2cHe4dZvO5bMVByEl/kzbB7IiS7roNpq51TIsiim26fHrX/gVBRRS/EcSy30s9Wxzozh5XKFQoGmTP/UXl31kk3wSMKKWLx7DkwLqn2+rgRuSettxA1zDvFbLHGLDlVW6pL+SO89rT09h9N+yanRLswT6KKKqAooooAooooBV0m8wPXWPz7VNaVdJvMD11j8+1TWgFPCB8vjPXr+RYprFKuD+fxnr1/IsUzuvlUseQJ+ygOL9NMYTir9ydFciPBez/AJTSVcehkA6xOvL01KxzdaXYwS5JM6jtGdRSe3w9wIISJM6aDXTQeFeVtJts7MjyQ/bxRExajUuNWHZI3IAkkjlJ/lW7hyBikiD1a5T3lNGGvoqBjMKVZc06A6DNlk8o1j/OtOJtNaUFWIG3iDsYg6aSK302qs4VKnuiycVcG0WAzZSGERurA7/w9tRrsiQV7UgkMScxadgDygjT92Kh4TEWzb1udoABVMgAAjYHfbemGLxaC6h1YhHAgTqerjX0H+NZKLWx0vJGS1N1werbSAXVjlEAsGA0G5B9FQ8HYVxaLGZssY1gEBIjx1P21JOIbU3SoHKSA/2TzI/h3VC4aLrBAtqSi5dQYjQyTEDyasos53nx+0abmMydWJZCBzBIEgzJI0nv3rZZxTGXzdpQN/m6mR4zMen0V4UdryE5ZEwo7QykDNMxqIH21u4NZtgO7Moh2ESIULoD7Y08DVmqRXHLXKost3R3pficL2QvW2t8rSO6ckSQfs9Fdc4PxmziUD2nBkSVOjL4MvI189XOKFmXq8yroTprGZDMf9s/bTLE3haAuWyRvLKRnPhpse4TVsc5xJyZoJ82XD4Z+KODawwnIym4+0EhgFEekeG9UTh+KvvhxYFx7doXQ/VjyYJUhcw+dMGPE+io3HMXexE3bl0sYAGYEnKvaUSNiTpHOttnitu1aSzdt6nKWc7ET2QBAOjSTvt6Z0crdnK5anaLA3Ert02rxvG2uHtKFUN2gEGpXXyjEydwRtFWe58Jxaz2LBW41stbMhsxUgGU3UEZo1I7J33PP7mMtOkte8oA6ITAa64cBtNkQGee2lQnxetkFPNb98vMz2AdFJgGeWvOik0SpNF4wXTEXr1p8bbF39FuG4ly0AuQEZD1iMZIXOjSs6r4V0vh3SLDXuryXRNwuEVpV26ow8K0HQ+FcYxd9R1RuXD1d+y3XOOrUQNbaOsEAghVnKCdNTpSLF8Xv2MRbvdpby7BmJKi4rhmM/8Adm9MVqss2kn5F4za5PpW5eVYDMBmMLJ3Opgd5gH7KgcXFm2GxN4kCzZuAkE6I2UvoNSfk1iK4ZxvprfvjBOWM4dFuSDq93shixKiDEjT941l8IfS+9exTKjkWFXqGAMh5g3JI/vKpBGwHianqVwadRHXMJ0Yw5RbuHcgtDq51H/R1yiBMWU38ZmTUnh3Re3ba1cZne5bJbMY1Zg4YxEgfKN2QY2O4muW/Bl07e3fGHvuP0dhkt6DsPJM5pGhzNyPzfb0vhHTCzfx2IwQIDWYyGfOET1oA70MAx3+FbeIm1uyYtMsNq+reSyn0EGtk0g+LL1trj2gozYkXIBALW+pVMpMb5xMeFQbHC8eFXNeJaB1nyhMgfo8hNOyxC3xmEauD6LrFF/2Ray2hh317VQwHBcXbS4AxEtKL1rGA9669wnaXKOms7jQjc2Hgtu6ti2t85roQBzMy3PXnUZMajxJMImzXtIeO4XENdS5Y+bZdSZEy72DAB0zFEuQToDE1qY4tbob5Q2lUHKeqLEDPnV4I7R7EFZ2H96YWO0naJJ3SbzA9dY/PtU1pLx27nwqNlK5rmHOVhDLN60YYciNqdVmBTwfz+M9ev5Fiml22GBUiQRBHeDvSvg/n8Z69fyLFNqAVW+jeEXbD2vaoP8AOoN/oRgXJLWJkz5TQPQJgVY6Kroj2Ev1clK4j8F/Dr29t1/7bjQfSDIrV+yrARlAuBY2BXXxJyzNXqtX6QklcyyBJEiQO8jkKaF2KOEX5FLxfwWYF0yqHtmPKUjX0giPsqDifglsMFAvtC6AOgIju0KnvroS4hSJDKREzIiO+e7xrFMZbJgXEJ7gwJ/nTprsQ8UexQH+CexlIDqCfndXJnvnPM71JwXwbrbQoL8g6x1YA5dzTyFXtXB1BBrxLgMgEEgwYOx3g92hFR04jow7HOsR8HF4uHXEWVKqygdUSCGykyMw/dFYYP4KEJ/4i4GH/pjL7NQdPbXSqhccsPcw95LRi49plQzEMVIHaG2vOkcUW0iOjDsVbD/BXw5QR1dwk8zcafZG3sqW/wAHfDz/ANJvZdub9/lb1t43hcddYraPV22ssjAssh2S6AZAJBzmyQQds20QdlzA4kvbaTCvaYrnEkKlxbgJC9rVkMeBituhGrtFtEexG/Z3gPon+9ue9VX6V/BIl0J+jXnBzjMLhBAQkSVIAMgCYO/hVlxWD4i9pkZxJTL2WUEtlAz5suiZs0gQ2qxGorccHxAFitxd7mVZUA5nxJTMckyFbDD2NvrM+Hj/AJIhwj2FOB+CjBpays1xniDczR/8PJjwpRxP4Jytpzh75e4ZOVlRQdCNDlJBOnON6u3A8JilYviGk9WUBJHK5cKFlWBPVssx9p3qDwi3xB3PW3GVFDAzkGe4FsRl+Tnqc/X6kTqPCI8NFt7rb3sQ8cX5HMbHwbcVNuGt2Rnym4OtEkq0iezE+3lUu78F3ELqoH6hAo1i4SW7v+np9sV0H9A4iyoty5MXrbGGVTlS5aZs5VdQVW4AB3gGZ02jBcRyZReVT1AUQE87lgtJG+aCNIgbU8LH/JEdNHKG+CriCoywO+QQZmNFEz38qWHoHxU22BwzsfK+bJbvknu/2ru3B8FiUxDvefOjWwi9rQZLt4qSuUDMbb25I/dM8qfVnPEouk7JWNHzFZ4HesunWWXt3FYFSykQV5677H+HfU3hfF+pupixl7NzrGEwSGZiVABkk5jprqR3V9HMgJBIEjYxqJ7qg3+D4Z9GsWWIIbVFmZ0bbvH8KzeP5kdL5hguNWbltLmcLnUMFcgMAwBhlJ0OtS0xSHZ1PoYVpu46yCUZ0DLlzKSJAuHKkjuZtB3molzFYQgybR1CkQDJJIAiNZKsNOYPdWumfkjUbTS/jmHuPbAtEhg06MVkQdCRqRJGgI9OkGFiL2CIILWwAheeQQDV52ygc6S4roYl3MLeKdShgqrGFMBgDB0MMDpyNVbyQaekknHhONnN125JdeseCueyQqEjs9hbqyIPa9o03ODcQNy0RigtsZc6yxMZ2zKG5kWsgBO7Ak70w6I8Gv4ZHW/f64kjKZcwBy7RNWCt4fEyq6XoRQp6TeYHrrH59qm1Kuk3mB66x+faprWRIh4VjUGLxdktDl1uAa+R1NhZnbytImad9avePtqJiuE4e4c1yxacnm9tWOmm5HdWn9XMH9Uw/wBzb92gGPWr3j7aOtXvH20u/VzB/VMP9zb92j9XMH9Uw/3Nv3aAY9Yv7w+2qvjOE3GNwJ1aoz9YVZw2dhdR8s5cyrcVWVwcwEiBA1b/AKu4P6ph/ubfu0fq7g/qmH+5t+7V4TcHaDEOM4HdZcRHVj9ItXreXPpa67KAdtRozsBzY771Nv8ACGLXCroufFWroYEZgltLandSM0odNaY/q7g/qmH+5t+7R+ruD+qYf7m37tXeefv38iKI+F4a36IcObzW2OcdZbZc4zOxBBIiYPd3xXPsP8FmKQ3MnFnRWcsMueWkDtPFwdvlz2HoHSf1dwf1TD/c2/do/V3B/VMP9zb92sJxU3bN8WaeNVE57+zTGf21e/xP6tH7NMZ/bV7/ABP6tdC/VzB/VMP9zb92j9XMH9Uw/wBzb92qdKJp4zL3Xojnv7M8Z/bV7/E/q0fs0xn9tXv8T+rV3fo/hJP/AAmH+5t+7Uiz0ewZH/KYf7m37tOlEeMy916IoH7NMZ/bV7/E/q1Gv9AsQly3abjl4PczZBF0zkEtqLsDTvNdL/VzB/VMP9zb92oz8BwgkDC4cDu6q37tOlEeMy916Iov7M8Z/bV7/E/q17+zTGf21e/xP6tXb4gwn1TD/c2/dqVb6PYMgf8ACYf7m37tOlEeMy916I5/+zTGf21e/wAT+rXo+DfGjbjd/wC25/WroP6uYP6ph/ubfu0fq5g/qmH+5t+7TpRHjMvdeiOf/s4xv9uX/tu/1qP2cY3+3L/23f61X650dwcH/hMP9zb92op4BhPqmH+5t+7TpRI8Xl+Xoil/s4xv9uX/ALbn9avMB8HOMTFJdbi1whV84C3WbnsAOzLl2OsjXar7Z6P4Qj/lMP8Ac2/drZ+ruD+qYf7m37tT04h/F5a8vRCvi/R3rr3Wi8FabOsAlktPmdG8GOUgjYqOUisB0bJFpWvALZVbaFCVYopmSwIIeFTbbtd8Bv8Aq7g/qmH+5t+7R+ruD+qYf7m37tdCzzqr4OWkK8RwAtZa31qAtg3w0gaZn/6hE+095JpnwjACy149ZmF24HEszERbtpBZiSdUJ9te/q7g/qmH+5t+7R+rmD+qYf7m37tRLLJqmyRj1o7x9tHWr3j7aXfq5g/qmH+5t+7R+rmD+qYf7m37tZgi9LMdbW3bQsM1y/ZCDUyRdtk7baA709pfa4HhVIK4awpBkEWkBBGoIIHfU6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6" name="AutoShape 4" descr="data:image/jpeg;base64,/9j/4AAQSkZJRgABAQAAAQABAAD/2wCEAAkGBxMTEhUTEhIVFRUWFh8YFxcYGBkdGBgYGB4aHxoYGBgdHSggHRomGxgYITEjJSkrMi4uGyI1ODMsNygtLisBCgoKDg0OGhAQGyslICYtKy0tLS0tLS0tLS0tKy0tLS0rLS0tLS0tLTUtLS0uLS0tLS0tLS0tLS0tLS0tLS0tLf/AABEIAMsA+QMBIgACEQEDEQH/xAAcAAACAgMBAQAAAAAAAAAAAAAABQQGAgMHAQj/xABMEAACAQIEAgUGCgcGBQQDAAABAhEAAwQSITEFQQYTIlFhMjNxc4HSBxUjQlNUkZOUsxQWF1KhsdNVYqPB0eEkNENy8GOCovFEkrL/xAAZAQEAAwEBAAAAAAAAAAAAAAAAAQIDBAX/xAAuEQACAgEDAgQFBAMBAAAAAAAAAQIRAxIhMRNRFEGR8ARhcYGxIjIzQlKh4cH/2gAMAwEAAhEDEQA/AOmWcE97F4gtfui1bZba20dlGY27T58ysP3mERzmmPxGn0uJ/EXferHg/n8Z69fyLFNqAV/EafS4n8Rd96j4jT6XE/iLvvU0ooBX8Rp9LifxF33q8+I0+lxP4i771LuOdILtl7qqikJ1MEjT5VnDZu0D80RAqHj+lV23auXfkxlVgqZSc1xcP18sc4yg6wI2XcE1tH4ecqr37si0PviNPpcT+Iu+9R8Rp9LifxF33qy4Rj2utfDLl6u9kUc46u23a1ImXO3KKZVk006ZIr+I0+lxP4i771HxGn0uJ/EXfeppRUAV/EafS4n8Rd96j4jT6XE/iLvvU0ooBX8Rp9LifxF33qPiNPpcT+Iu+9TSigFfxGn0uJ/EXfeqNe6PsbiFcTiFtic6dbcJeR2YfPKwddN6e0UAr+I0+lxP4i771HxGn0uJ/EXfeppRQCv4jT6XE/iLvvUfEafS4n8Rd96mlFAK/iNPpcT+Iu+9R8Rp9LifxF33qaUUAr+I0+lxP4i771efEafS4n8Rd96mV66FUsxACiSTyA3NKMNiHxBNy25S2NE0Msy7k66rJiPDedgN3xGn0uJ/EXfeo+I0+lxP4i771bcBxMXGZCrI66lWy6iSMylSQRKnuMRIEip9AK/iNPpcT+Iu+9R8Rp9LifxF33qaUUAr+I0+lxP4i771HxGn0uJ/EXfeppRQFX47w17S27lrEX1y3rYdWuO4dXuIpXtNp5Xcas0Us6TeYHrrH59qmtAKeD+fxnr1/IsU2pTwfz+M9ev5Fim1AFFFFAarmGRpzIpmJkAzG0+isHwNomTbQmMslROXbLttBOnjUiilsFT6X8Tu2LtgWVAzvmbYdY2i5D7CNT4d1WtDoNI8O6qf09HyuDP/AKsf/K3/AKVcas+EY42+pNfT8BRRRVTYKKKKAKKKKAKgcV4h1PVkjR7mVj+6MjsW8fI/jU+tV/Dq8ZlDZTmE8jBE/YSPbUqr3Apv9JbKZM4dS6l1BAkouSXAnUfKLoJbw0plj8YLSF2DEAgHKJOpAk8gBMknQCSa0rwiyAALYEbb6AwCJnyYVdNuyO6srHDUW31epUsz6sSczMXMHcQx0jbSrvRtVkC89KbAmQ8aCYBBYoLgUEEycjDXbxrRxDpphbJi6XRtRlK6yuYEaGCZAGk6ug+cKajg2HjL1KR3ZR+7k+3J2fRWNzg2HIGazbOWYJUEiWVjqdZLKp9IFXi8N7p0NxgrVBxnGLNuQbi59ggIzM2sIs7sYOlQ8XjjdlLRcAyC1sS2mmhPZUz6duVZYXhOGsAXerAZROdu04nxMmeWlcykiQuWlNvrMXB5lG1trr2QE2YiBBIJmo+FxuGur1gQK2ygkLdOXYAAgjeI5SJ8NGLD4q5Hk2h5JPztpMcyNQBynWJpjgcJh7XYTLmOupBY+Phz20rKOSU5fp479/oBNxq2Ua3fTPYvXIw8SrZs40KzIzKVVtR2hbg99P8AgPEevshmGVwSlxf3XQlW0OsEiR4EVF6T2GuYW6qeXlDLGpzIQwjx7NI7PExH6VZKrcX/AJi2xyreAESpkqHhQRPfBO8zLJplTBd6KhcM4ravrmtOD3jZl20ZTqDqKm1qnYCiiipAq6TeYHrrH59qmtKuk3mB66x+faprQCng/n8Z69fyLFNqU8H8/jPXr+RYptQBRRRQBRRRQFR6e+XhPXD+a1bhVR6e+Xg/XD+a1bhVnwjHH/JP7fgKKKKqbBRRRQBRXhNacPjLdyeruI8b5WBj0waA30V5NeJcBEggjvFAZUUCoXGOLWcLaN7EXFt2xpJ5k7AAaljyA1oCaag3sO12Q5KofmjcjxPKfD/WonCekeHxQBsvIM6HsnTvU6xrO32UwXG2ySouoW7gwJHs9h+yqupAyGS2AqgAbBQNh4DkKh4qzml7qrlA8lnOUDmTAifHlFY8QvNZUm1bZ2Mye0x9PeRqdNPCltyzcuZevUkE5smpWNtQNANZ9njWcp76Er/AJuG4hbIaFCIg0uQTbIETBgDkPZUl7wgi2sjbMBoGkDYanxju3qvXukOBV4a7ZV10IEOxEaqFQlgdwPRttMC908toMtuxduNvnf5Jd9iDL+yKtrUV+pgtz3BaDXLtwKgM9uAFGmhblsefOuU4d/0h762uu6lXdusCFVW35KGWggAaxlOxMEa1NxPEf0q8oxeI6m0sFVtqSNuQM9qJ7RBOukVccPxXhuFslVvWlSCWBMu/Ikqe032GsZacoKcbN2zcQWwqWx2jeN0jJ3mcurEEiDuZnvq48G6WIVDXrtvqyYW7IUA8luAmAT36egSKqXCOO4bFYl8PbtDDrobC3GOS+xBzADa28CQATMnnNZ3uE3VcI2AYWOs+WGcXUQZdHREggA5SdCY5c654rJjltx/pknVAa9pR0awjWrQTOr2wB1UEmFjaTuO6m9ejF2rIFXSbzA9dY/PtU1pV0m8wPXWPz7VNakCng/n8Z69fyLFNqU8H8/jPXr+RYpnfvKis7kKqgsxOwA1JPhFAZ0VEfiVpWym4obs6E/SEqn/7FSB6KzGMTMEzjMQSF5kIQGMdwJA9tTT7AkUVov4tEy52AzGFnmYJgeMA/ZWYvDeR/wDe01G4Kr098vB+uH81q3CqX02xKs+GCsCUxGVv7rdgwfYwPtFXSrPhGGP+Sf2/AUUUVU3CiiigPDVcxPCsSqHqWUMb154zlQy3EuBJIU6h2Rtvm1ZKKtGTjwCq2uD4sQTeLSzFx1rjMOtUoqmOxFuRpHdzkasFwHFJZK54bMsAXrkKgEsAY8rPrJGomd4q30u43xmzhbbXLzAAAkL85iBMKOZrTxEl2IaRqt40YbDW/wBKuA3FtqHMyXdVGYqNzJ/nyrlvSnFPjrou326u1anqrQbUTILFgYLnaeWw3JOd7jiYl1OfPcuKXCgxpCkIO5VVx9h8ays2wIGXRRo2y6clHM68683LnlJ9jJzEOJ4IpgIXReZBlpO/aOikncgj2mm/CrRw5It3HW4wiQymFkkksRoTm5bwO6pll8y6QonSOUeP+dY20DZiD2Bz5kiQf/bWGpkamTsEhv2/lHa7l0Jd2bmCIBOUAiOX+VGK4ZhdC9sEMIykyrmIgqTB0/1pXhuMOgYLlKchE7aDURoYH8fZjj+vKm40+Subkoz+SqATLRLR3SZg656MkpXZqpqiy8CfDWyFawcuuiquVSD87XM0k90CKsJ4phroAZJUkiSoiBsZ3AJmOdczxyXS6YZCxcAvdYNCoF5LEHQKcxmS08qS4TEOl8Zb7qCCYBnsa9oidCTpP907aV0RUoqlXoNZ0zEcNwbybbdVOvymisTzzbgz31XeKcOt2mDWsVYzknyCGKyCJyQZME94HdVC4lxy4esYMQFMasZaD2pPIRJkd0Uz6P4bqx1szcZeyDAKggEsQdZjKNfb41eOlb5+RDmNuJYG26LbW2hKnssS3YYR2yWEs0gE7ySZ5066OdJMXhVi+9rEJEA6rcleWfKc+m0gnxpGLjqBmjKdB+8d9ucd5NeWbrO+eAABCjcL/v3+NIuUeGRrZ1fovxoYgNFkWoMxmkmSdSIEEmT40+qjfB1bIe7JMlV39J5Vea7cTbjbLp2hV0m8wPXWPz7VNaVdJvMD11j8+1TWtCRTwfz+M9ev5FipPFuHi/bNpyQjEZwPnKDJQ+BiD4SOdRuD+fxnr1/IsU2NSm07QK6eiyQB1r9lbSqWCtlFi472999Hyyf3Qd5rzE9FrZDE3GUFb6sYXycQ4dtY0gjTw3rRieipuYo3HZTanNBWXcl7T5XOxtjqsoHINRd6HAtdYXQA5EIbcpAzwHXMA4AuaRljIpMkGepT75P9e/IrXyMLHRS08OL5eWZycqkE3eubsH5qkYltBuAuu85YnonYnKbsNcMQQvbIFrcbtAsj2E8q2WuiCgp8sxCOGjUDRLKyMrCH+RkNrGdtDM1swXRVbb23W4CbbhtUGpysrHfRmmc3hzo8vmpv0FCHpXwsYcWFDM2a8CSYmVt2bf8AK2D6Sa6DVN+ETfC+t92rlXPJtpNmWP8Akn9vwFFFBqhuFFVW7xxsPbuvcY3ct9rShyiCEUvJZU0MBt9Ntq1r0y0B6pYNxF7VzKSLl0Wx1YyHOyzJGkSNda3Xw+R8Ii0W6ikvRvj4xXWQoXqyo0fNIdQwJ0BUwdiKn8S4jbsWzcuuFUczz8AOZ8KynFwdSFmHGuK2sLZe/ebKiCT3k8lUc2J0Ar5z6XdLXxN+7d1KsFVN4VRmzoP/AGvBI5686a9PunT4x8tsRaUMVXXdTl15Fj3iYB051GwHCM/WYe3BQ2UIuMCO2XzXNTMNlgad1cs5mE5WI+Dk2rq3AwBtuLU8wGKZjrI8kka/z26T+lsQAyTLQDBAPgBvOh5VV2TB4Rijk32JV7mYiAQtwhl5ggpGveKmXOlVsYg65goeSNdFVCF20liw9K1hNOW9FUOMdalY0OwyDQDwkaAAHc1Gv2mRApbsRqVYSPD7efgaU4vpbbRwJn5RldgCRCqYjnq5EDuHjUfhXHDiwWdskFVCKCWZigbTlyfWqqEqtlkMbKZ2K2xKZh1jCIVeYBjeBGngOVWDh1xsTiLFkIBb67reXkwIG2mVLZQeBA8aT4VgQEGgBnIIlp5ntaDxNOOCNcXEyhmZkkgICCIBB3IbXvkL3wbRlvRZM28Rs9WLgVsr371xTcJjJhkZs7nuBYNr3Ke+qBxvHfLXLoU+Stm2gie0ZVNNW7Cg95LGrZ0gu2yOqsP193VXMMLSAHycw3GYlj3mKgpwtbXyj9phJLEHNJIkqo2Po1OvKrOSQbEPAuBPnz3xJB8gQQG3MxoWBOw0BH2PGuqkkKD2u0WI0MeUe8yAI038K2KGKyzZF2G3k8oG23Of5VvVlUAW0zToDyHcR3z3+FUlJtkMgMGcSRlUjtM3lEAcpghd+XPamuBsAKGK5R8xT/AsD/Af57azYMhrgzNuE3E95796lC+ACznb7B/v/wDVUbILh0CSGu98L/M1cqpfwe3MxuHwXTw1jTlV0rtwfsRtDgVdJvMD11j8+1TWlXSbzA9dY/PtU1rYsKeD+fxnr1/IsU2pTwfz+M9ev5Fim1AFFFFAFFFFAU34RN8N633auVU74Qx/y3rf9KuNWfCMMf8AJP7fgKKKKqbmJWtF7A23YMyBisET3gyDG0g6jurVxTilqws3GjuUeUfQK57xvpjevylnsJMEqde6C0z7BVZZFAznljHkt/SLpVh8IDmIZ/3FIn293Lx1Glcv4jxy9jLudycomFgqB3Kv8J5mPZS7ijiyudRnedC06d58B4aVFOOcOrsSqdXM6kSf855VzTm5HLPLKRGxHBOrtkWyGbNMnSO0DAAG0iTFTsW2Iuyq/J2SDCmdgzEQv/blWKyxNxbtlupDNm5/O03kbbxWXC8Voqt5ZXP2vKyk6d8cqq/mU1SRULt8m3dz2ybgbKW5klW5dwYma0XL6BmAUxnZTJ5tlAJ9En7BVj4j1gxFvskIbpYdx7ABk8vnf6Vnf4NZuyoIHa6xlQ6ltdSDsNqupI01rzKxw7DG4LkyANdOerAj0xH20LduIENklMihzB1kKQTtroTrT3DIFt9gABHzAyTJI8lm9Oh33pk/Buvt23tQo1zCAIMQQDOu9Q57jXuVnCcVcXrRe4xQMWMc5Q+Udzvz8avHBeP5rlpNn/R1uAg6DXKw1Eb+HOqyeGGy9pSJGVhc0BOoIGu41j7ai4CxlYEHIyWVUkyJ7egAPLyfaZqJaZFlNF+xl9LaF28lZ/3jvaaLFlnAmNTMncgEHw08f51y+9xfEGTmJzZtD2tSXIgcvKGngKaYPpJiBCZxl1DEqNAANNPR/rVXiaRZui/QuoEEndjGg2gCO4V4LoUkKsnmToPae70VWcJ0gkQFYf3gCZjTnqSe+mtjGEgkgoseU4iDyAH+Qnas3FkaojO82Xtbk+weECt9jBltSZg6T6P/ADaoODtro7FmnbMBP/n+u9WrhuAu3VlEYgc9Br7d6rT4RN3wNegtnK1wD90emSTvVwpB0b4fctly65ZAA1HKe6n9d+BNQVm8OBV0m8wPXWPz7VNaVdJvMD11j8+1TWtSwg4Tef8ATMWgt/Jl1Y3Mw0fqrA6vLv5Pan2U/pTwfz+M9ev5Fim1AFFFFAFFFFAU/wCEP/8AG9b/AKU96SY5rOFvXUjMlslZ2nl6T4Uh+ET/APG9b7tKfhWLBrWZ5tEE5AxEEeU7DYiGUDff00yOoWcrlplN/T8FP4Z00xtpDkvO6DWWXORI10YTAPIGpHHenGNuW7Y6/qZHynVgBgTAEtuJPdSG2irdPYUISAEmc4gHbu51vTNbuSwEl5LaFWDDswO8AabRpXHqZhrl3NmM4i95B1oZc8Akmcw2bczSvC8RNkPoAToqASg2gga6jWfRtUTiWLaCRsEMSTIAiACB468q12RcKgeUEYlVAMA8z/ekSdP86UK8xhc4iSmS5Bk6NGwJgzGkjUzUe9iSmVs4KEhgCQ2kgSPGfTtUW7kM5AApBEnTnroAZHLSs7DFlVmgBZEwSFj5pWNDoN+VKFGS2TDm2wAmUCTuNJ9o/iKZ4TEW2u23JMsI7gs6CdNCSP8AWNKW4Z+0cqNmYyRp5JnUgnQlp0rdeuWhbaRlcGAoMmSJBHPXeDtB7qUKGeN4iEchlzW13IJ7tYA5DnO81GLEXXNsiQhbsr+9PeeX8Ty0qLcuMzqotsA/buCASHIkspgQdBzOnKtVoKJcSjE5So0ec2qwCZExEjYRShRLwF62zXLJSCYiCcxbTQQdIPp3q2cO4e1tBnQCB5PzR4k6kknU/wCVRMBwy3bc32tw2uVSdT/eP97uHIfwZ28U10xDQd1HL0msZyvgskRLt0QAQACZiN/GPZS7i3BOuQBVZTmD5spHk8gNIG2ntq2WbJAgKqejU1rdI0Nwkz/dqilT2LUc9x3CmBPYAUacoHtowHCBuwOUyZ1302NXdsFbDSchjbMdZqXZ6OXsVDIhFqfKOmfvyzsPGNda0jJvZFNDZVsJw0JDMCZ1AjWO+aecK6PYjEXM2QEDYtoifz1/j4Cug8L6KWbYlxmY76mB4Cn1q0FAVQABsBsK2jgb3kbxwdyu8H6IWrYBuxceZ18keEc+/WrIFivaK6YxUVsdCSXAUUUVYkQ9Lrzi3bC28ytfsh2zAZALtsgx86TA075p7SrpN5geusfn2qbUAp4P5/GevX8ixTalPB/P4z16/kWKbUAUUUUAUUUUBTfhE3wvrfdrV8KGCstYFx3y3VGW2sjt5mTMI3MATp/Gtvwib4X1vu1r+EbpOcNba1bA61rZYORItjUZlHNp28Y3qMlaNzldap38vwcdxLhVZAVJE28rFcyNmAcxuD2fCCaxXiQRCrZm7Qyknu3J0nTQ938ajZC8MYBuMZJOrAgHbQBiRE99YvhbhTtIR1aZu0RqYgwdZJIrl2MKRpv4YsikmWYGF0lo745gzvpW8EZcqOVuDUkNodYA7tuZ21M1hfEwhnIvaVm0JJIJ9E9xGup1rUcRmuOCWByT2iNROkciI7qksSrWQKFNlWaCwn50TrmiYJnbepqMcmQFFNwkRm2BgsZO8zAOvL0VF4hcZGtAXVB1H95MoPONQSY9IqBgOIkYgC4eydCZiCTvJHKB6AKirI0toa4wFbmrOiMwDGWkDKxJZi0LPdz39Jeh75LIGy2xGmXKoJ2MAzGgMSDzr3CI2NvKqKz6nNbUM7GOzLZVgDSQxP8AOrAvQjiBb5PDOAE8p7uWTyEFm27oFKZOlleQzdTIrZes2zHUQZGYfO1G52Ed9WLgHRHF4rEfpFuytq0fnXW0BB1KqsljMc40OtS8P0eHDltYniqMULwwtNnCOQTLroMp1HZk/bXYeF4tLtq3ctebdAySpXskadkgEaVuvhpqKnJbPY1hit7lVtdBti9xWIEGQY9Mf61Pw/RICc91vQihf5yTVmoqvQh2N1jj2K7d6KJlIW7cB5TlI/8A5pXgegABJu3y0mdBrruJM6VdqKnow7Dpx7CTC9FMIkHqQxBmWkmfbp7KdAV7RWiilwWSS4CiiipJCiiigCiiigFXSbzA9dY/PtU1pV0m8wPXWPz7VNaAS8NvKt7GFmCjr01JAHmLHfTe3cDAFSCDsQZB9tV2/g2vLxO0sZrjZFnaWw1kCT3Sa34zh98u7K7ZS1vKguMo6tfOKI0VidZ30iRNXjFNc+9gPZomqVc4bj2W8guEPlyq7XGyEGwRlCxBi6ykvE9k+gz8TgMYbbKrHOXJL9cwlJuFAigDJE2wYiYO/O7xJf2RFllVwdjPL291YXsQiCXZVHexAH8a52Olb4QPYCpcu52L3M0rmbfQASZmdqqeMxb3WL3XLseZM/Z3D0Vw5viIwk4x3OjH8PKW72OhfCCwP6KQQQbmhGx8mqv8LlwfpKglY6jUNOvaeAAN+dJ7OJYBVLEKrZgN8p5lQdJ0pn0r4xav31uojuBbCHMFDAqWM785G32UlmjLGu5xZfh8ilOk/Ip1zDYe1l6y45LQ5RFI0E+kjU+nSpN/E4e7GHBKNqoJnbeCefIan/StHGOFW77Pcz5bmTRCIAjSZ3IjuPPnUHg/AjctC4SLYIBTN5eknNoROu3fWezVnM41yYrhWtlsy3Oxs3VvDSIksByE8z3UssW5ZmbUoc0zE5hsAY18N6atx7EEkhuyuhGhXU/OAiRylZNPuA2Te7Rwozk9jq1BNz+9AmI0q26G6IXDMNdxJGTD9og5CVlz4xmkAbyTV76M/BgC/X4wKGy5RbQRO8s5kyT4a+PKrb0P4ALCdZcX5Zx2pM5FPzByHjHP0CrJFaQx+bN8eFcsTXsLbweGuNhrVtBbRnyxGbKCdSNZMbmaLvH7dshLp7eUM2UaAPmy6EyZyEaTHOAaYcQe2LbdbGQjK07EN2csc5mI5zFKMJxHB34cgBiWtwwgkW7ly2M3KCyXCobxjWa64RWndP7e/qbmjFccw19epu2HcOQBbdFIYg2yN2jQ3LZ1PPwMRsHxixh2cpcbqMpc2skm1chmYKc0qpCtK5SoYiGEwZeJXAvk0Ua51ZdCcrWYA+cZJs+SNYXXajDYrAXLQYrbRGBt5WgCFVzlZdj8mrtrymtlpUaqVEG7iPSq1ZDZkuZ1ttcyQs9lC5Wc0A5RPd4zpUuzxy217qe1nBykQOy+QPlME/MIM+TrEzpUa8cA5Z3Fok9lsw5vFmGU8zITUTEDapnDkw7/ACtoA7drta9kANr5XZgBtdOdZNQ08P8A6SMaKKKxJCiiigCiiigCiiigCiiigFXSbzA9dY/PtU1pV0m8wPXWPz7VNaArYN3rMULJhji7QYgAkIbWHzkA6eTNL8bi+JZnFu2YBbISq8lxAXmA0lbB5+Vy2WVjLlxf0zqTDnF2FmJhWTCq2n/aTryrYnHb5cILQk3ChJzfJgOUl+8sozjbTwgnoxJ6bST+pDHHCjdysLu4uMFJABZATlYxpqPRVR6cdMRbmxZcAnsvcnYn5qn97x5Uu6WdOL6q1lEFtiTmObtIuZliJ8ogAycuh9BqhpiMwfONNIEEEhlU8/Enu2rj+KU0nVLudGKC/czZfxUTAnx5Ec9udaMZjCVcJMhDBG8xy8aX4/EhcwykGJ8qfGDyqTw5hCzlDETrudATB51wwSg1KuB15SdWScYzGSubyOxAYdufnDu8nfSM1aCbwu6k9XniZ0A8sGe7XJ/5Fbb2NMGCVMTmKaH0a61HvkspS5L+AEMN9YjtDTurox/EaY6dK4rf8/UtkyLlWR+J8QuZwiqMpnXQj0+nUbd9R7Vh4tlWyrl0zEkhVA7O0jfQHuoFlAtsQ5OUSWMCWKaDvGXMNB/ttSxnsyHiLekGe1GnKd6yWy2OSS1u5bjrgfBkxuLwltyyFs2c7swVCfZtE8q7Z0a6N2MEmSyu+rMQJP2AADwri3Bsa2GxGGvJqRm7LbaoZ29Ndb6P9MrN/s3ItXOQLdlvQxjXwNbYskeHyXXw+lWkWeivFYHUGa9rpIF/HBa6km+YRSrSNwyupQjxDhY8aXWeA4VZaZO7l2Uk53e52pEr27rnSN42AprxXCrctlGbKJUk6fNYNz9FJV6M2nIfrQyC4bi6KQc15bzBmntAOoC7ZR371tjklGnJohktuD2DlJuMTaEKxcSgm2R4b213BnWZk1EHAcGZXrCchzMvW/OdGUO3OSlwxrGoO+tZr0WUFyHBzMWXMGJUtc6w6hxs20ZSPHWck6NwhXrAxPVnMya5rShcwKssSF2Ec9SNKuppf3fv2wb36OWWOYlySyuxzeWyOrqWgcmRdo0EVN4bw5LIbJPabMZjeANAAANB3a85qs9IOM2cHe4dZvO5bMVByEl/kzbB7IiS7roNpq51TIsiim26fHrX/gVBRRS/EcSy30s9Wxzozh5XKFQoGmTP/UXl31kk3wSMKKWLx7DkwLqn2+rgRuSettxA1zDvFbLHGLDlVW6pL+SO89rT09h9N+yanRLswT6KKKqAooooAooooBV0m8wPXWPz7VNaVdJvMD11j8+1TWgFPCB8vjPXr+RYprFKuD+fxnr1/IsUzuvlUseQJ+ygOL9NMYTir9ydFciPBez/AJTSVcehkA6xOvL01KxzdaXYwS5JM6jtGdRSe3w9wIISJM6aDXTQeFeVtJts7MjyQ/bxRExajUuNWHZI3IAkkjlJ/lW7hyBikiD1a5T3lNGGvoqBjMKVZc06A6DNlk8o1j/OtOJtNaUFWIG3iDsYg6aSK302qs4VKnuiycVcG0WAzZSGERurA7/w9tRrsiQV7UgkMScxadgDygjT92Kh4TEWzb1udoABVMgAAjYHfbemGLxaC6h1YhHAgTqerjX0H+NZKLWx0vJGS1N1werbSAXVjlEAsGA0G5B9FQ8HYVxaLGZssY1gEBIjx1P21JOIbU3SoHKSA/2TzI/h3VC4aLrBAtqSi5dQYjQyTEDyasos53nx+0abmMydWJZCBzBIEgzJI0nv3rZZxTGXzdpQN/m6mR4zMen0V4UdryE5ZEwo7QykDNMxqIH21u4NZtgO7Moh2ESIULoD7Y08DVmqRXHLXKost3R3pficL2QvW2t8rSO6ckSQfs9Fdc4PxmziUD2nBkSVOjL4MvI189XOKFmXq8yroTprGZDMf9s/bTLE3haAuWyRvLKRnPhpse4TVsc5xJyZoJ82XD4Z+KODawwnIym4+0EhgFEekeG9UTh+KvvhxYFx7doXQ/VjyYJUhcw+dMGPE+io3HMXexE3bl0sYAGYEnKvaUSNiTpHOttnitu1aSzdt6nKWc7ET2QBAOjSTvt6Z0crdnK5anaLA3Ert02rxvG2uHtKFUN2gEGpXXyjEydwRtFWe58Jxaz2LBW41stbMhsxUgGU3UEZo1I7J33PP7mMtOkte8oA6ITAa64cBtNkQGee2lQnxetkFPNb98vMz2AdFJgGeWvOik0SpNF4wXTEXr1p8bbF39FuG4ly0AuQEZD1iMZIXOjSs6r4V0vh3SLDXuryXRNwuEVpV26ow8K0HQ+FcYxd9R1RuXD1d+y3XOOrUQNbaOsEAghVnKCdNTpSLF8Xv2MRbvdpby7BmJKi4rhmM/8Adm9MVqss2kn5F4za5PpW5eVYDMBmMLJ3Opgd5gH7KgcXFm2GxN4kCzZuAkE6I2UvoNSfk1iK4ZxvprfvjBOWM4dFuSDq93shixKiDEjT941l8IfS+9exTKjkWFXqGAMh5g3JI/vKpBGwHianqVwadRHXMJ0Yw5RbuHcgtDq51H/R1yiBMWU38ZmTUnh3Re3ba1cZne5bJbMY1Zg4YxEgfKN2QY2O4muW/Bl07e3fGHvuP0dhkt6DsPJM5pGhzNyPzfb0vhHTCzfx2IwQIDWYyGfOET1oA70MAx3+FbeIm1uyYtMsNq+reSyn0EGtk0g+LL1trj2gozYkXIBALW+pVMpMb5xMeFQbHC8eFXNeJaB1nyhMgfo8hNOyxC3xmEauD6LrFF/2Ray2hh317VQwHBcXbS4AxEtKL1rGA9669wnaXKOms7jQjc2Hgtu6ti2t85roQBzMy3PXnUZMajxJMImzXtIeO4XENdS5Y+bZdSZEy72DAB0zFEuQToDE1qY4tbob5Q2lUHKeqLEDPnV4I7R7EFZ2H96YWO0naJJ3SbzA9dY/PtU1pLx27nwqNlK5rmHOVhDLN60YYciNqdVmBTwfz+M9ev5Fiml22GBUiQRBHeDvSvg/n8Z69fyLFNqAVW+jeEXbD2vaoP8AOoN/oRgXJLWJkz5TQPQJgVY6Kroj2Ev1clK4j8F/Dr29t1/7bjQfSDIrV+yrARlAuBY2BXXxJyzNXqtX6QklcyyBJEiQO8jkKaF2KOEX5FLxfwWYF0yqHtmPKUjX0giPsqDifglsMFAvtC6AOgIju0KnvroS4hSJDKREzIiO+e7xrFMZbJgXEJ7gwJ/nTprsQ8UexQH+CexlIDqCfndXJnvnPM71JwXwbrbQoL8g6x1YA5dzTyFXtXB1BBrxLgMgEEgwYOx3g92hFR04jow7HOsR8HF4uHXEWVKqygdUSCGykyMw/dFYYP4KEJ/4i4GH/pjL7NQdPbXSqhccsPcw95LRi49plQzEMVIHaG2vOkcUW0iOjDsVbD/BXw5QR1dwk8zcafZG3sqW/wAHfDz/ANJvZdub9/lb1t43hcddYraPV22ssjAssh2S6AZAJBzmyQQds20QdlzA4kvbaTCvaYrnEkKlxbgJC9rVkMeBituhGrtFtEexG/Z3gPon+9ue9VX6V/BIl0J+jXnBzjMLhBAQkSVIAMgCYO/hVlxWD4i9pkZxJTL2WUEtlAz5suiZs0gQ2qxGorccHxAFitxd7mVZUA5nxJTMckyFbDD2NvrM+Hj/AJIhwj2FOB+CjBpays1xniDczR/8PJjwpRxP4Jytpzh75e4ZOVlRQdCNDlJBOnON6u3A8JilYviGk9WUBJHK5cKFlWBPVssx9p3qDwi3xB3PW3GVFDAzkGe4FsRl+Tnqc/X6kTqPCI8NFt7rb3sQ8cX5HMbHwbcVNuGt2Rnym4OtEkq0iezE+3lUu78F3ELqoH6hAo1i4SW7v+np9sV0H9A4iyoty5MXrbGGVTlS5aZs5VdQVW4AB3gGZ02jBcRyZReVT1AUQE87lgtJG+aCNIgbU8LH/JEdNHKG+CriCoywO+QQZmNFEz38qWHoHxU22BwzsfK+bJbvknu/2ru3B8FiUxDvefOjWwi9rQZLt4qSuUDMbb25I/dM8qfVnPEouk7JWNHzFZ4HesunWWXt3FYFSykQV5677H+HfU3hfF+pupixl7NzrGEwSGZiVABkk5jprqR3V9HMgJBIEjYxqJ7qg3+D4Z9GsWWIIbVFmZ0bbvH8KzeP5kdL5hguNWbltLmcLnUMFcgMAwBhlJ0OtS0xSHZ1PoYVpu46yCUZ0DLlzKSJAuHKkjuZtB3molzFYQgybR1CkQDJJIAiNZKsNOYPdWumfkjUbTS/jmHuPbAtEhg06MVkQdCRqRJGgI9OkGFiL2CIILWwAheeQQDV52ygc6S4roYl3MLeKdShgqrGFMBgDB0MMDpyNVbyQaekknHhONnN125JdeseCueyQqEjs9hbqyIPa9o03ODcQNy0RigtsZc6yxMZ2zKG5kWsgBO7Ak70w6I8Gv4ZHW/f64kjKZcwBy7RNWCt4fEyq6XoRQp6TeYHrrH59qm1Kuk3mB66x+faprWRIh4VjUGLxdktDl1uAa+R1NhZnbytImad9avePtqJiuE4e4c1yxacnm9tWOmm5HdWn9XMH9Uw/wBzb92gGPWr3j7aOtXvH20u/VzB/VMP9zb92j9XMH9Uw/3Nv3aAY9Yv7w+2qvjOE3GNwJ1aoz9YVZw2dhdR8s5cyrcVWVwcwEiBA1b/AKu4P6ph/ubfu0fq7g/qmH+5t+7V4TcHaDEOM4HdZcRHVj9ItXreXPpa67KAdtRozsBzY771Nv8ACGLXCroufFWroYEZgltLandSM0odNaY/q7g/qmH+5t+7R+ruD+qYf7m37tXeefv38iKI+F4a36IcObzW2OcdZbZc4zOxBBIiYPd3xXPsP8FmKQ3MnFnRWcsMueWkDtPFwdvlz2HoHSf1dwf1TD/c2/do/V3B/VMP9zb92sJxU3bN8WaeNVE57+zTGf21e/xP6tH7NMZ/bV7/ABP6tdC/VzB/VMP9zb92j9XMH9Uw/wBzb92qdKJp4zL3Xojnv7M8Z/bV7/E/q0fs0xn9tXv8T+rV3fo/hJP/AAmH+5t+7Uiz0ewZH/KYf7m37tOlEeMy916IoH7NMZ/bV7/E/q1Gv9AsQly3abjl4PczZBF0zkEtqLsDTvNdL/VzB/VMP9zb92oz8BwgkDC4cDu6q37tOlEeMy916Iov7M8Z/bV7/E/q17+zTGf21e/xP6tXb4gwn1TD/c2/dqVb6PYMgf8ACYf7m37tOlEeMy916I5/+zTGf21e/wAT+rXo+DfGjbjd/wC25/WroP6uYP6ph/ubfu0fq5g/qmH+5t+7TpRHjMvdeiOf/s4xv9uX/tu/1qP2cY3+3L/23f61X650dwcH/hMP9zb92op4BhPqmH+5t+7TpRI8Xl+Xoil/s4xv9uX/ALbn9avMB8HOMTFJdbi1whV84C3WbnsAOzLl2OsjXar7Z6P4Qj/lMP8Ac2/drZ+ruD+qYf7m37tT04h/F5a8vRCvi/R3rr3Wi8FabOsAlktPmdG8GOUgjYqOUisB0bJFpWvALZVbaFCVYopmSwIIeFTbbtd8Bv8Aq7g/qmH+5t+7R+ruD+qYf7m37tdCzzqr4OWkK8RwAtZa31qAtg3w0gaZn/6hE+095JpnwjACy149ZmF24HEszERbtpBZiSdUJ9te/q7g/qmH+5t+7R+rmD+qYf7m37tRLLJqmyRj1o7x9tHWr3j7aXfq5g/qmH+5t+7R+rmD+qYf7m37tZgi9LMdbW3bQsM1y/ZCDUyRdtk7baA709pfa4HhVIK4awpBkEWkBBGoIIHfU6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8" name="AutoShape 6" descr="data:image/jpeg;base64,/9j/4AAQSkZJRgABAQAAAQABAAD/2wCEAAkGBxMTEhUTEhIVFRUWFh8YFxcYGBkdGBgYGB4aHxoYGBgdHSggHRomGxgYITEjJSkrMi4uGyI1ODMsNygtLisBCgoKDg0OGhAQGyslICYtKy0tLS0tLS0tLS0tKy0tLS0rLS0tLS0tLTUtLS0uLS0tLS0tLS0tLS0tLS0tLS0tLf/AABEIAMsA+QMBIgACEQEDEQH/xAAcAAACAgMBAQAAAAAAAAAAAAAABQQGAgMHAQj/xABMEAACAQIEAgUGCgcGBQQDAAABAhEAAwQSITEFQQYTIlFhMjNxc4HSBxUjQlNUkZOUsxQWF1KhsdNVYqPB0eEkNENy8GOCovFEkrL/xAAZAQEAAwEBAAAAAAAAAAAAAAAAAQIDBAX/xAAuEQACAgEDAgQFBAMBAAAAAAAAAQIRAxIhMRNRFEGR8ARhcYGxIjIzQlKh4cH/2gAMAwEAAhEDEQA/AOmWcE97F4gtfui1bZba20dlGY27T58ysP3mERzmmPxGn0uJ/EXferHg/n8Z69fyLFNqAV/EafS4n8Rd96j4jT6XE/iLvvU0ooBX8Rp9LifxF33q8+I0+lxP4i771LuOdILtl7qqikJ1MEjT5VnDZu0D80RAqHj+lV23auXfkxlVgqZSc1xcP18sc4yg6wI2XcE1tH4ecqr37si0PviNPpcT+Iu+9R8Rp9LifxF33qy4Rj2utfDLl6u9kUc46u23a1ImXO3KKZVk006ZIr+I0+lxP4i771HxGn0uJ/EXfeppRUAV/EafS4n8Rd96j4jT6XE/iLvvU0ooBX8Rp9LifxF33qPiNPpcT+Iu+9TSigFfxGn0uJ/EXfeqNe6PsbiFcTiFtic6dbcJeR2YfPKwddN6e0UAr+I0+lxP4i771HxGn0uJ/EXfeppRQCv4jT6XE/iLvvUfEafS4n8Rd96mlFAK/iNPpcT+Iu+9R8Rp9LifxF33qaUUAr+I0+lxP4i771efEafS4n8Rd96mV66FUsxACiSTyA3NKMNiHxBNy25S2NE0Msy7k66rJiPDedgN3xGn0uJ/EXfeo+I0+lxP4i771bcBxMXGZCrI66lWy6iSMylSQRKnuMRIEip9AK/iNPpcT+Iu+9R8Rp9LifxF33qaUUAr+I0+lxP4i771HxGn0uJ/EXfeppRQFX47w17S27lrEX1y3rYdWuO4dXuIpXtNp5Xcas0Us6TeYHrrH59qmtAKeD+fxnr1/IsU2pTwfz+M9ev5Fim1AFFFFAarmGRpzIpmJkAzG0+isHwNomTbQmMslROXbLttBOnjUiilsFT6X8Tu2LtgWVAzvmbYdY2i5D7CNT4d1WtDoNI8O6qf09HyuDP/AKsf/K3/AKVcas+EY42+pNfT8BRRRVTYKKKKAKKKKAKgcV4h1PVkjR7mVj+6MjsW8fI/jU+tV/Dq8ZlDZTmE8jBE/YSPbUqr3Apv9JbKZM4dS6l1BAkouSXAnUfKLoJbw0plj8YLSF2DEAgHKJOpAk8gBMknQCSa0rwiyAALYEbb6AwCJnyYVdNuyO6srHDUW31epUsz6sSczMXMHcQx0jbSrvRtVkC89KbAmQ8aCYBBYoLgUEEycjDXbxrRxDpphbJi6XRtRlK6yuYEaGCZAGk6ug+cKajg2HjL1KR3ZR+7k+3J2fRWNzg2HIGazbOWYJUEiWVjqdZLKp9IFXi8N7p0NxgrVBxnGLNuQbi59ggIzM2sIs7sYOlQ8XjjdlLRcAyC1sS2mmhPZUz6duVZYXhOGsAXerAZROdu04nxMmeWlcykiQuWlNvrMXB5lG1trr2QE2YiBBIJmo+FxuGur1gQK2ygkLdOXYAAgjeI5SJ8NGLD4q5Hk2h5JPztpMcyNQBynWJpjgcJh7XYTLmOupBY+Phz20rKOSU5fp479/oBNxq2Ua3fTPYvXIw8SrZs40KzIzKVVtR2hbg99P8AgPEevshmGVwSlxf3XQlW0OsEiR4EVF6T2GuYW6qeXlDLGpzIQwjx7NI7PExH6VZKrcX/AJi2xyreAESpkqHhQRPfBO8zLJplTBd6KhcM4ravrmtOD3jZl20ZTqDqKm1qnYCiiipAq6TeYHrrH59qmtKuk3mB66x+faprQCng/n8Z69fyLFNqU8H8/jPXr+RYptQBRRRQBRRRQFR6e+XhPXD+a1bhVR6e+Xg/XD+a1bhVnwjHH/JP7fgKKKKqbBRRRQBRXhNacPjLdyeruI8b5WBj0waA30V5NeJcBEggjvFAZUUCoXGOLWcLaN7EXFt2xpJ5k7AAaljyA1oCaag3sO12Q5KofmjcjxPKfD/WonCekeHxQBsvIM6HsnTvU6xrO32UwXG2ySouoW7gwJHs9h+yqupAyGS2AqgAbBQNh4DkKh4qzml7qrlA8lnOUDmTAifHlFY8QvNZUm1bZ2Mye0x9PeRqdNPCltyzcuZevUkE5smpWNtQNANZ9njWcp76Er/AJuG4hbIaFCIg0uQTbIETBgDkPZUl7wgi2sjbMBoGkDYanxju3qvXukOBV4a7ZV10IEOxEaqFQlgdwPRttMC908toMtuxduNvnf5Jd9iDL+yKtrUV+pgtz3BaDXLtwKgM9uAFGmhblsefOuU4d/0h762uu6lXdusCFVW35KGWggAaxlOxMEa1NxPEf0q8oxeI6m0sFVtqSNuQM9qJ7RBOukVccPxXhuFslVvWlSCWBMu/Ikqe032GsZacoKcbN2zcQWwqWx2jeN0jJ3mcurEEiDuZnvq48G6WIVDXrtvqyYW7IUA8luAmAT36egSKqXCOO4bFYl8PbtDDrobC3GOS+xBzADa28CQATMnnNZ3uE3VcI2AYWOs+WGcXUQZdHREggA5SdCY5c654rJjltx/pknVAa9pR0awjWrQTOr2wB1UEmFjaTuO6m9ejF2rIFXSbzA9dY/PtU1pV0m8wPXWPz7VNakCng/n8Z69fyLFNqU8H8/jPXr+RYpnfvKis7kKqgsxOwA1JPhFAZ0VEfiVpWym4obs6E/SEqn/7FSB6KzGMTMEzjMQSF5kIQGMdwJA9tTT7AkUVov4tEy52AzGFnmYJgeMA/ZWYvDeR/wDe01G4Kr098vB+uH81q3CqX02xKs+GCsCUxGVv7rdgwfYwPtFXSrPhGGP+Sf2/AUUUVU3CiiigPDVcxPCsSqHqWUMb154zlQy3EuBJIU6h2Rtvm1ZKKtGTjwCq2uD4sQTeLSzFx1rjMOtUoqmOxFuRpHdzkasFwHFJZK54bMsAXrkKgEsAY8rPrJGomd4q30u43xmzhbbXLzAAAkL85iBMKOZrTxEl2IaRqt40YbDW/wBKuA3FtqHMyXdVGYqNzJ/nyrlvSnFPjrou326u1anqrQbUTILFgYLnaeWw3JOd7jiYl1OfPcuKXCgxpCkIO5VVx9h8ays2wIGXRRo2y6clHM68683LnlJ9jJzEOJ4IpgIXReZBlpO/aOikncgj2mm/CrRw5It3HW4wiQymFkkksRoTm5bwO6pll8y6QonSOUeP+dY20DZiD2Bz5kiQf/bWGpkamTsEhv2/lHa7l0Jd2bmCIBOUAiOX+VGK4ZhdC9sEMIykyrmIgqTB0/1pXhuMOgYLlKchE7aDURoYH8fZjj+vKm40+Subkoz+SqATLRLR3SZg656MkpXZqpqiy8CfDWyFawcuuiquVSD87XM0k90CKsJ4phroAZJUkiSoiBsZ3AJmOdczxyXS6YZCxcAvdYNCoF5LEHQKcxmS08qS4TEOl8Zb7qCCYBnsa9oidCTpP907aV0RUoqlXoNZ0zEcNwbybbdVOvymisTzzbgz31XeKcOt2mDWsVYzknyCGKyCJyQZME94HdVC4lxy4esYMQFMasZaD2pPIRJkd0Uz6P4bqx1szcZeyDAKggEsQdZjKNfb41eOlb5+RDmNuJYG26LbW2hKnssS3YYR2yWEs0gE7ySZ5066OdJMXhVi+9rEJEA6rcleWfKc+m0gnxpGLjqBmjKdB+8d9ucd5NeWbrO+eAABCjcL/v3+NIuUeGRrZ1fovxoYgNFkWoMxmkmSdSIEEmT40+qjfB1bIe7JMlV39J5Vea7cTbjbLp2hV0m8wPXWPz7VNaVdJvMD11j8+1TWtCRTwfz+M9ev5FipPFuHi/bNpyQjEZwPnKDJQ+BiD4SOdRuD+fxnr1/IsU2NSm07QK6eiyQB1r9lbSqWCtlFi472999Hyyf3Qd5rzE9FrZDE3GUFb6sYXycQ4dtY0gjTw3rRieipuYo3HZTanNBWXcl7T5XOxtjqsoHINRd6HAtdYXQA5EIbcpAzwHXMA4AuaRljIpMkGepT75P9e/IrXyMLHRS08OL5eWZycqkE3eubsH5qkYltBuAuu85YnonYnKbsNcMQQvbIFrcbtAsj2E8q2WuiCgp8sxCOGjUDRLKyMrCH+RkNrGdtDM1swXRVbb23W4CbbhtUGpysrHfRmmc3hzo8vmpv0FCHpXwsYcWFDM2a8CSYmVt2bf8AK2D6Sa6DVN+ETfC+t92rlXPJtpNmWP8Akn9vwFFFBqhuFFVW7xxsPbuvcY3ct9rShyiCEUvJZU0MBt9Ntq1r0y0B6pYNxF7VzKSLl0Wx1YyHOyzJGkSNda3Xw+R8Ii0W6ikvRvj4xXWQoXqyo0fNIdQwJ0BUwdiKn8S4jbsWzcuuFUczz8AOZ8KynFwdSFmHGuK2sLZe/ebKiCT3k8lUc2J0Ar5z6XdLXxN+7d1KsFVN4VRmzoP/AGvBI5686a9PunT4x8tsRaUMVXXdTl15Fj3iYB051GwHCM/WYe3BQ2UIuMCO2XzXNTMNlgad1cs5mE5WI+Dk2rq3AwBtuLU8wGKZjrI8kka/z26T+lsQAyTLQDBAPgBvOh5VV2TB4Rijk32JV7mYiAQtwhl5ggpGveKmXOlVsYg65goeSNdFVCF20liw9K1hNOW9FUOMdalY0OwyDQDwkaAAHc1Gv2mRApbsRqVYSPD7efgaU4vpbbRwJn5RldgCRCqYjnq5EDuHjUfhXHDiwWdskFVCKCWZigbTlyfWqqEqtlkMbKZ2K2xKZh1jCIVeYBjeBGngOVWDh1xsTiLFkIBb67reXkwIG2mVLZQeBA8aT4VgQEGgBnIIlp5ntaDxNOOCNcXEyhmZkkgICCIBB3IbXvkL3wbRlvRZM28Rs9WLgVsr371xTcJjJhkZs7nuBYNr3Ke+qBxvHfLXLoU+Stm2gie0ZVNNW7Cg95LGrZ0gu2yOqsP193VXMMLSAHycw3GYlj3mKgpwtbXyj9phJLEHNJIkqo2Po1OvKrOSQbEPAuBPnz3xJB8gQQG3MxoWBOw0BH2PGuqkkKD2u0WI0MeUe8yAI038K2KGKyzZF2G3k8oG23Of5VvVlUAW0zToDyHcR3z3+FUlJtkMgMGcSRlUjtM3lEAcpghd+XPamuBsAKGK5R8xT/AsD/Af57azYMhrgzNuE3E95796lC+ACznb7B/v/wDVUbILh0CSGu98L/M1cqpfwe3MxuHwXTw1jTlV0rtwfsRtDgVdJvMD11j8+1TWlXSbzA9dY/PtU1rYsKeD+fxnr1/IsU2pTwfz+M9ev5Fim1AFFFFAFFFFAU34RN8N633auVU74Qx/y3rf9KuNWfCMMf8AJP7fgKKKKqbmJWtF7A23YMyBisET3gyDG0g6jurVxTilqws3GjuUeUfQK57xvpjevylnsJMEqde6C0z7BVZZFAznljHkt/SLpVh8IDmIZ/3FIn293Lx1Glcv4jxy9jLudycomFgqB3Kv8J5mPZS7ijiyudRnedC06d58B4aVFOOcOrsSqdXM6kSf855VzTm5HLPLKRGxHBOrtkWyGbNMnSO0DAAG0iTFTsW2Iuyq/J2SDCmdgzEQv/blWKyxNxbtlupDNm5/O03kbbxWXC8Voqt5ZXP2vKyk6d8cqq/mU1SRULt8m3dz2ybgbKW5klW5dwYma0XL6BmAUxnZTJ5tlAJ9En7BVj4j1gxFvskIbpYdx7ABk8vnf6Vnf4NZuyoIHa6xlQ6ltdSDsNqupI01rzKxw7DG4LkyANdOerAj0xH20LduIENklMihzB1kKQTtroTrT3DIFt9gABHzAyTJI8lm9Oh33pk/Buvt23tQo1zCAIMQQDOu9Q57jXuVnCcVcXrRe4xQMWMc5Q+Udzvz8avHBeP5rlpNn/R1uAg6DXKw1Eb+HOqyeGGy9pSJGVhc0BOoIGu41j7ai4CxlYEHIyWVUkyJ7egAPLyfaZqJaZFlNF+xl9LaF28lZ/3jvaaLFlnAmNTMncgEHw08f51y+9xfEGTmJzZtD2tSXIgcvKGngKaYPpJiBCZxl1DEqNAANNPR/rVXiaRZui/QuoEEndjGg2gCO4V4LoUkKsnmToPae70VWcJ0gkQFYf3gCZjTnqSe+mtjGEgkgoseU4iDyAH+Qnas3FkaojO82Xtbk+weECt9jBltSZg6T6P/ADaoODtro7FmnbMBP/n+u9WrhuAu3VlEYgc9Br7d6rT4RN3wNegtnK1wD90emSTvVwpB0b4fctly65ZAA1HKe6n9d+BNQVm8OBV0m8wPXWPz7VNaVdJvMD11j8+1TWtSwg4Tef8ATMWgt/Jl1Y3Mw0fqrA6vLv5Pan2U/pTwfz+M9ev5Fim1AFFFFAFFFFAU/wCEP/8AG9b/AKU96SY5rOFvXUjMlslZ2nl6T4Uh+ET/APG9b7tKfhWLBrWZ5tEE5AxEEeU7DYiGUDff00yOoWcrlplN/T8FP4Z00xtpDkvO6DWWXORI10YTAPIGpHHenGNuW7Y6/qZHynVgBgTAEtuJPdSG2irdPYUISAEmc4gHbu51vTNbuSwEl5LaFWDDswO8AabRpXHqZhrl3NmM4i95B1oZc8Akmcw2bczSvC8RNkPoAToqASg2gga6jWfRtUTiWLaCRsEMSTIAiACB468q12RcKgeUEYlVAMA8z/ekSdP86UK8xhc4iSmS5Bk6NGwJgzGkjUzUe9iSmVs4KEhgCQ2kgSPGfTtUW7kM5AApBEnTnroAZHLSs7DFlVmgBZEwSFj5pWNDoN+VKFGS2TDm2wAmUCTuNJ9o/iKZ4TEW2u23JMsI7gs6CdNCSP8AWNKW4Z+0cqNmYyRp5JnUgnQlp0rdeuWhbaRlcGAoMmSJBHPXeDtB7qUKGeN4iEchlzW13IJ7tYA5DnO81GLEXXNsiQhbsr+9PeeX8Ty0qLcuMzqotsA/buCASHIkspgQdBzOnKtVoKJcSjE5So0ec2qwCZExEjYRShRLwF62zXLJSCYiCcxbTQQdIPp3q2cO4e1tBnQCB5PzR4k6kknU/wCVRMBwy3bc32tw2uVSdT/eP97uHIfwZ28U10xDQd1HL0msZyvgskRLt0QAQACZiN/GPZS7i3BOuQBVZTmD5spHk8gNIG2ntq2WbJAgKqejU1rdI0Nwkz/dqilT2LUc9x3CmBPYAUacoHtowHCBuwOUyZ1302NXdsFbDSchjbMdZqXZ6OXsVDIhFqfKOmfvyzsPGNda0jJvZFNDZVsJw0JDMCZ1AjWO+aecK6PYjEXM2QEDYtoifz1/j4Cug8L6KWbYlxmY76mB4Cn1q0FAVQABsBsK2jgb3kbxwdyu8H6IWrYBuxceZ18keEc+/WrIFivaK6YxUVsdCSXAUUUVYkQ9Lrzi3bC28ytfsh2zAZALtsgx86TA075p7SrpN5geusfn2qbUAp4P5/GevX8ixTalPB/P4z16/kWKbUAUUUUAUUUUBTfhE3wvrfdrV8KGCstYFx3y3VGW2sjt5mTMI3MATp/Gtvwib4X1vu1r+EbpOcNba1bA61rZYORItjUZlHNp28Y3qMlaNzldap38vwcdxLhVZAVJE28rFcyNmAcxuD2fCCaxXiQRCrZm7Qyknu3J0nTQ938ajZC8MYBuMZJOrAgHbQBiRE99YvhbhTtIR1aZu0RqYgwdZJIrl2MKRpv4YsikmWYGF0lo745gzvpW8EZcqOVuDUkNodYA7tuZ21M1hfEwhnIvaVm0JJIJ9E9xGup1rUcRmuOCWByT2iNROkciI7qksSrWQKFNlWaCwn50TrmiYJnbepqMcmQFFNwkRm2BgsZO8zAOvL0VF4hcZGtAXVB1H95MoPONQSY9IqBgOIkYgC4eydCZiCTvJHKB6AKirI0toa4wFbmrOiMwDGWkDKxJZi0LPdz39Jeh75LIGy2xGmXKoJ2MAzGgMSDzr3CI2NvKqKz6nNbUM7GOzLZVgDSQxP8AOrAvQjiBb5PDOAE8p7uWTyEFm27oFKZOlleQzdTIrZes2zHUQZGYfO1G52Ed9WLgHRHF4rEfpFuytq0fnXW0BB1KqsljMc40OtS8P0eHDltYniqMULwwtNnCOQTLroMp1HZk/bXYeF4tLtq3ctebdAySpXskadkgEaVuvhpqKnJbPY1hit7lVtdBti9xWIEGQY9Mf61Pw/RICc91vQihf5yTVmoqvQh2N1jj2K7d6KJlIW7cB5TlI/8A5pXgegABJu3y0mdBrruJM6VdqKnow7Dpx7CTC9FMIkHqQxBmWkmfbp7KdAV7RWiilwWSS4CiiipJCiiigCiiigFXSbzA9dY/PtU1pV0m8wPXWPz7VNaAS8NvKt7GFmCjr01JAHmLHfTe3cDAFSCDsQZB9tV2/g2vLxO0sZrjZFnaWw1kCT3Sa34zh98u7K7ZS1vKguMo6tfOKI0VidZ30iRNXjFNc+9gPZomqVc4bj2W8guEPlyq7XGyEGwRlCxBi6ykvE9k+gz8TgMYbbKrHOXJL9cwlJuFAigDJE2wYiYO/O7xJf2RFllVwdjPL291YXsQiCXZVHexAH8a52Olb4QPYCpcu52L3M0rmbfQASZmdqqeMxb3WL3XLseZM/Z3D0Vw5viIwk4x3OjH8PKW72OhfCCwP6KQQQbmhGx8mqv8LlwfpKglY6jUNOvaeAAN+dJ7OJYBVLEKrZgN8p5lQdJ0pn0r4xav31uojuBbCHMFDAqWM785G32UlmjLGu5xZfh8ilOk/Ip1zDYe1l6y45LQ5RFI0E+kjU+nSpN/E4e7GHBKNqoJnbeCefIan/StHGOFW77Pcz5bmTRCIAjSZ3IjuPPnUHg/AjctC4SLYIBTN5eknNoROu3fWezVnM41yYrhWtlsy3Oxs3VvDSIksByE8z3UssW5ZmbUoc0zE5hsAY18N6atx7EEkhuyuhGhXU/OAiRylZNPuA2Te7Rwozk9jq1BNz+9AmI0q26G6IXDMNdxJGTD9og5CVlz4xmkAbyTV76M/BgC/X4wKGy5RbQRO8s5kyT4a+PKrb0P4ALCdZcX5Zx2pM5FPzByHjHP0CrJFaQx+bN8eFcsTXsLbweGuNhrVtBbRnyxGbKCdSNZMbmaLvH7dshLp7eUM2UaAPmy6EyZyEaTHOAaYcQe2LbdbGQjK07EN2csc5mI5zFKMJxHB34cgBiWtwwgkW7ly2M3KCyXCobxjWa64RWndP7e/qbmjFccw19epu2HcOQBbdFIYg2yN2jQ3LZ1PPwMRsHxixh2cpcbqMpc2skm1chmYKc0qpCtK5SoYiGEwZeJXAvk0Ua51ZdCcrWYA+cZJs+SNYXXajDYrAXLQYrbRGBt5WgCFVzlZdj8mrtrymtlpUaqVEG7iPSq1ZDZkuZ1ttcyQs9lC5Wc0A5RPd4zpUuzxy217qe1nBykQOy+QPlME/MIM+TrEzpUa8cA5Z3Fok9lsw5vFmGU8zITUTEDapnDkw7/ACtoA7drta9kANr5XZgBtdOdZNQ08P8A6SMaKKKxJCiiigCiiigCiiigCiiigFXSbzA9dY/PtU1pV0m8wPXWPz7VNaArYN3rMULJhji7QYgAkIbWHzkA6eTNL8bi+JZnFu2YBbISq8lxAXmA0lbB5+Vy2WVjLlxf0zqTDnF2FmJhWTCq2n/aTryrYnHb5cILQk3ChJzfJgOUl+8sozjbTwgnoxJ6bST+pDHHCjdysLu4uMFJABZATlYxpqPRVR6cdMRbmxZcAnsvcnYn5qn97x5Uu6WdOL6q1lEFtiTmObtIuZliJ8ogAycuh9BqhpiMwfONNIEEEhlU8/Enu2rj+KU0nVLudGKC/czZfxUTAnx5Ec9udaMZjCVcJMhDBG8xy8aX4/EhcwykGJ8qfGDyqTw5hCzlDETrudATB51wwSg1KuB15SdWScYzGSubyOxAYdufnDu8nfSM1aCbwu6k9XniZ0A8sGe7XJ/5Fbb2NMGCVMTmKaH0a61HvkspS5L+AEMN9YjtDTurox/EaY6dK4rf8/UtkyLlWR+J8QuZwiqMpnXQj0+nUbd9R7Vh4tlWyrl0zEkhVA7O0jfQHuoFlAtsQ5OUSWMCWKaDvGXMNB/ttSxnsyHiLekGe1GnKd6yWy2OSS1u5bjrgfBkxuLwltyyFs2c7swVCfZtE8q7Z0a6N2MEmSyu+rMQJP2AADwri3Bsa2GxGGvJqRm7LbaoZ29Ndb6P9MrN/s3ItXOQLdlvQxjXwNbYskeHyXXw+lWkWeivFYHUGa9rpIF/HBa6km+YRSrSNwyupQjxDhY8aXWeA4VZaZO7l2Uk53e52pEr27rnSN42AprxXCrctlGbKJUk6fNYNz9FJV6M2nIfrQyC4bi6KQc15bzBmntAOoC7ZR371tjklGnJohktuD2DlJuMTaEKxcSgm2R4b213BnWZk1EHAcGZXrCchzMvW/OdGUO3OSlwxrGoO+tZr0WUFyHBzMWXMGJUtc6w6hxs20ZSPHWck6NwhXrAxPVnMya5rShcwKssSF2Ec9SNKuppf3fv2wb36OWWOYlySyuxzeWyOrqWgcmRdo0EVN4bw5LIbJPabMZjeANAAANB3a85qs9IOM2cHe4dZvO5bMVByEl/kzbB7IiS7roNpq51TIsiim26fHrX/gVBRRS/EcSy30s9Wxzozh5XKFQoGmTP/UXl31kk3wSMKKWLx7DkwLqn2+rgRuSettxA1zDvFbLHGLDlVW6pL+SO89rT09h9N+yanRLswT6KKKqAooooAooooBV0m8wPXWPz7VNaVdJvMD11j8+1TWgFPCB8vjPXr+RYprFKuD+fxnr1/IsUzuvlUseQJ+ygOL9NMYTir9ydFciPBez/AJTSVcehkA6xOvL01KxzdaXYwS5JM6jtGdRSe3w9wIISJM6aDXTQeFeVtJts7MjyQ/bxRExajUuNWHZI3IAkkjlJ/lW7hyBikiD1a5T3lNGGvoqBjMKVZc06A6DNlk8o1j/OtOJtNaUFWIG3iDsYg6aSK302qs4VKnuiycVcG0WAzZSGERurA7/w9tRrsiQV7UgkMScxadgDygjT92Kh4TEWzb1udoABVMgAAjYHfbemGLxaC6h1YhHAgTqerjX0H+NZKLWx0vJGS1N1werbSAXVjlEAsGA0G5B9FQ8HYVxaLGZssY1gEBIjx1P21JOIbU3SoHKSA/2TzI/h3VC4aLrBAtqSi5dQYjQyTEDyasos53nx+0abmMydWJZCBzBIEgzJI0nv3rZZxTGXzdpQN/m6mR4zMen0V4UdryE5ZEwo7QykDNMxqIH21u4NZtgO7Moh2ESIULoD7Y08DVmqRXHLXKost3R3pficL2QvW2t8rSO6ckSQfs9Fdc4PxmziUD2nBkSVOjL4MvI189XOKFmXq8yroTprGZDMf9s/bTLE3haAuWyRvLKRnPhpse4TVsc5xJyZoJ82XD4Z+KODawwnIym4+0EhgFEekeG9UTh+KvvhxYFx7doXQ/VjyYJUhcw+dMGPE+io3HMXexE3bl0sYAGYEnKvaUSNiTpHOttnitu1aSzdt6nKWc7ET2QBAOjSTvt6Z0crdnK5anaLA3Ert02rxvG2uHtKFUN2gEGpXXyjEydwRtFWe58Jxaz2LBW41stbMhsxUgGU3UEZo1I7J33PP7mMtOkte8oA6ITAa64cBtNkQGee2lQnxetkFPNb98vMz2AdFJgGeWvOik0SpNF4wXTEXr1p8bbF39FuG4ly0AuQEZD1iMZIXOjSs6r4V0vh3SLDXuryXRNwuEVpV26ow8K0HQ+FcYxd9R1RuXD1d+y3XOOrUQNbaOsEAghVnKCdNTpSLF8Xv2MRbvdpby7BmJKi4rhmM/8Adm9MVqss2kn5F4za5PpW5eVYDMBmMLJ3Opgd5gH7KgcXFm2GxN4kCzZuAkE6I2UvoNSfk1iK4ZxvprfvjBOWM4dFuSDq93shixKiDEjT941l8IfS+9exTKjkWFXqGAMh5g3JI/vKpBGwHianqVwadRHXMJ0Yw5RbuHcgtDq51H/R1yiBMWU38ZmTUnh3Re3ba1cZne5bJbMY1Zg4YxEgfKN2QY2O4muW/Bl07e3fGHvuP0dhkt6DsPJM5pGhzNyPzfb0vhHTCzfx2IwQIDWYyGfOET1oA70MAx3+FbeIm1uyYtMsNq+reSyn0EGtk0g+LL1trj2gozYkXIBALW+pVMpMb5xMeFQbHC8eFXNeJaB1nyhMgfo8hNOyxC3xmEauD6LrFF/2Ray2hh317VQwHBcXbS4AxEtKL1rGA9669wnaXKOms7jQjc2Hgtu6ti2t85roQBzMy3PXnUZMajxJMImzXtIeO4XENdS5Y+bZdSZEy72DAB0zFEuQToDE1qY4tbob5Q2lUHKeqLEDPnV4I7R7EFZ2H96YWO0naJJ3SbzA9dY/PtU1pLx27nwqNlK5rmHOVhDLN60YYciNqdVmBTwfz+M9ev5Fiml22GBUiQRBHeDvSvg/n8Z69fyLFNqAVW+jeEXbD2vaoP8AOoN/oRgXJLWJkz5TQPQJgVY6Kroj2Ev1clK4j8F/Dr29t1/7bjQfSDIrV+yrARlAuBY2BXXxJyzNXqtX6QklcyyBJEiQO8jkKaF2KOEX5FLxfwWYF0yqHtmPKUjX0giPsqDifglsMFAvtC6AOgIju0KnvroS4hSJDKREzIiO+e7xrFMZbJgXEJ7gwJ/nTprsQ8UexQH+CexlIDqCfndXJnvnPM71JwXwbrbQoL8g6x1YA5dzTyFXtXB1BBrxLgMgEEgwYOx3g92hFR04jow7HOsR8HF4uHXEWVKqygdUSCGykyMw/dFYYP4KEJ/4i4GH/pjL7NQdPbXSqhccsPcw95LRi49plQzEMVIHaG2vOkcUW0iOjDsVbD/BXw5QR1dwk8zcafZG3sqW/wAHfDz/ANJvZdub9/lb1t43hcddYraPV22ssjAssh2S6AZAJBzmyQQds20QdlzA4kvbaTCvaYrnEkKlxbgJC9rVkMeBituhGrtFtEexG/Z3gPon+9ue9VX6V/BIl0J+jXnBzjMLhBAQkSVIAMgCYO/hVlxWD4i9pkZxJTL2WUEtlAz5suiZs0gQ2qxGorccHxAFitxd7mVZUA5nxJTMckyFbDD2NvrM+Hj/AJIhwj2FOB+CjBpays1xniDczR/8PJjwpRxP4Jytpzh75e4ZOVlRQdCNDlJBOnON6u3A8JilYviGk9WUBJHK5cKFlWBPVssx9p3qDwi3xB3PW3GVFDAzkGe4FsRl+Tnqc/X6kTqPCI8NFt7rb3sQ8cX5HMbHwbcVNuGt2Rnym4OtEkq0iezE+3lUu78F3ELqoH6hAo1i4SW7v+np9sV0H9A4iyoty5MXrbGGVTlS5aZs5VdQVW4AB3gGZ02jBcRyZReVT1AUQE87lgtJG+aCNIgbU8LH/JEdNHKG+CriCoywO+QQZmNFEz38qWHoHxU22BwzsfK+bJbvknu/2ru3B8FiUxDvefOjWwi9rQZLt4qSuUDMbb25I/dM8qfVnPEouk7JWNHzFZ4HesunWWXt3FYFSykQV5677H+HfU3hfF+pupixl7NzrGEwSGZiVABkk5jprqR3V9HMgJBIEjYxqJ7qg3+D4Z9GsWWIIbVFmZ0bbvH8KzeP5kdL5hguNWbltLmcLnUMFcgMAwBhlJ0OtS0xSHZ1PoYVpu46yCUZ0DLlzKSJAuHKkjuZtB3molzFYQgybR1CkQDJJIAiNZKsNOYPdWumfkjUbTS/jmHuPbAtEhg06MVkQdCRqRJGgI9OkGFiL2CIILWwAheeQQDV52ygc6S4roYl3MLeKdShgqrGFMBgDB0MMDpyNVbyQaekknHhONnN125JdeseCueyQqEjs9hbqyIPa9o03ODcQNy0RigtsZc6yxMZ2zKG5kWsgBO7Ak70w6I8Gv4ZHW/f64kjKZcwBy7RNWCt4fEyq6XoRQp6TeYHrrH59qm1Kuk3mB66x+faprWRIh4VjUGLxdktDl1uAa+R1NhZnbytImad9avePtqJiuE4e4c1yxacnm9tWOmm5HdWn9XMH9Uw/wBzb92gGPWr3j7aOtXvH20u/VzB/VMP9zb92j9XMH9Uw/3Nv3aAY9Yv7w+2qvjOE3GNwJ1aoz9YVZw2dhdR8s5cyrcVWVwcwEiBA1b/AKu4P6ph/ubfu0fq7g/qmH+5t+7V4TcHaDEOM4HdZcRHVj9ItXreXPpa67KAdtRozsBzY771Nv8ACGLXCroufFWroYEZgltLandSM0odNaY/q7g/qmH+5t+7R+ruD+qYf7m37tXeefv38iKI+F4a36IcObzW2OcdZbZc4zOxBBIiYPd3xXPsP8FmKQ3MnFnRWcsMueWkDtPFwdvlz2HoHSf1dwf1TD/c2/do/V3B/VMP9zb92sJxU3bN8WaeNVE57+zTGf21e/xP6tH7NMZ/bV7/ABP6tdC/VzB/VMP9zb92j9XMH9Uw/wBzb92qdKJp4zL3Xojnv7M8Z/bV7/E/q0fs0xn9tXv8T+rV3fo/hJP/AAmH+5t+7Uiz0ewZH/KYf7m37tOlEeMy916IoH7NMZ/bV7/E/q1Gv9AsQly3abjl4PczZBF0zkEtqLsDTvNdL/VzB/VMP9zb92oz8BwgkDC4cDu6q37tOlEeMy916Iov7M8Z/bV7/E/q17+zTGf21e/xP6tXb4gwn1TD/c2/dqVb6PYMgf8ACYf7m37tOlEeMy916I5/+zTGf21e/wAT+rXo+DfGjbjd/wC25/WroP6uYP6ph/ubfu0fq5g/qmH+5t+7TpRHjMvdeiOf/s4xv9uX/tu/1qP2cY3+3L/23f61X650dwcH/hMP9zb92op4BhPqmH+5t+7TpRI8Xl+Xoil/s4xv9uX/ALbn9avMB8HOMTFJdbi1whV84C3WbnsAOzLl2OsjXar7Z6P4Qj/lMP8Ac2/drZ+ruD+qYf7m37tT04h/F5a8vRCvi/R3rr3Wi8FabOsAlktPmdG8GOUgjYqOUisB0bJFpWvALZVbaFCVYopmSwIIeFTbbtd8Bv8Aq7g/qmH+5t+7R+ruD+qYf7m37tdCzzqr4OWkK8RwAtZa31qAtg3w0gaZn/6hE+095JpnwjACy149ZmF24HEszERbtpBZiSdUJ9te/q7g/qmH+5t+7R+rmD+qYf7m37tRLLJqmyRj1o7x9tHWr3j7aXfq5g/qmH+5t+7R+rmD+qYf7m37tZgi9LMdbW3bQsM1y/ZCDUyRdtk7baA709pfa4HhVIK4awpBkEWkBBGoIIHfU6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at.jpg"/>
          <p:cNvPicPr>
            <a:picLocks noChangeAspect="1"/>
          </p:cNvPicPr>
          <p:nvPr/>
        </p:nvPicPr>
        <p:blipFill>
          <a:blip r:embed="rId2"/>
          <a:stretch>
            <a:fillRect/>
          </a:stretch>
        </p:blipFill>
        <p:spPr>
          <a:xfrm>
            <a:off x="2133600" y="914400"/>
            <a:ext cx="5334000" cy="434860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me triangle"/>
          <p:cNvPicPr>
            <a:picLocks noChangeAspect="1" noChangeArrowheads="1"/>
          </p:cNvPicPr>
          <p:nvPr/>
        </p:nvPicPr>
        <p:blipFill>
          <a:blip r:embed="rId2"/>
          <a:srcRect/>
          <a:stretch>
            <a:fillRect/>
          </a:stretch>
        </p:blipFill>
        <p:spPr bwMode="auto">
          <a:xfrm>
            <a:off x="381000" y="533400"/>
            <a:ext cx="7924800" cy="5844431"/>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371600" y="1219200"/>
            <a:ext cx="7772400" cy="1546474"/>
          </a:xfrm>
          <a:prstGeom prst="rect">
            <a:avLst/>
          </a:prstGeom>
        </p:spPr>
        <p:txBody>
          <a:bodyPr lIns="91425" tIns="91425" rIns="91425" bIns="91425" anchor="b" anchorCtr="0">
            <a:noAutofit/>
          </a:bodyPr>
          <a:lstStyle/>
          <a:p>
            <a:pPr>
              <a:buNone/>
            </a:pPr>
            <a:r>
              <a:rPr lang="en" dirty="0"/>
              <a:t>Humans in the Biosphere</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Negative Impacts</a:t>
            </a:r>
          </a:p>
        </p:txBody>
      </p:sp>
      <p:sp>
        <p:nvSpPr>
          <p:cNvPr id="30" name="Shape 30"/>
          <p:cNvSpPr txBox="1">
            <a:spLocks noGrp="1"/>
          </p:cNvSpPr>
          <p:nvPr>
            <p:ph type="body" idx="1"/>
          </p:nvPr>
        </p:nvSpPr>
        <p:spPr>
          <a:xfrm>
            <a:off x="457200" y="1563750"/>
            <a:ext cx="8229600" cy="4967700"/>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a:t>Human population growth</a:t>
            </a:r>
          </a:p>
          <a:p>
            <a:pPr marL="457200" lvl="0" indent="-419100" rtl="0">
              <a:buClr>
                <a:schemeClr val="lt1"/>
              </a:buClr>
              <a:buSzPct val="166666"/>
              <a:buFont typeface="Arial"/>
              <a:buChar char="•"/>
            </a:pPr>
            <a:r>
              <a:rPr lang="en"/>
              <a:t>Over hunting</a:t>
            </a:r>
          </a:p>
          <a:p>
            <a:pPr marL="457200" lvl="0" indent="-419100" rtl="0">
              <a:buClr>
                <a:schemeClr val="lt1"/>
              </a:buClr>
              <a:buSzPct val="166666"/>
              <a:buFont typeface="Arial"/>
              <a:buChar char="•"/>
            </a:pPr>
            <a:r>
              <a:rPr lang="en"/>
              <a:t>Importation of organisms</a:t>
            </a:r>
          </a:p>
          <a:p>
            <a:pPr marL="457200" lvl="0" indent="-419100" rtl="0">
              <a:buClr>
                <a:schemeClr val="lt1"/>
              </a:buClr>
              <a:buSzPct val="166666"/>
              <a:buFont typeface="Arial"/>
              <a:buChar char="•"/>
            </a:pPr>
            <a:r>
              <a:rPr lang="en"/>
              <a:t>Exploitation</a:t>
            </a:r>
          </a:p>
          <a:p>
            <a:pPr marL="457200" lvl="0" indent="-419100" rtl="0">
              <a:buClr>
                <a:schemeClr val="lt1"/>
              </a:buClr>
              <a:buSzPct val="166666"/>
              <a:buFont typeface="Arial"/>
              <a:buChar char="•"/>
            </a:pPr>
            <a:r>
              <a:rPr lang="en"/>
              <a:t>Poor land use management</a:t>
            </a:r>
          </a:p>
          <a:p>
            <a:pPr marL="457200" lvl="0" indent="-419100">
              <a:buClr>
                <a:schemeClr val="lt1"/>
              </a:buClr>
              <a:buSzPct val="166666"/>
              <a:buFont typeface="Arial"/>
              <a:buChar char="•"/>
            </a:pPr>
            <a:r>
              <a:rPr lang="en"/>
              <a:t>Adverse effects of technology</a:t>
            </a:r>
          </a:p>
        </p:txBody>
      </p:sp>
      <p:sp>
        <p:nvSpPr>
          <p:cNvPr id="31" name="Shape 31"/>
          <p:cNvSpPr/>
          <p:nvPr/>
        </p:nvSpPr>
        <p:spPr>
          <a:xfrm>
            <a:off x="6007350" y="1715350"/>
            <a:ext cx="2924374" cy="2956649"/>
          </a:xfrm>
          <a:prstGeom prst="rect">
            <a:avLst/>
          </a:prstGeom>
          <a:blipFill>
            <a:blip r:embed="rId3"/>
            <a:stretch>
              <a:fillRect/>
            </a:stretch>
          </a:blipFill>
        </p:spPr>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Human population growth </a:t>
            </a:r>
          </a:p>
        </p:txBody>
      </p:sp>
      <p:sp>
        <p:nvSpPr>
          <p:cNvPr id="37" name="Shape 37"/>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indent="457200">
              <a:buAutoNum type="arabicPeriod"/>
            </a:pPr>
            <a:r>
              <a:rPr lang="en" sz="1800" dirty="0" smtClean="0"/>
              <a:t>The </a:t>
            </a:r>
            <a:r>
              <a:rPr lang="en" sz="1800" dirty="0"/>
              <a:t>increase in population growth has had a negative impact on the environment. </a:t>
            </a:r>
            <a:endParaRPr lang="en" sz="1800" dirty="0" smtClean="0"/>
          </a:p>
          <a:p>
            <a:pPr indent="457200">
              <a:buAutoNum type="arabicPeriod"/>
            </a:pPr>
            <a:endParaRPr lang="en" sz="1800" dirty="0" smtClean="0"/>
          </a:p>
          <a:p>
            <a:pPr indent="457200">
              <a:buAutoNum type="arabicPeriod"/>
            </a:pPr>
            <a:r>
              <a:rPr lang="en" sz="1800" dirty="0" smtClean="0"/>
              <a:t>The </a:t>
            </a:r>
            <a:r>
              <a:rPr lang="en" sz="1800" dirty="0"/>
              <a:t>expansion of our living space has taken land from the other animals and organisms ecosystems. </a:t>
            </a:r>
            <a:endParaRPr lang="en" sz="1800" dirty="0" smtClean="0"/>
          </a:p>
          <a:p>
            <a:pPr indent="457200">
              <a:buAutoNum type="arabicPeriod"/>
            </a:pPr>
            <a:endParaRPr lang="en" sz="1800" dirty="0" smtClean="0"/>
          </a:p>
          <a:p>
            <a:pPr indent="457200">
              <a:buAutoNum type="arabicPeriod"/>
            </a:pPr>
            <a:r>
              <a:rPr lang="en" sz="1800" dirty="0" smtClean="0"/>
              <a:t>Increase </a:t>
            </a:r>
            <a:r>
              <a:rPr lang="en" sz="1800" dirty="0"/>
              <a:t>in population leads to a higher demand of food</a:t>
            </a:r>
            <a:r>
              <a:rPr lang="en" sz="1800" dirty="0" smtClean="0"/>
              <a:t>.</a:t>
            </a:r>
          </a:p>
          <a:p>
            <a:pPr indent="457200">
              <a:buAutoNum type="arabicPeriod"/>
            </a:pPr>
            <a:endParaRPr lang="en" sz="1800" dirty="0" smtClean="0"/>
          </a:p>
          <a:p>
            <a:pPr indent="457200">
              <a:buAutoNum type="arabicPeriod"/>
            </a:pPr>
            <a:r>
              <a:rPr lang="en" sz="1800" dirty="0" smtClean="0"/>
              <a:t> </a:t>
            </a:r>
            <a:r>
              <a:rPr lang="en" sz="1800" dirty="0"/>
              <a:t>The need for large amounts of food has influenced the use of fertilizers. fertilizers can pollute the air, soil, and the water.  </a:t>
            </a:r>
          </a:p>
        </p:txBody>
      </p:sp>
      <p:sp>
        <p:nvSpPr>
          <p:cNvPr id="39" name="Shape 39"/>
          <p:cNvSpPr/>
          <p:nvPr/>
        </p:nvSpPr>
        <p:spPr>
          <a:xfrm>
            <a:off x="5046050" y="1600200"/>
            <a:ext cx="3550624" cy="2367999"/>
          </a:xfrm>
          <a:prstGeom prst="rect">
            <a:avLst/>
          </a:prstGeom>
          <a:blipFill>
            <a:blip r:embed="rId3"/>
            <a:stretch>
              <a:fillRect/>
            </a:stretch>
          </a:blipFill>
        </p:spPr>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Over Hunting</a:t>
            </a:r>
          </a:p>
          <a:p>
            <a:endParaRPr/>
          </a:p>
        </p:txBody>
      </p:sp>
      <p:sp>
        <p:nvSpPr>
          <p:cNvPr id="45" name="Shape 45"/>
          <p:cNvSpPr txBox="1">
            <a:spLocks noGrp="1"/>
          </p:cNvSpPr>
          <p:nvPr>
            <p:ph type="body" idx="1"/>
          </p:nvPr>
        </p:nvSpPr>
        <p:spPr>
          <a:xfrm>
            <a:off x="381000" y="990600"/>
            <a:ext cx="3994500" cy="4967700"/>
          </a:xfrm>
          <a:prstGeom prst="rect">
            <a:avLst/>
          </a:prstGeom>
        </p:spPr>
        <p:txBody>
          <a:bodyPr lIns="91425" tIns="91425" rIns="91425" bIns="91425" anchor="t" anchorCtr="0">
            <a:noAutofit/>
          </a:bodyPr>
          <a:lstStyle/>
          <a:p>
            <a:pPr>
              <a:buNone/>
            </a:pPr>
            <a:r>
              <a:rPr lang="en" sz="1800" dirty="0"/>
              <a:t>Over hunting leads directly to </a:t>
            </a:r>
            <a:r>
              <a:rPr lang="en" sz="1800" u="sng" dirty="0"/>
              <a:t>depletion of a species</a:t>
            </a:r>
            <a:r>
              <a:rPr lang="en" sz="1800" dirty="0"/>
              <a:t>. Humans have an advantage over many animals, due to our technology we can over hunt most populations. </a:t>
            </a:r>
            <a:r>
              <a:rPr lang="en" sz="1800" u="sng" dirty="0"/>
              <a:t>Over hunting</a:t>
            </a:r>
            <a:r>
              <a:rPr lang="en" sz="1800" dirty="0"/>
              <a:t> also affects other species that are </a:t>
            </a:r>
            <a:r>
              <a:rPr lang="en" sz="1800" dirty="0" smtClean="0"/>
              <a:t>predators/ prey </a:t>
            </a:r>
            <a:r>
              <a:rPr lang="en" sz="1800" dirty="0"/>
              <a:t>to the hunted animal. The extinction of one animal </a:t>
            </a:r>
            <a:r>
              <a:rPr lang="en" sz="1800" dirty="0" smtClean="0"/>
              <a:t>can </a:t>
            </a:r>
            <a:r>
              <a:rPr lang="en" sz="1800" dirty="0"/>
              <a:t>impact a whole </a:t>
            </a:r>
            <a:r>
              <a:rPr lang="en" sz="1800" dirty="0" smtClean="0"/>
              <a:t>community</a:t>
            </a:r>
            <a:r>
              <a:rPr lang="en" sz="1800" dirty="0" smtClean="0"/>
              <a:t> </a:t>
            </a:r>
            <a:r>
              <a:rPr lang="en" sz="1800" dirty="0" smtClean="0"/>
              <a:t>and therefore we have a loss in ____________________ </a:t>
            </a:r>
            <a:endParaRPr lang="en" sz="1800" dirty="0"/>
          </a:p>
        </p:txBody>
      </p:sp>
      <p:sp>
        <p:nvSpPr>
          <p:cNvPr id="46" name="Shape 46"/>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endParaRPr dirty="0"/>
          </a:p>
        </p:txBody>
      </p:sp>
      <p:sp>
        <p:nvSpPr>
          <p:cNvPr id="47" name="Shape 47"/>
          <p:cNvSpPr/>
          <p:nvPr/>
        </p:nvSpPr>
        <p:spPr>
          <a:xfrm>
            <a:off x="4563125" y="274650"/>
            <a:ext cx="2732300" cy="3164949"/>
          </a:xfrm>
          <a:prstGeom prst="rect">
            <a:avLst/>
          </a:prstGeom>
          <a:blipFill>
            <a:blip r:embed="rId3"/>
            <a:stretch>
              <a:fillRect/>
            </a:stretch>
          </a:blipFill>
        </p:spPr>
      </p:sp>
      <p:sp>
        <p:nvSpPr>
          <p:cNvPr id="48" name="Shape 48"/>
          <p:cNvSpPr txBox="1"/>
          <p:nvPr/>
        </p:nvSpPr>
        <p:spPr>
          <a:xfrm>
            <a:off x="7391400" y="2057400"/>
            <a:ext cx="1752600" cy="3164999"/>
          </a:xfrm>
          <a:prstGeom prst="rect">
            <a:avLst/>
          </a:prstGeom>
          <a:noFill/>
        </p:spPr>
        <p:txBody>
          <a:bodyPr lIns="91425" tIns="91425" rIns="91425" bIns="91425" anchor="t" anchorCtr="0">
            <a:noAutofit/>
          </a:bodyPr>
          <a:lstStyle/>
          <a:p>
            <a:pPr>
              <a:buNone/>
            </a:pPr>
            <a:r>
              <a:rPr lang="en" sz="2000" dirty="0"/>
              <a:t>The dodo bird went extinct in the mid to late 17th century. </a:t>
            </a:r>
          </a:p>
        </p:txBody>
      </p:sp>
      <p:sp>
        <p:nvSpPr>
          <p:cNvPr id="49" name="Shape 49"/>
          <p:cNvSpPr/>
          <p:nvPr/>
        </p:nvSpPr>
        <p:spPr>
          <a:xfrm>
            <a:off x="666675" y="4486575"/>
            <a:ext cx="3066300" cy="1955249"/>
          </a:xfrm>
          <a:prstGeom prst="rect">
            <a:avLst/>
          </a:prstGeom>
          <a:blipFill>
            <a:blip r:embed="rId4"/>
            <a:stretch>
              <a:fillRect/>
            </a:stretch>
          </a:blipFill>
        </p:spPr>
      </p:sp>
      <p:sp>
        <p:nvSpPr>
          <p:cNvPr id="50" name="Shape 50"/>
          <p:cNvSpPr txBox="1"/>
          <p:nvPr/>
        </p:nvSpPr>
        <p:spPr>
          <a:xfrm>
            <a:off x="3892050" y="4754425"/>
            <a:ext cx="3657600" cy="1687500"/>
          </a:xfrm>
          <a:prstGeom prst="rect">
            <a:avLst/>
          </a:prstGeom>
          <a:noFill/>
        </p:spPr>
        <p:txBody>
          <a:bodyPr lIns="91425" tIns="91425" rIns="91425" bIns="91425" anchor="t" anchorCtr="0">
            <a:noAutofit/>
          </a:bodyPr>
          <a:lstStyle/>
          <a:p>
            <a:pPr>
              <a:buNone/>
            </a:pPr>
            <a:r>
              <a:rPr lang="en" sz="2000" dirty="0"/>
              <a:t>The Blue Whale is not extinct yet, but they are on the brink of extinction due to over hunting in the 1900s. Whales were used for their oil. </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Importation of organisms</a:t>
            </a:r>
          </a:p>
        </p:txBody>
      </p:sp>
      <p:sp>
        <p:nvSpPr>
          <p:cNvPr id="56" name="Shape 56"/>
          <p:cNvSpPr txBox="1">
            <a:spLocks noGrp="1"/>
          </p:cNvSpPr>
          <p:nvPr>
            <p:ph type="body" idx="1"/>
          </p:nvPr>
        </p:nvSpPr>
        <p:spPr>
          <a:xfrm>
            <a:off x="457200" y="1495225"/>
            <a:ext cx="7582200" cy="2828399"/>
          </a:xfrm>
          <a:prstGeom prst="rect">
            <a:avLst/>
          </a:prstGeom>
        </p:spPr>
        <p:txBody>
          <a:bodyPr lIns="91425" tIns="91425" rIns="91425" bIns="91425" anchor="t" anchorCtr="0">
            <a:noAutofit/>
          </a:bodyPr>
          <a:lstStyle/>
          <a:p>
            <a:pPr lvl="0">
              <a:buNone/>
            </a:pPr>
            <a:r>
              <a:rPr lang="en" sz="2400"/>
              <a:t>Transfer of organisms to low-competition regions caused increased reproduction and displaced other desirable species, potentially leading to disruption of the ecosystem.</a:t>
            </a:r>
          </a:p>
        </p:txBody>
      </p:sp>
      <p:sp>
        <p:nvSpPr>
          <p:cNvPr id="57" name="Shape 57"/>
          <p:cNvSpPr/>
          <p:nvPr/>
        </p:nvSpPr>
        <p:spPr>
          <a:xfrm>
            <a:off x="4554075" y="3188225"/>
            <a:ext cx="3009675" cy="2515925"/>
          </a:xfrm>
          <a:prstGeom prst="rect">
            <a:avLst/>
          </a:prstGeom>
          <a:blipFill>
            <a:blip r:embed="rId3"/>
            <a:stretch>
              <a:fillRect/>
            </a:stretch>
          </a:blipFill>
        </p:spPr>
      </p:sp>
      <p:sp>
        <p:nvSpPr>
          <p:cNvPr id="58" name="Shape 58"/>
          <p:cNvSpPr txBox="1"/>
          <p:nvPr/>
        </p:nvSpPr>
        <p:spPr>
          <a:xfrm>
            <a:off x="7493400" y="3571375"/>
            <a:ext cx="1650599" cy="1749599"/>
          </a:xfrm>
          <a:prstGeom prst="rect">
            <a:avLst/>
          </a:prstGeom>
          <a:noFill/>
        </p:spPr>
        <p:txBody>
          <a:bodyPr lIns="91425" tIns="91425" rIns="91425" bIns="91425" anchor="t" anchorCtr="0">
            <a:noAutofit/>
          </a:bodyPr>
          <a:lstStyle/>
          <a:p>
            <a:pPr>
              <a:buNone/>
            </a:pPr>
            <a:r>
              <a:rPr lang="en"/>
              <a:t>The Japanese beetle, a destructive beetle, was accidentally imported  to the U.S. in the 1900s and is now a serious pest.</a:t>
            </a:r>
          </a:p>
        </p:txBody>
      </p:sp>
      <p:sp>
        <p:nvSpPr>
          <p:cNvPr id="59" name="Shape 59"/>
          <p:cNvSpPr/>
          <p:nvPr/>
        </p:nvSpPr>
        <p:spPr>
          <a:xfrm>
            <a:off x="212250" y="3270500"/>
            <a:ext cx="2843100" cy="2226625"/>
          </a:xfrm>
          <a:prstGeom prst="rect">
            <a:avLst/>
          </a:prstGeom>
          <a:blipFill>
            <a:blip r:embed="rId4"/>
            <a:stretch>
              <a:fillRect/>
            </a:stretch>
          </a:blipFill>
        </p:spPr>
      </p:sp>
      <p:sp>
        <p:nvSpPr>
          <p:cNvPr id="60" name="Shape 60"/>
          <p:cNvSpPr txBox="1"/>
          <p:nvPr/>
        </p:nvSpPr>
        <p:spPr>
          <a:xfrm>
            <a:off x="2997062" y="3409862"/>
            <a:ext cx="1556999" cy="1947899"/>
          </a:xfrm>
          <a:prstGeom prst="rect">
            <a:avLst/>
          </a:prstGeom>
          <a:noFill/>
        </p:spPr>
        <p:txBody>
          <a:bodyPr lIns="91425" tIns="91425" rIns="91425" bIns="91425" anchor="t" anchorCtr="0">
            <a:noAutofit/>
          </a:bodyPr>
          <a:lstStyle/>
          <a:p>
            <a:pPr>
              <a:buNone/>
            </a:pPr>
            <a:r>
              <a:rPr lang="en"/>
              <a:t>The Gypsy Moth, imported to the U.S. in the nine-teenth century for purposes of the sil industry, badly defoliated neighborhood trees.</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Japanese Longhorn Beatle</a:t>
            </a:r>
            <a:endParaRPr lang="en-US" dirty="0"/>
          </a:p>
        </p:txBody>
      </p:sp>
      <p:sp>
        <p:nvSpPr>
          <p:cNvPr id="143362" name="AutoShape 2" descr="Image result for japanese longhorn bee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4" name="AutoShape 4" descr="Image result for japanese longhorn bee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6" name="AutoShape 6" descr="Image result for japanese longhorn bee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368" name="Picture 8" descr="Image result for japanese longhorn beetle"/>
          <p:cNvPicPr>
            <a:picLocks noChangeAspect="1" noChangeArrowheads="1"/>
          </p:cNvPicPr>
          <p:nvPr/>
        </p:nvPicPr>
        <p:blipFill>
          <a:blip r:embed="rId2"/>
          <a:srcRect/>
          <a:stretch>
            <a:fillRect/>
          </a:stretch>
        </p:blipFill>
        <p:spPr bwMode="auto">
          <a:xfrm>
            <a:off x="304800" y="1981200"/>
            <a:ext cx="4267200" cy="3635024"/>
          </a:xfrm>
          <a:prstGeom prst="rect">
            <a:avLst/>
          </a:prstGeom>
          <a:noFill/>
        </p:spPr>
      </p:pic>
      <p:pic>
        <p:nvPicPr>
          <p:cNvPr id="143370" name="Picture 10" descr="https://upload.wikimedia.org/wikipedia/commons/a/aa/Asian_longhorned_beetle.jpg"/>
          <p:cNvPicPr>
            <a:picLocks noChangeAspect="1" noChangeArrowheads="1"/>
          </p:cNvPicPr>
          <p:nvPr/>
        </p:nvPicPr>
        <p:blipFill>
          <a:blip r:embed="rId3"/>
          <a:srcRect/>
          <a:stretch>
            <a:fillRect/>
          </a:stretch>
        </p:blipFill>
        <p:spPr bwMode="auto">
          <a:xfrm>
            <a:off x="4800600" y="2133600"/>
            <a:ext cx="4005943" cy="3505201"/>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 Bugs</a:t>
            </a:r>
            <a:endParaRPr lang="en-US" dirty="0"/>
          </a:p>
        </p:txBody>
      </p:sp>
      <p:pic>
        <p:nvPicPr>
          <p:cNvPr id="144386" name="Picture 2" descr="https://mgtvwncn.files.wordpress.com/2016/01/bed-bugs.jpg?w=512"/>
          <p:cNvPicPr>
            <a:picLocks noChangeAspect="1" noChangeArrowheads="1"/>
          </p:cNvPicPr>
          <p:nvPr/>
        </p:nvPicPr>
        <p:blipFill>
          <a:blip r:embed="rId2"/>
          <a:srcRect/>
          <a:stretch>
            <a:fillRect/>
          </a:stretch>
        </p:blipFill>
        <p:spPr bwMode="auto">
          <a:xfrm>
            <a:off x="1981200" y="2057400"/>
            <a:ext cx="4876800" cy="4591051"/>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Exploitation of Animals</a:t>
            </a:r>
          </a:p>
        </p:txBody>
      </p:sp>
      <p:sp>
        <p:nvSpPr>
          <p:cNvPr id="66" name="Shape 66"/>
          <p:cNvSpPr txBox="1">
            <a:spLocks noGrp="1"/>
          </p:cNvSpPr>
          <p:nvPr>
            <p:ph type="body" idx="1"/>
          </p:nvPr>
        </p:nvSpPr>
        <p:spPr>
          <a:xfrm>
            <a:off x="457200" y="1600200"/>
            <a:ext cx="4960199" cy="4967700"/>
          </a:xfrm>
          <a:prstGeom prst="rect">
            <a:avLst/>
          </a:prstGeom>
        </p:spPr>
        <p:txBody>
          <a:bodyPr lIns="91425" tIns="91425" rIns="91425" bIns="91425" anchor="t" anchorCtr="0">
            <a:noAutofit/>
          </a:bodyPr>
          <a:lstStyle/>
          <a:p>
            <a:pPr lvl="0">
              <a:buNone/>
            </a:pPr>
            <a:r>
              <a:rPr lang="en" sz="1800" dirty="0"/>
              <a:t>The exploitation of animals is when animals are hunted or </a:t>
            </a:r>
            <a:r>
              <a:rPr lang="en" sz="1800" u="sng" dirty="0">
                <a:solidFill>
                  <a:srgbClr val="002060"/>
                </a:solidFill>
              </a:rPr>
              <a:t>used for purposes other than a food source</a:t>
            </a:r>
            <a:r>
              <a:rPr lang="en" sz="1800" dirty="0"/>
              <a:t>. Animals such as elephants are hunted for their tusks and bears in india are used for entertainment.</a:t>
            </a:r>
          </a:p>
        </p:txBody>
      </p:sp>
      <p:sp>
        <p:nvSpPr>
          <p:cNvPr id="67" name="Shape 67"/>
          <p:cNvSpPr/>
          <p:nvPr/>
        </p:nvSpPr>
        <p:spPr>
          <a:xfrm>
            <a:off x="5417300" y="1600200"/>
            <a:ext cx="3269499" cy="2188875"/>
          </a:xfrm>
          <a:prstGeom prst="rect">
            <a:avLst/>
          </a:prstGeom>
          <a:blipFill>
            <a:blip r:embed="rId3"/>
            <a:stretch>
              <a:fillRect/>
            </a:stretch>
          </a:blipFill>
        </p:spPr>
      </p:sp>
      <p:sp>
        <p:nvSpPr>
          <p:cNvPr id="68" name="Shape 68"/>
          <p:cNvSpPr/>
          <p:nvPr/>
        </p:nvSpPr>
        <p:spPr>
          <a:xfrm>
            <a:off x="457200" y="3295400"/>
            <a:ext cx="2623775" cy="3439174"/>
          </a:xfrm>
          <a:prstGeom prst="rect">
            <a:avLst/>
          </a:prstGeom>
          <a:blipFill>
            <a:blip r:embed="rId4"/>
            <a:stretch>
              <a:fillRect/>
            </a:stretch>
          </a:blipFill>
        </p:spPr>
      </p:sp>
      <p:sp>
        <p:nvSpPr>
          <p:cNvPr id="69" name="Shape 69"/>
          <p:cNvSpPr txBox="1"/>
          <p:nvPr/>
        </p:nvSpPr>
        <p:spPr>
          <a:xfrm>
            <a:off x="3687300" y="4133250"/>
            <a:ext cx="5329800" cy="2434500"/>
          </a:xfrm>
          <a:prstGeom prst="rect">
            <a:avLst/>
          </a:prstGeom>
          <a:noFill/>
        </p:spPr>
        <p:txBody>
          <a:bodyPr lIns="91425" tIns="91425" rIns="91425" bIns="91425" anchor="t" anchorCtr="0">
            <a:noAutofit/>
          </a:bodyPr>
          <a:lstStyle/>
          <a:p>
            <a:pPr>
              <a:buNone/>
            </a:pPr>
            <a:endParaRPr lang="en" sz="1800" dirty="0">
              <a:solidFill>
                <a:srgbClr val="F9F9F9"/>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5">
                    <a:lumMod val="75000"/>
                  </a:schemeClr>
                </a:solidFill>
              </a:rPr>
              <a:t>Biotic </a:t>
            </a:r>
            <a:r>
              <a:rPr lang="en-US" dirty="0" err="1" smtClean="0">
                <a:solidFill>
                  <a:schemeClr val="accent5">
                    <a:lumMod val="75000"/>
                  </a:schemeClr>
                </a:solidFill>
              </a:rPr>
              <a:t>vs</a:t>
            </a:r>
            <a:r>
              <a:rPr lang="en-US" dirty="0" smtClean="0">
                <a:solidFill>
                  <a:schemeClr val="accent5">
                    <a:lumMod val="75000"/>
                  </a:schemeClr>
                </a:solidFill>
              </a:rPr>
              <a:t> </a:t>
            </a:r>
            <a:r>
              <a:rPr lang="en-US" dirty="0" err="1" smtClean="0">
                <a:solidFill>
                  <a:schemeClr val="accent5">
                    <a:lumMod val="75000"/>
                  </a:schemeClr>
                </a:solidFill>
              </a:rPr>
              <a:t>Abiotic</a:t>
            </a:r>
            <a:endParaRPr lang="en-US" dirty="0">
              <a:solidFill>
                <a:schemeClr val="accent5">
                  <a:lumMod val="75000"/>
                </a:schemeClr>
              </a:solidFill>
            </a:endParaRPr>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6781800" cy="2677656"/>
          </a:xfrm>
          <a:prstGeom prst="rect">
            <a:avLst/>
          </a:prstGeom>
        </p:spPr>
        <p:txBody>
          <a:bodyPr wrap="square">
            <a:spAutoFit/>
          </a:bodyPr>
          <a:lstStyle/>
          <a:p>
            <a:r>
              <a:rPr lang="en" sz="2400" b="1" u="sng" dirty="0" smtClean="0">
                <a:solidFill>
                  <a:srgbClr val="F9F9F9"/>
                </a:solidFill>
              </a:rPr>
              <a:t>Deforestation</a:t>
            </a:r>
            <a:r>
              <a:rPr lang="en" sz="2400" dirty="0" smtClean="0">
                <a:solidFill>
                  <a:srgbClr val="F9F9F9"/>
                </a:solidFill>
              </a:rPr>
              <a:t> is also an example of exploitation. Trees are used for paper products. They also occupy space that humans can live on, trees are cut down to make more room for our industries and houses. The exploitation of animals and plants results in decrease in their population or extinction of the entire species. </a:t>
            </a:r>
            <a:endParaRPr lang="en" sz="2400" dirty="0">
              <a:solidFill>
                <a:srgbClr val="F9F9F9"/>
              </a:solidFill>
            </a:endParaRPr>
          </a:p>
        </p:txBody>
      </p:sp>
      <p:pic>
        <p:nvPicPr>
          <p:cNvPr id="145410" name="Picture 2" descr="http://agricultureday.org/blogs/files/2012/12/oil-palm-plantation-klum11-300x199.jpg"/>
          <p:cNvPicPr>
            <a:picLocks noChangeAspect="1" noChangeArrowheads="1"/>
          </p:cNvPicPr>
          <p:nvPr/>
        </p:nvPicPr>
        <p:blipFill>
          <a:blip r:embed="rId2"/>
          <a:srcRect/>
          <a:stretch>
            <a:fillRect/>
          </a:stretch>
        </p:blipFill>
        <p:spPr bwMode="auto">
          <a:xfrm>
            <a:off x="2133600" y="3864737"/>
            <a:ext cx="4038600" cy="2678939"/>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Poor land use management</a:t>
            </a:r>
          </a:p>
        </p:txBody>
      </p:sp>
      <p:sp>
        <p:nvSpPr>
          <p:cNvPr id="75" name="Shape 75"/>
          <p:cNvSpPr txBox="1">
            <a:spLocks noGrp="1"/>
          </p:cNvSpPr>
          <p:nvPr>
            <p:ph type="body" idx="1"/>
          </p:nvPr>
        </p:nvSpPr>
        <p:spPr>
          <a:xfrm>
            <a:off x="457200" y="1541900"/>
            <a:ext cx="5331299" cy="2428799"/>
          </a:xfrm>
          <a:prstGeom prst="rect">
            <a:avLst/>
          </a:prstGeom>
        </p:spPr>
        <p:txBody>
          <a:bodyPr lIns="91425" tIns="91425" rIns="91425" bIns="91425" anchor="t" anchorCtr="0">
            <a:noAutofit/>
          </a:bodyPr>
          <a:lstStyle/>
          <a:p>
            <a:pPr>
              <a:buNone/>
            </a:pPr>
            <a:r>
              <a:rPr lang="en" sz="2400" dirty="0"/>
              <a:t>The overpopulation of humans and the abundance of buildings have affected various ecosystems as well as the nutrient content in the soil</a:t>
            </a:r>
            <a:r>
              <a:rPr lang="en" dirty="0"/>
              <a:t>.</a:t>
            </a:r>
          </a:p>
        </p:txBody>
      </p:sp>
      <p:sp>
        <p:nvSpPr>
          <p:cNvPr id="76" name="Shape 76"/>
          <p:cNvSpPr/>
          <p:nvPr/>
        </p:nvSpPr>
        <p:spPr>
          <a:xfrm>
            <a:off x="5788500" y="1825875"/>
            <a:ext cx="3074249" cy="3308725"/>
          </a:xfrm>
          <a:prstGeom prst="rect">
            <a:avLst/>
          </a:prstGeom>
          <a:blipFill>
            <a:blip r:embed="rId3"/>
            <a:stretch>
              <a:fillRect/>
            </a:stretch>
          </a:blipFill>
        </p:spPr>
      </p:sp>
      <p:sp>
        <p:nvSpPr>
          <p:cNvPr id="77" name="Shape 77"/>
          <p:cNvSpPr/>
          <p:nvPr/>
        </p:nvSpPr>
        <p:spPr>
          <a:xfrm>
            <a:off x="722651" y="3920750"/>
            <a:ext cx="4077950" cy="2480050"/>
          </a:xfrm>
          <a:prstGeom prst="rect">
            <a:avLst/>
          </a:prstGeom>
          <a:blipFill>
            <a:blip r:embed="rId4"/>
            <a:stretch>
              <a:fillRect/>
            </a:stretch>
          </a:blipFill>
        </p:spPr>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Adverse effects of technology </a:t>
            </a:r>
          </a:p>
        </p:txBody>
      </p:sp>
      <p:sp>
        <p:nvSpPr>
          <p:cNvPr id="83" name="Shape 83"/>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sz="2000" dirty="0"/>
              <a:t>With the increase in technological breakthroughs, there has been major changes in environmental conditions.</a:t>
            </a:r>
          </a:p>
          <a:p>
            <a:pPr marL="457200" lvl="0" indent="-419100" rtl="0">
              <a:buClr>
                <a:schemeClr val="lt1"/>
              </a:buClr>
              <a:buSzPct val="277777"/>
              <a:buFont typeface="Arial"/>
              <a:buChar char="•"/>
            </a:pPr>
            <a:r>
              <a:rPr lang="en" sz="2000" dirty="0"/>
              <a:t>one of them being water pollution. Water pollution </a:t>
            </a:r>
            <a:r>
              <a:rPr lang="en" sz="2000" dirty="0" smtClean="0"/>
              <a:t>and Thermal pollution harms </a:t>
            </a:r>
            <a:r>
              <a:rPr lang="en" sz="2000" dirty="0"/>
              <a:t>the biotic communities in rivers, lakes, and oceans.</a:t>
            </a:r>
          </a:p>
          <a:p>
            <a:pPr marL="457200" lvl="0" indent="-419100">
              <a:buClr>
                <a:schemeClr val="lt1"/>
              </a:buClr>
              <a:buSzPct val="277777"/>
              <a:buFont typeface="Arial"/>
              <a:buChar char="•"/>
            </a:pPr>
            <a:r>
              <a:rPr lang="en" sz="2000" dirty="0"/>
              <a:t>Air pollution is caused mostly by cars and can result in smog and acid rain. Acid rain erodes buildings and sculptures, as well as kills trees and aquatic animals. </a:t>
            </a:r>
          </a:p>
        </p:txBody>
      </p:sp>
      <p:sp>
        <p:nvSpPr>
          <p:cNvPr id="84" name="Shape 84"/>
          <p:cNvSpPr txBox="1">
            <a:spLocks noGrp="1"/>
          </p:cNvSpPr>
          <p:nvPr>
            <p:ph type="body" idx="2"/>
          </p:nvPr>
        </p:nvSpPr>
        <p:spPr>
          <a:xfrm>
            <a:off x="4692298" y="1600200"/>
            <a:ext cx="3994500" cy="4967700"/>
          </a:xfrm>
          <a:prstGeom prst="rect">
            <a:avLst/>
          </a:prstGeom>
        </p:spPr>
        <p:txBody>
          <a:bodyPr lIns="91425" tIns="91425" rIns="91425" bIns="91425" anchor="t" anchorCtr="0">
            <a:noAutofit/>
          </a:bodyPr>
          <a:lstStyle/>
          <a:p>
            <a:pPr marL="457200" lvl="0" indent="-419100" rtl="0">
              <a:buClr>
                <a:schemeClr val="lt1"/>
              </a:buClr>
              <a:buSzPct val="357142"/>
              <a:buFont typeface="Arial"/>
              <a:buChar char="•"/>
            </a:pPr>
            <a:r>
              <a:rPr lang="en" sz="1400" dirty="0"/>
              <a:t>The disposal of waste like cans, bottles, and plastics is a big problem because of the increase in waste and decrease in space. This problem can be fixed simply by reducing the amounts we uses, reusing the items we buy, and recycling the materials that are used to make them. if not disposed of correctly these wastes end up in the water and litterign the land. They get in the way of animals and interrupt their daily life; occasionally these wastes are the cause of death. </a:t>
            </a:r>
          </a:p>
          <a:p>
            <a:pPr marL="457200" lvl="0" indent="-419100" rtl="0">
              <a:buClr>
                <a:schemeClr val="lt1"/>
              </a:buClr>
              <a:buSzPct val="357142"/>
              <a:buFont typeface="Arial"/>
              <a:buChar char="•"/>
            </a:pPr>
            <a:r>
              <a:rPr lang="en" sz="1400" dirty="0"/>
              <a:t>pesticides and herbicides have a direct effect on insects and have caused negative changes in the soil and water. When the persticdes makes its way into the soil it so reaches the water system and taints it. This makes the water unsafe to drink and puts many animals including people in harms way. </a:t>
            </a:r>
          </a:p>
        </p:txBody>
      </p:sp>
      <p:sp>
        <p:nvSpPr>
          <p:cNvPr id="85" name="Shape 85"/>
          <p:cNvSpPr/>
          <p:nvPr/>
        </p:nvSpPr>
        <p:spPr>
          <a:xfrm>
            <a:off x="7068975" y="46050"/>
            <a:ext cx="2075024" cy="1600200"/>
          </a:xfrm>
          <a:prstGeom prst="rect">
            <a:avLst/>
          </a:prstGeom>
          <a:blipFill>
            <a:blip r:embed="rId3"/>
            <a:stretch>
              <a:fillRect/>
            </a:stretch>
          </a:blipFill>
        </p:spPr>
      </p:sp>
      <p:sp>
        <p:nvSpPr>
          <p:cNvPr id="86" name="Shape 86"/>
          <p:cNvSpPr txBox="1"/>
          <p:nvPr/>
        </p:nvSpPr>
        <p:spPr>
          <a:xfrm>
            <a:off x="4549275" y="46050"/>
            <a:ext cx="2519700" cy="457200"/>
          </a:xfrm>
          <a:prstGeom prst="rect">
            <a:avLst/>
          </a:prstGeom>
          <a:noFill/>
        </p:spPr>
        <p:txBody>
          <a:bodyPr lIns="91425" tIns="91425" rIns="91425" bIns="91425" anchor="t" anchorCtr="0">
            <a:noAutofit/>
          </a:bodyPr>
          <a:lstStyle/>
          <a:p>
            <a:pPr>
              <a:buNone/>
            </a:pPr>
            <a:r>
              <a:rPr lang="en" sz="1000"/>
              <a:t>It has been said that cellphone signals confuses bees and can cause death.</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descr="Image result for temperature pol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36" name="AutoShape 4" descr="Image result for temperature pol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6438" name="Picture 6" descr="http://image.tutorvista.com/content/feed/u303/Thermal_Pollution.pdf.jpg"/>
          <p:cNvPicPr>
            <a:picLocks noChangeAspect="1" noChangeArrowheads="1"/>
          </p:cNvPicPr>
          <p:nvPr/>
        </p:nvPicPr>
        <p:blipFill>
          <a:blip r:embed="rId2"/>
          <a:srcRect/>
          <a:stretch>
            <a:fillRect/>
          </a:stretch>
        </p:blipFill>
        <p:spPr bwMode="auto">
          <a:xfrm>
            <a:off x="685800" y="838200"/>
            <a:ext cx="7620000" cy="5715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s://www.ec.gc.ca/mercure-mercury/D721AC1F-4446-4E44-A13E-3845A7FAF7D7/i-f-bom-e.jpg"/>
          <p:cNvPicPr>
            <a:picLocks noChangeAspect="1" noChangeArrowheads="1"/>
          </p:cNvPicPr>
          <p:nvPr/>
        </p:nvPicPr>
        <p:blipFill>
          <a:blip r:embed="rId2"/>
          <a:srcRect/>
          <a:stretch>
            <a:fillRect/>
          </a:stretch>
        </p:blipFill>
        <p:spPr bwMode="auto">
          <a:xfrm>
            <a:off x="1219200" y="990600"/>
            <a:ext cx="6400800" cy="463159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Positive Aspects</a:t>
            </a:r>
          </a:p>
        </p:txBody>
      </p:sp>
      <p:sp>
        <p:nvSpPr>
          <p:cNvPr id="92" name="Shape 92"/>
          <p:cNvSpPr txBox="1">
            <a:spLocks noGrp="1"/>
          </p:cNvSpPr>
          <p:nvPr>
            <p:ph type="body" idx="1"/>
          </p:nvPr>
        </p:nvSpPr>
        <p:spPr>
          <a:xfrm>
            <a:off x="457200" y="1600200"/>
            <a:ext cx="6461400" cy="4967700"/>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a:t>population control</a:t>
            </a:r>
          </a:p>
          <a:p>
            <a:pPr marL="457200" lvl="0" indent="-419100" rtl="0">
              <a:buClr>
                <a:schemeClr val="lt1"/>
              </a:buClr>
              <a:buSzPct val="166666"/>
              <a:buFont typeface="Arial"/>
              <a:buChar char="•"/>
            </a:pPr>
            <a:r>
              <a:rPr lang="en"/>
              <a:t>Conservation of resources</a:t>
            </a:r>
          </a:p>
          <a:p>
            <a:pPr marL="457200" lvl="0" indent="-419100" rtl="0">
              <a:buClr>
                <a:schemeClr val="lt1"/>
              </a:buClr>
              <a:buSzPct val="166666"/>
              <a:buFont typeface="Arial"/>
              <a:buChar char="•"/>
            </a:pPr>
            <a:r>
              <a:rPr lang="en"/>
              <a:t>Pollution controls</a:t>
            </a:r>
          </a:p>
          <a:p>
            <a:pPr marL="457200" lvl="0" indent="-419100" rtl="0">
              <a:buClr>
                <a:schemeClr val="lt1"/>
              </a:buClr>
              <a:buSzPct val="166666"/>
              <a:buFont typeface="Arial"/>
              <a:buChar char="•"/>
            </a:pPr>
            <a:r>
              <a:rPr lang="en"/>
              <a:t>Species conservation</a:t>
            </a:r>
          </a:p>
          <a:p>
            <a:pPr marL="457200" lvl="0" indent="-419100" rtl="0">
              <a:buClr>
                <a:schemeClr val="lt1"/>
              </a:buClr>
              <a:buSzPct val="166666"/>
              <a:buFont typeface="Arial"/>
              <a:buChar char="•"/>
            </a:pPr>
            <a:r>
              <a:rPr lang="en"/>
              <a:t>Use of biological controls</a:t>
            </a:r>
          </a:p>
          <a:p>
            <a:pPr marL="457200" lvl="0" indent="-419100">
              <a:buClr>
                <a:schemeClr val="lt1"/>
              </a:buClr>
              <a:buSzPct val="166666"/>
              <a:buFont typeface="Arial"/>
              <a:buChar char="•"/>
            </a:pPr>
            <a:r>
              <a:rPr lang="en"/>
              <a:t>State environmental laws</a:t>
            </a:r>
          </a:p>
        </p:txBody>
      </p:sp>
      <p:sp>
        <p:nvSpPr>
          <p:cNvPr id="93" name="Shape 93"/>
          <p:cNvSpPr/>
          <p:nvPr/>
        </p:nvSpPr>
        <p:spPr>
          <a:xfrm>
            <a:off x="5517500" y="1738625"/>
            <a:ext cx="3406250" cy="2753599"/>
          </a:xfrm>
          <a:prstGeom prst="rect">
            <a:avLst/>
          </a:prstGeom>
          <a:blipFill>
            <a:blip r:embed="rId3"/>
            <a:stretch>
              <a:fillRect/>
            </a:stretch>
          </a:blipFill>
        </p:spPr>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Population Control</a:t>
            </a:r>
          </a:p>
        </p:txBody>
      </p:sp>
      <p:sp>
        <p:nvSpPr>
          <p:cNvPr id="99" name="Shape 99"/>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a:buNone/>
            </a:pPr>
            <a:r>
              <a:rPr lang="en" sz="2600"/>
              <a:t>In certain overpopulated regions, restrictions on the amount of children per family have been put in place.</a:t>
            </a:r>
          </a:p>
        </p:txBody>
      </p:sp>
      <p:sp>
        <p:nvSpPr>
          <p:cNvPr id="100" name="Shape 100"/>
          <p:cNvSpPr/>
          <p:nvPr/>
        </p:nvSpPr>
        <p:spPr>
          <a:xfrm>
            <a:off x="700575" y="3814650"/>
            <a:ext cx="3381375" cy="2667000"/>
          </a:xfrm>
          <a:prstGeom prst="rect">
            <a:avLst/>
          </a:prstGeom>
          <a:blipFill>
            <a:blip r:embed="rId3"/>
            <a:stretch>
              <a:fillRect/>
            </a:stretch>
          </a:blipFill>
        </p:spPr>
      </p:sp>
      <p:sp>
        <p:nvSpPr>
          <p:cNvPr id="101" name="Shape 101"/>
          <p:cNvSpPr/>
          <p:nvPr/>
        </p:nvSpPr>
        <p:spPr>
          <a:xfrm>
            <a:off x="4875225" y="1688274"/>
            <a:ext cx="3246274" cy="3082000"/>
          </a:xfrm>
          <a:prstGeom prst="rect">
            <a:avLst/>
          </a:prstGeom>
          <a:blipFill>
            <a:blip r:embed="rId4"/>
            <a:stretch>
              <a:fillRect/>
            </a:stretch>
          </a:blipFill>
        </p:spPr>
      </p:sp>
      <p:sp>
        <p:nvSpPr>
          <p:cNvPr id="102" name="Shape 102"/>
          <p:cNvSpPr txBox="1"/>
          <p:nvPr/>
        </p:nvSpPr>
        <p:spPr>
          <a:xfrm>
            <a:off x="4758600" y="4770275"/>
            <a:ext cx="3580500" cy="1411200"/>
          </a:xfrm>
          <a:prstGeom prst="rect">
            <a:avLst/>
          </a:prstGeom>
          <a:noFill/>
        </p:spPr>
        <p:txBody>
          <a:bodyPr lIns="91425" tIns="91425" rIns="91425" bIns="91425" anchor="t" anchorCtr="0">
            <a:noAutofit/>
          </a:bodyPr>
          <a:lstStyle/>
          <a:p>
            <a:pPr>
              <a:buNone/>
            </a:pPr>
            <a:r>
              <a:rPr lang="en"/>
              <a:t>The One Child Policy in China limits each couple to having only one child.</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Conservation of Resources </a:t>
            </a:r>
          </a:p>
        </p:txBody>
      </p:sp>
      <p:sp>
        <p:nvSpPr>
          <p:cNvPr id="108" name="Shape 108"/>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a:buNone/>
            </a:pPr>
            <a:r>
              <a:rPr lang="en" sz="1800"/>
              <a:t>Conservation of soil is very important to the cultivation of food. It is necessary to rotate crops and create barriers so the soil does not erode or lose its nutrients. One way in which farmers return nutrients to the soil is through Slash and burn agriculture. the controlled burning of plants provides nutrients from the ashes for healthier soil. </a:t>
            </a:r>
          </a:p>
        </p:txBody>
      </p:sp>
      <p:sp>
        <p:nvSpPr>
          <p:cNvPr id="109" name="Shape 109"/>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endParaRPr/>
          </a:p>
        </p:txBody>
      </p:sp>
      <p:sp>
        <p:nvSpPr>
          <p:cNvPr id="110" name="Shape 110"/>
          <p:cNvSpPr/>
          <p:nvPr/>
        </p:nvSpPr>
        <p:spPr>
          <a:xfrm>
            <a:off x="457200" y="4834350"/>
            <a:ext cx="2628900" cy="1733550"/>
          </a:xfrm>
          <a:prstGeom prst="rect">
            <a:avLst/>
          </a:prstGeom>
          <a:blipFill>
            <a:blip r:embed="rId3"/>
            <a:stretch>
              <a:fillRect/>
            </a:stretch>
          </a:blipFill>
        </p:spPr>
      </p:sp>
      <p:sp>
        <p:nvSpPr>
          <p:cNvPr id="111" name="Shape 111"/>
          <p:cNvSpPr/>
          <p:nvPr/>
        </p:nvSpPr>
        <p:spPr>
          <a:xfrm>
            <a:off x="4692275" y="1600200"/>
            <a:ext cx="3438525" cy="1333500"/>
          </a:xfrm>
          <a:prstGeom prst="rect">
            <a:avLst/>
          </a:prstGeom>
          <a:blipFill>
            <a:blip r:embed="rId4"/>
            <a:stretch>
              <a:fillRect/>
            </a:stretch>
          </a:blipFill>
        </p:spPr>
      </p:sp>
      <p:sp>
        <p:nvSpPr>
          <p:cNvPr id="112" name="Shape 112"/>
          <p:cNvSpPr txBox="1"/>
          <p:nvPr/>
        </p:nvSpPr>
        <p:spPr>
          <a:xfrm>
            <a:off x="4692275" y="3116250"/>
            <a:ext cx="3657600" cy="848100"/>
          </a:xfrm>
          <a:prstGeom prst="rect">
            <a:avLst/>
          </a:prstGeom>
          <a:noFill/>
        </p:spPr>
        <p:txBody>
          <a:bodyPr lIns="91425" tIns="91425" rIns="91425" bIns="91425" anchor="t" anchorCtr="0">
            <a:noAutofit/>
          </a:bodyPr>
          <a:lstStyle/>
          <a:p>
            <a:pPr>
              <a:buNone/>
            </a:pPr>
            <a:r>
              <a:rPr lang="en"/>
              <a:t>Like shrubs and other plants help prevent erosion on farms, doon help slow down the process of erosion on beaches. </a:t>
            </a:r>
          </a:p>
        </p:txBody>
      </p:sp>
      <p:sp>
        <p:nvSpPr>
          <p:cNvPr id="113" name="Shape 113"/>
          <p:cNvSpPr txBox="1"/>
          <p:nvPr/>
        </p:nvSpPr>
        <p:spPr>
          <a:xfrm>
            <a:off x="3623950" y="4480675"/>
            <a:ext cx="2942399" cy="1143000"/>
          </a:xfrm>
          <a:prstGeom prst="rect">
            <a:avLst/>
          </a:prstGeom>
          <a:noFill/>
        </p:spPr>
        <p:txBody>
          <a:bodyPr lIns="91425" tIns="91425" rIns="91425" bIns="91425" anchor="t" anchorCtr="0">
            <a:noAutofit/>
          </a:bodyPr>
          <a:lstStyle/>
          <a:p>
            <a:pPr lvl="0" rtl="0">
              <a:buNone/>
            </a:pPr>
            <a:r>
              <a:rPr lang="en"/>
              <a:t>water is also another natural resource that needs to conserved. Fresh water is needed by everyone and everything to survive. The conservation of clean water is vital to survival of living things. </a:t>
            </a:r>
          </a:p>
        </p:txBody>
      </p:sp>
      <p:sp>
        <p:nvSpPr>
          <p:cNvPr id="114" name="Shape 114"/>
          <p:cNvSpPr/>
          <p:nvPr/>
        </p:nvSpPr>
        <p:spPr>
          <a:xfrm>
            <a:off x="6566350" y="4146900"/>
            <a:ext cx="2273724" cy="1895175"/>
          </a:xfrm>
          <a:prstGeom prst="rect">
            <a:avLst/>
          </a:prstGeom>
          <a:blipFill>
            <a:blip r:embed="rId5"/>
            <a:stretch>
              <a:fillRect/>
            </a:stretch>
          </a:blipFill>
        </p:spPr>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36600" y="326337"/>
            <a:ext cx="8229600" cy="1143000"/>
          </a:xfrm>
          <a:prstGeom prst="rect">
            <a:avLst/>
          </a:prstGeom>
        </p:spPr>
        <p:txBody>
          <a:bodyPr lIns="91425" tIns="91425" rIns="91425" bIns="91425" anchor="b" anchorCtr="0">
            <a:noAutofit/>
          </a:bodyPr>
          <a:lstStyle/>
          <a:p>
            <a:pPr>
              <a:buNone/>
            </a:pPr>
            <a:r>
              <a:rPr lang="en" sz="3000"/>
              <a:t>Use of biological controls</a:t>
            </a:r>
          </a:p>
        </p:txBody>
      </p:sp>
      <p:sp>
        <p:nvSpPr>
          <p:cNvPr id="120" name="Shape 120"/>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a:buNone/>
            </a:pPr>
            <a:r>
              <a:rPr lang="en"/>
              <a:t>The use of natural means of pest control can eliminate unwanted pests as well as preserve the environment.</a:t>
            </a:r>
          </a:p>
        </p:txBody>
      </p:sp>
      <p:sp>
        <p:nvSpPr>
          <p:cNvPr id="121" name="Shape 121"/>
          <p:cNvSpPr/>
          <p:nvPr/>
        </p:nvSpPr>
        <p:spPr>
          <a:xfrm>
            <a:off x="4358400" y="1798475"/>
            <a:ext cx="4114499" cy="4174575"/>
          </a:xfrm>
          <a:prstGeom prst="rect">
            <a:avLst/>
          </a:prstGeom>
          <a:blipFill>
            <a:blip r:embed="rId3"/>
            <a:stretch>
              <a:fillRect/>
            </a:stretch>
          </a:blipFill>
        </p:spPr>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Species Preservation </a:t>
            </a:r>
          </a:p>
        </p:txBody>
      </p:sp>
      <p:sp>
        <p:nvSpPr>
          <p:cNvPr id="127" name="Shape 127"/>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t>Development of wildlife refuges and national parks has helped bring back endangered species of animals and preserve their existence.</a:t>
            </a:r>
          </a:p>
        </p:txBody>
      </p:sp>
      <p:sp>
        <p:nvSpPr>
          <p:cNvPr id="128" name="Shape 128"/>
          <p:cNvSpPr/>
          <p:nvPr/>
        </p:nvSpPr>
        <p:spPr>
          <a:xfrm>
            <a:off x="4549450" y="1359350"/>
            <a:ext cx="3326750" cy="2666725"/>
          </a:xfrm>
          <a:prstGeom prst="rect">
            <a:avLst/>
          </a:prstGeom>
          <a:blipFill>
            <a:blip r:embed="rId3"/>
            <a:stretch>
              <a:fillRect/>
            </a:stretch>
          </a:blipFill>
        </p:spPr>
      </p:sp>
      <p:sp>
        <p:nvSpPr>
          <p:cNvPr id="129" name="Shape 129"/>
          <p:cNvSpPr/>
          <p:nvPr/>
        </p:nvSpPr>
        <p:spPr>
          <a:xfrm>
            <a:off x="4549450" y="4131800"/>
            <a:ext cx="3436076" cy="2559125"/>
          </a:xfrm>
          <a:prstGeom prst="rect">
            <a:avLst/>
          </a:prstGeom>
          <a:blipFill>
            <a:blip r:embed="rId4"/>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8FF00"/>
                </a:solidFill>
                <a:latin typeface="Arial Rounded MT Bold" pitchFamily="34" charset="0"/>
              </a:rPr>
              <a:t>Biotic Environment</a:t>
            </a:r>
            <a:endParaRPr lang="en-US" dirty="0"/>
          </a:p>
        </p:txBody>
      </p:sp>
      <p:sp>
        <p:nvSpPr>
          <p:cNvPr id="3" name="Content Placeholder 2"/>
          <p:cNvSpPr>
            <a:spLocks noGrp="1"/>
          </p:cNvSpPr>
          <p:nvPr>
            <p:ph idx="1"/>
          </p:nvPr>
        </p:nvSpPr>
        <p:spPr/>
        <p:txBody>
          <a:bodyPr/>
          <a:lstStyle/>
          <a:p>
            <a:r>
              <a:rPr lang="en-US" dirty="0" smtClean="0"/>
              <a:t>Definition: the living part of the environment</a:t>
            </a:r>
          </a:p>
          <a:p>
            <a:pPr lvl="1"/>
            <a:r>
              <a:rPr lang="en-US" dirty="0" smtClean="0"/>
              <a:t>Biological</a:t>
            </a:r>
          </a:p>
          <a:p>
            <a:pPr lvl="1"/>
            <a:r>
              <a:rPr lang="en-US" dirty="0" smtClean="0"/>
              <a:t>Living </a:t>
            </a:r>
          </a:p>
          <a:p>
            <a:pPr lvl="2"/>
            <a:r>
              <a:rPr lang="en-US" dirty="0" smtClean="0"/>
              <a:t>Animals</a:t>
            </a:r>
          </a:p>
          <a:p>
            <a:pPr lvl="2"/>
            <a:r>
              <a:rPr lang="en-US" dirty="0" smtClean="0"/>
              <a:t>Viruses</a:t>
            </a:r>
          </a:p>
          <a:p>
            <a:pPr lvl="2"/>
            <a:r>
              <a:rPr lang="en-US" dirty="0" smtClean="0"/>
              <a:t>Bacteria</a:t>
            </a:r>
          </a:p>
          <a:p>
            <a:pPr lvl="2"/>
            <a:r>
              <a:rPr lang="en-US" dirty="0" smtClean="0"/>
              <a:t>Humans </a:t>
            </a:r>
          </a:p>
          <a:p>
            <a:pPr lvl="2">
              <a:buNone/>
            </a:pPr>
            <a:endParaRPr lang="en-US" dirty="0" smtClean="0"/>
          </a:p>
        </p:txBody>
      </p:sp>
      <p:pic>
        <p:nvPicPr>
          <p:cNvPr id="1026" name="Picture 2" descr="http://schoolworkhelper.net/wp-content/uploads/2010/10/Biotic-Relationships.gif"/>
          <p:cNvPicPr>
            <a:picLocks noChangeAspect="1" noChangeArrowheads="1"/>
          </p:cNvPicPr>
          <p:nvPr/>
        </p:nvPicPr>
        <p:blipFill>
          <a:blip r:embed="rId2" cstate="print"/>
          <a:srcRect/>
          <a:stretch>
            <a:fillRect/>
          </a:stretch>
        </p:blipFill>
        <p:spPr bwMode="auto">
          <a:xfrm>
            <a:off x="3810000" y="2819400"/>
            <a:ext cx="4505739"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State environmental protection controls</a:t>
            </a:r>
          </a:p>
        </p:txBody>
      </p:sp>
      <p:sp>
        <p:nvSpPr>
          <p:cNvPr id="135" name="Shape 135"/>
          <p:cNvSpPr txBox="1">
            <a:spLocks noGrp="1"/>
          </p:cNvSpPr>
          <p:nvPr>
            <p:ph type="body" idx="1"/>
          </p:nvPr>
        </p:nvSpPr>
        <p:spPr>
          <a:xfrm>
            <a:off x="457200" y="1221100"/>
            <a:ext cx="3994500" cy="4967700"/>
          </a:xfrm>
          <a:prstGeom prst="rect">
            <a:avLst/>
          </a:prstGeom>
          <a:noFill/>
          <a:ln>
            <a:noFill/>
          </a:ln>
        </p:spPr>
        <p:txBody>
          <a:bodyPr lIns="91425" tIns="91425" rIns="91425" bIns="91425" anchor="t" anchorCtr="0">
            <a:noAutofit/>
          </a:bodyPr>
          <a:lstStyle/>
          <a:p>
            <a:pPr marL="457200" lvl="0" indent="-419100" rtl="0">
              <a:buClr>
                <a:schemeClr val="lt1"/>
              </a:buClr>
              <a:buSzPct val="277777"/>
              <a:buFont typeface="Arial"/>
              <a:buChar char="•"/>
            </a:pPr>
            <a:r>
              <a:rPr lang="en" sz="1800"/>
              <a:t>The Clean Air Act (1970): a federal law that regulates the level of air admissions. This gives the EPA the athority to establish </a:t>
            </a:r>
            <a:r>
              <a:rPr lang="en" sz="1800">
                <a:solidFill>
                  <a:srgbClr val="FDFDFD"/>
                </a:solidFill>
              </a:rPr>
              <a:t>National Ambient Air Quality Standards (NAAQS) to protect public health.</a:t>
            </a:r>
          </a:p>
          <a:p>
            <a:pPr marL="457200" lvl="0" indent="-419100" rtl="0">
              <a:buClr>
                <a:schemeClr val="lt1"/>
              </a:buClr>
              <a:buSzPct val="277777"/>
              <a:buFont typeface="Arial"/>
              <a:buChar char="•"/>
            </a:pPr>
            <a:r>
              <a:rPr lang="en" sz="1800"/>
              <a:t>Clean Water act (1972): Gave the Epa the authority to regulate the pollution released into the water in the United States. </a:t>
            </a:r>
          </a:p>
          <a:p>
            <a:pPr marL="457200" lvl="0" indent="-419100">
              <a:buClr>
                <a:schemeClr val="lt1"/>
              </a:buClr>
              <a:buSzPct val="277777"/>
              <a:buFont typeface="Arial"/>
              <a:buChar char="•"/>
            </a:pPr>
            <a:r>
              <a:rPr lang="en" sz="1800">
                <a:solidFill>
                  <a:srgbClr val="FDFDFD"/>
                </a:solidFill>
              </a:rPr>
              <a:t>The Endangered Animal Act (1973): provides a program o help conserve plants, animals, and habitats. This gives the Epa authority to remove threatened animals for protection.</a:t>
            </a:r>
          </a:p>
        </p:txBody>
      </p:sp>
      <p:sp>
        <p:nvSpPr>
          <p:cNvPr id="136" name="Shape 136"/>
          <p:cNvSpPr/>
          <p:nvPr/>
        </p:nvSpPr>
        <p:spPr>
          <a:xfrm>
            <a:off x="4613400" y="1428125"/>
            <a:ext cx="2156174" cy="2115525"/>
          </a:xfrm>
          <a:prstGeom prst="rect">
            <a:avLst/>
          </a:prstGeom>
          <a:blipFill>
            <a:blip r:embed="rId3"/>
            <a:stretch>
              <a:fillRect/>
            </a:stretch>
          </a:blipFill>
        </p:spPr>
      </p:sp>
      <p:sp>
        <p:nvSpPr>
          <p:cNvPr id="137" name="Shape 137"/>
          <p:cNvSpPr/>
          <p:nvPr/>
        </p:nvSpPr>
        <p:spPr>
          <a:xfrm>
            <a:off x="4606125" y="3816675"/>
            <a:ext cx="4453725" cy="2372125"/>
          </a:xfrm>
          <a:prstGeom prst="rect">
            <a:avLst/>
          </a:prstGeom>
          <a:blipFill>
            <a:blip r:embed="rId4"/>
            <a:stretch>
              <a:fillRect/>
            </a:stretch>
          </a:blipFill>
        </p:spPr>
      </p:sp>
      <p:sp>
        <p:nvSpPr>
          <p:cNvPr id="138" name="Shape 138"/>
          <p:cNvSpPr/>
          <p:nvPr/>
        </p:nvSpPr>
        <p:spPr>
          <a:xfrm>
            <a:off x="6931275" y="1428124"/>
            <a:ext cx="2156175" cy="2115524"/>
          </a:xfrm>
          <a:prstGeom prst="rect">
            <a:avLst/>
          </a:prstGeom>
          <a:blipFill>
            <a:blip r:embed="rId5"/>
            <a:stretch>
              <a:fillRect/>
            </a:stretch>
          </a:blipFill>
        </p:spPr>
      </p:sp>
    </p:spTree>
  </p:cSld>
  <p:clrMapOvr>
    <a:masterClrMapping/>
  </p:clrMapOvr>
  <p:transition spd="slow">
    <p:cut/>
  </p:transition>
</p:sld>
</file>

<file path=ppt/theme/theme1.xml><?xml version="1.0" encoding="utf-8"?>
<a:theme xmlns:a="http://schemas.openxmlformats.org/drawingml/2006/main">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2946</Words>
  <Application>Microsoft Office PowerPoint</Application>
  <PresentationFormat>On-screen Show (4:3)</PresentationFormat>
  <Paragraphs>379</Paragraphs>
  <Slides>90</Slides>
  <Notes>43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
      <vt:lpstr>Ecology</vt:lpstr>
      <vt:lpstr>Ecology</vt:lpstr>
      <vt:lpstr>Populations</vt:lpstr>
      <vt:lpstr>Communities</vt:lpstr>
      <vt:lpstr>Ecosystems</vt:lpstr>
      <vt:lpstr>Ecosystems (continued)</vt:lpstr>
      <vt:lpstr>Biospheres</vt:lpstr>
      <vt:lpstr>Biotic vs Abiotic</vt:lpstr>
      <vt:lpstr>Biotic Environment</vt:lpstr>
      <vt:lpstr>Biotic Factors </vt:lpstr>
      <vt:lpstr>Examples of Biotic</vt:lpstr>
      <vt:lpstr>Abiotic Environment</vt:lpstr>
      <vt:lpstr>Abiotic Factors</vt:lpstr>
      <vt:lpstr>Exmaples of Abiotic</vt:lpstr>
      <vt:lpstr>Nutritional Relationships</vt:lpstr>
      <vt:lpstr>Definition  </vt:lpstr>
      <vt:lpstr>Autotrophic/Heterotrophic Nutrition </vt:lpstr>
      <vt:lpstr>Heterotrophic Nutrition</vt:lpstr>
      <vt:lpstr>Slide 19</vt:lpstr>
      <vt:lpstr>Carnivores: Predators and Scavengers</vt:lpstr>
      <vt:lpstr>Symbiotic Relationships </vt:lpstr>
      <vt:lpstr>What is a Symbiotic relationship?</vt:lpstr>
      <vt:lpstr>Slide 23</vt:lpstr>
      <vt:lpstr>What is Mutualism?</vt:lpstr>
      <vt:lpstr>What is Parasitism?</vt:lpstr>
      <vt:lpstr>ENERGY FLOW</vt:lpstr>
      <vt:lpstr>FOOD CHAINS</vt:lpstr>
      <vt:lpstr>Slide 28</vt:lpstr>
      <vt:lpstr>PRODUCERS</vt:lpstr>
      <vt:lpstr>CONSUMERS </vt:lpstr>
      <vt:lpstr>DECOMPOSERS (Bacteria of Decay)</vt:lpstr>
      <vt:lpstr>PYRAMID OF ENERGY </vt:lpstr>
      <vt:lpstr>Slide 33</vt:lpstr>
      <vt:lpstr>Slide 34</vt:lpstr>
      <vt:lpstr>PYRAMID OF BIOMASS </vt:lpstr>
      <vt:lpstr>Materials Cycle</vt:lpstr>
      <vt:lpstr>Carbon-Hydrogen-Oxygen Cycle</vt:lpstr>
      <vt:lpstr>Carbon Hydrogen Oxygen Cycle</vt:lpstr>
      <vt:lpstr>Water Cycle</vt:lpstr>
      <vt:lpstr>Slide 40</vt:lpstr>
      <vt:lpstr>Water Cycle Continued </vt:lpstr>
      <vt:lpstr>Slide 42</vt:lpstr>
      <vt:lpstr>Slide 43</vt:lpstr>
      <vt:lpstr>Acid Rain results from pollutants being converted into acids</vt:lpstr>
      <vt:lpstr>Ecological Succession</vt:lpstr>
      <vt:lpstr>Succession </vt:lpstr>
      <vt:lpstr>Succession</vt:lpstr>
      <vt:lpstr>Primary Succession</vt:lpstr>
      <vt:lpstr>Primary Succession </vt:lpstr>
      <vt:lpstr>Primary Succession </vt:lpstr>
      <vt:lpstr>Secondary Succession</vt:lpstr>
      <vt:lpstr>Climax Community </vt:lpstr>
      <vt:lpstr>Succession of land</vt:lpstr>
      <vt:lpstr>Succession in Lakes and Ponds</vt:lpstr>
      <vt:lpstr>COMPETITION</vt:lpstr>
      <vt:lpstr>COMPETITION</vt:lpstr>
      <vt:lpstr>NICHES</vt:lpstr>
      <vt:lpstr>NICHES</vt:lpstr>
      <vt:lpstr>RELATIONSHIP BETWEEN COMPETITION AND NICHES</vt:lpstr>
      <vt:lpstr>Terrestrial Biomes</vt:lpstr>
      <vt:lpstr>Definition</vt:lpstr>
      <vt:lpstr>Abiotic Factors</vt:lpstr>
      <vt:lpstr>Types of Terrestrial Biomes:</vt:lpstr>
      <vt:lpstr>Tundra</vt:lpstr>
      <vt:lpstr>Taiga</vt:lpstr>
      <vt:lpstr>Temperate Deicduous Forest</vt:lpstr>
      <vt:lpstr>Grassland</vt:lpstr>
      <vt:lpstr>Desert</vt:lpstr>
      <vt:lpstr>Tropical Rain Forest</vt:lpstr>
      <vt:lpstr>Slide 70</vt:lpstr>
      <vt:lpstr>Slide 71</vt:lpstr>
      <vt:lpstr>Humans in the Biosphere</vt:lpstr>
      <vt:lpstr>Negative Impacts</vt:lpstr>
      <vt:lpstr>Human population growth </vt:lpstr>
      <vt:lpstr>Over Hunting </vt:lpstr>
      <vt:lpstr>Importation of organisms</vt:lpstr>
      <vt:lpstr>The Japanese Longhorn Beatle</vt:lpstr>
      <vt:lpstr>Bed Bugs</vt:lpstr>
      <vt:lpstr>Exploitation of Animals</vt:lpstr>
      <vt:lpstr>Slide 80</vt:lpstr>
      <vt:lpstr>Poor land use management</vt:lpstr>
      <vt:lpstr>Adverse effects of technology </vt:lpstr>
      <vt:lpstr>Slide 83</vt:lpstr>
      <vt:lpstr>Slide 84</vt:lpstr>
      <vt:lpstr>Positive Aspects</vt:lpstr>
      <vt:lpstr>Population Control</vt:lpstr>
      <vt:lpstr>Conservation of Resources </vt:lpstr>
      <vt:lpstr>Use of biological controls</vt:lpstr>
      <vt:lpstr>Species Preservation </vt:lpstr>
      <vt:lpstr>State environmental protection controls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Ecology-Biospheres</dc:title>
  <cp:lastModifiedBy>strin0716</cp:lastModifiedBy>
  <cp:revision>15</cp:revision>
  <dcterms:modified xsi:type="dcterms:W3CDTF">2016-05-10T15:05:03Z</dcterms:modified>
</cp:coreProperties>
</file>